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showGuides="1">
      <p:cViewPr>
        <p:scale>
          <a:sx n="100" d="100"/>
          <a:sy n="100" d="100"/>
        </p:scale>
        <p:origin x="96" y="-7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D1B47D-47FF-43AE-E768-74CFF93F93F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A4BA4339-7494-CD35-758A-2771847704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0FB9F64-4771-860C-1184-4D8AC8A6841C}"/>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630785A1-C337-8D33-2DAA-FE83C4570C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EC8A61F-128E-D998-8E41-2B702FA7C6D1}"/>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4271404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6DFA7C-6321-091B-9B61-5872ACAA7D1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81C92D7-E3E2-62C3-2923-900169C500A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0663D14-BD47-F55D-04B6-8A38999D7BE2}"/>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2E1EF3C5-53F1-F8AD-D011-125CAA484F9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5B0B445-FC29-342D-F75E-7D15F526839B}"/>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520483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98DC3C0-7B69-7EFA-72B4-9A732122430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D7445DD3-CA8B-D0AD-0A8F-7B9EBD13207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EAB35FF-6B63-0CC3-C41C-601CAB28E891}"/>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5FF89D07-70E7-374F-3AB3-78B789EA622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9D1D0F-6AA8-0C23-23D7-BA97AE68473D}"/>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3426967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DF7B84-46A6-A7E5-B47B-44D2961C61E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F1FAD95-124C-BF03-94FA-D277E4934BF0}"/>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C8E4716-C21C-EB52-8945-716EA01F6D23}"/>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9D0FFD24-F5FD-6049-0CA6-45D3938C1BB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81F379-BC35-096F-14FE-72E1C0A9A2EA}"/>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681233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5310B3-EA63-292D-7E19-231FE40C00DB}"/>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F2973B1D-ED9C-DECC-2B08-872D140B24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671B1F48-7406-1797-A4E0-E1C53F12863F}"/>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14D7BED1-9440-686C-AEFB-5CB7E71291F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0B4F28-23D3-A7C8-601D-A49366A77DB7}"/>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894740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E5C0E8-26A4-3EC3-FBF9-18ABB66B11E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501D825-1FAC-0FD4-BA08-32229444505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DD79DDC-0C6B-B4D6-3895-98D9386C19D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186C2AB1-7044-E1A9-7493-CFE962358AC9}"/>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6" name="Espace réservé du pied de page 5">
            <a:extLst>
              <a:ext uri="{FF2B5EF4-FFF2-40B4-BE49-F238E27FC236}">
                <a16:creationId xmlns:a16="http://schemas.microsoft.com/office/drawing/2014/main" id="{AC60919F-14E3-A24F-06EB-D6B4472C2D0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2CFBBDE-AF1A-5CBD-66C1-D3F71530B420}"/>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163197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2EE0CA-3265-1D22-67BF-6F83765C38B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D672919C-B59F-E775-7834-E3165E6677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EA10352-CD9F-4F37-B5ED-6B27B0502D2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7C9798AA-7190-1BD0-CB6D-E1785596F9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0261F94-230C-AF3E-F806-B8368A817F2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99CB647-8644-9668-E704-6298E46A47CC}"/>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8" name="Espace réservé du pied de page 7">
            <a:extLst>
              <a:ext uri="{FF2B5EF4-FFF2-40B4-BE49-F238E27FC236}">
                <a16:creationId xmlns:a16="http://schemas.microsoft.com/office/drawing/2014/main" id="{E69F3685-12E7-A925-9A9D-3FC84F6BBEE1}"/>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4612B55-78D0-35AB-A704-5226D8657C2E}"/>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3351865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89C65D-FC9B-2E4A-8399-582D670645D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DB6F9DD-7B01-2F8B-DE3D-99C654BD1008}"/>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4" name="Espace réservé du pied de page 3">
            <a:extLst>
              <a:ext uri="{FF2B5EF4-FFF2-40B4-BE49-F238E27FC236}">
                <a16:creationId xmlns:a16="http://schemas.microsoft.com/office/drawing/2014/main" id="{EF369D07-FDE6-36AB-C99B-D0467870C877}"/>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66C29C3-B704-810B-792D-D132DC3BAF34}"/>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3275147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1BD7C2B-5783-4801-073A-61232B16104A}"/>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3" name="Espace réservé du pied de page 2">
            <a:extLst>
              <a:ext uri="{FF2B5EF4-FFF2-40B4-BE49-F238E27FC236}">
                <a16:creationId xmlns:a16="http://schemas.microsoft.com/office/drawing/2014/main" id="{0D6E2701-C759-3352-BB6A-568BDE0C400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D7543542-6916-B8B4-55A5-B3DCAEEE81E9}"/>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323620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67CC98-7F55-F2C3-4E43-E0C1C64FCB7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FDE025AE-5D61-9894-E531-8D9CDC3888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FD33316-F11A-9551-2BB2-657B38E9B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E2E862A-3B09-02C7-BC2E-B445DA309546}"/>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6" name="Espace réservé du pied de page 5">
            <a:extLst>
              <a:ext uri="{FF2B5EF4-FFF2-40B4-BE49-F238E27FC236}">
                <a16:creationId xmlns:a16="http://schemas.microsoft.com/office/drawing/2014/main" id="{76E0D6F6-C65E-F95D-F57F-FB2A0EBC318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7152EE1-9105-E0AC-2361-CDC7F83A4B34}"/>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45566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D08BDE-7285-0E41-9FD7-6050D41CE1F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2220CD6-3DED-0F00-8868-775954304E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3DCA4C6-B395-C96E-59AC-1A9E1A0808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AFF52A6-F060-632B-2DFB-F872BB13E37C}"/>
              </a:ext>
            </a:extLst>
          </p:cNvPr>
          <p:cNvSpPr>
            <a:spLocks noGrp="1"/>
          </p:cNvSpPr>
          <p:nvPr>
            <p:ph type="dt" sz="half" idx="10"/>
          </p:nvPr>
        </p:nvSpPr>
        <p:spPr/>
        <p:txBody>
          <a:bodyPr/>
          <a:lstStyle/>
          <a:p>
            <a:fld id="{2C1B1A34-B1D2-480E-BC9B-2A6D09BD7A6D}" type="datetimeFigureOut">
              <a:rPr lang="fr-FR" smtClean="0"/>
              <a:t>14/04/2025</a:t>
            </a:fld>
            <a:endParaRPr lang="fr-FR"/>
          </a:p>
        </p:txBody>
      </p:sp>
      <p:sp>
        <p:nvSpPr>
          <p:cNvPr id="6" name="Espace réservé du pied de page 5">
            <a:extLst>
              <a:ext uri="{FF2B5EF4-FFF2-40B4-BE49-F238E27FC236}">
                <a16:creationId xmlns:a16="http://schemas.microsoft.com/office/drawing/2014/main" id="{F3B07C81-1FBB-A7FE-09E2-09776B59200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A25FD75-22A4-12DE-2821-9851AAA9918A}"/>
              </a:ext>
            </a:extLst>
          </p:cNvPr>
          <p:cNvSpPr>
            <a:spLocks noGrp="1"/>
          </p:cNvSpPr>
          <p:nvPr>
            <p:ph type="sldNum" sz="quarter" idx="12"/>
          </p:nvPr>
        </p:nvSpPr>
        <p:spPr/>
        <p:txBody>
          <a:bodyPr/>
          <a:lstStyle/>
          <a:p>
            <a:fld id="{9C514D69-7520-4C2C-A4A9-AD074E9B00BB}" type="slidenum">
              <a:rPr lang="fr-FR" smtClean="0"/>
              <a:t>‹N°›</a:t>
            </a:fld>
            <a:endParaRPr lang="fr-FR"/>
          </a:p>
        </p:txBody>
      </p:sp>
    </p:spTree>
    <p:extLst>
      <p:ext uri="{BB962C8B-B14F-4D97-AF65-F5344CB8AC3E}">
        <p14:creationId xmlns:p14="http://schemas.microsoft.com/office/powerpoint/2010/main" val="2404383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BE15495-D00F-E168-3733-07F0462CF3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84F0D2A-E8FC-F4EE-C4CD-FFA6DC02E1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B6783B7-C8B8-1EFC-5667-F47CFCA669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B1A34-B1D2-480E-BC9B-2A6D09BD7A6D}" type="datetimeFigureOut">
              <a:rPr lang="fr-FR" smtClean="0"/>
              <a:t>14/04/2025</a:t>
            </a:fld>
            <a:endParaRPr lang="fr-FR"/>
          </a:p>
        </p:txBody>
      </p:sp>
      <p:sp>
        <p:nvSpPr>
          <p:cNvPr id="5" name="Espace réservé du pied de page 4">
            <a:extLst>
              <a:ext uri="{FF2B5EF4-FFF2-40B4-BE49-F238E27FC236}">
                <a16:creationId xmlns:a16="http://schemas.microsoft.com/office/drawing/2014/main" id="{593248A4-7B4C-E4EA-6580-3034B24DD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CE71386C-43D3-08E4-6C76-D816EDF9DE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514D69-7520-4C2C-A4A9-AD074E9B00BB}" type="slidenum">
              <a:rPr lang="fr-FR" smtClean="0"/>
              <a:t>‹N°›</a:t>
            </a:fld>
            <a:endParaRPr lang="fr-FR"/>
          </a:p>
        </p:txBody>
      </p:sp>
    </p:spTree>
    <p:extLst>
      <p:ext uri="{BB962C8B-B14F-4D97-AF65-F5344CB8AC3E}">
        <p14:creationId xmlns:p14="http://schemas.microsoft.com/office/powerpoint/2010/main" val="1341299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CADDB82-A0C1-0F55-C92D-D4A532B5E8A5}"/>
              </a:ext>
            </a:extLst>
          </p:cNvPr>
          <p:cNvSpPr>
            <a:spLocks noGrp="1"/>
          </p:cNvSpPr>
          <p:nvPr>
            <p:ph type="title"/>
          </p:nvPr>
        </p:nvSpPr>
        <p:spPr>
          <a:xfrm>
            <a:off x="838200" y="365126"/>
            <a:ext cx="4196938" cy="573026"/>
          </a:xfrm>
        </p:spPr>
        <p:txBody>
          <a:bodyPr>
            <a:normAutofit fontScale="90000"/>
          </a:bodyPr>
          <a:lstStyle/>
          <a:p>
            <a:r>
              <a:rPr lang="fr-FR" dirty="0"/>
              <a:t>CAS CLINIQUE</a:t>
            </a:r>
            <a:br>
              <a:rPr lang="fr-FR" dirty="0"/>
            </a:br>
            <a:endParaRPr lang="fr-FR" dirty="0"/>
          </a:p>
        </p:txBody>
      </p:sp>
      <p:sp>
        <p:nvSpPr>
          <p:cNvPr id="5" name="Espace réservé du contenu 4">
            <a:extLst>
              <a:ext uri="{FF2B5EF4-FFF2-40B4-BE49-F238E27FC236}">
                <a16:creationId xmlns:a16="http://schemas.microsoft.com/office/drawing/2014/main" id="{D89AB744-F3A2-494B-EA07-B7960FBB163B}"/>
              </a:ext>
            </a:extLst>
          </p:cNvPr>
          <p:cNvSpPr>
            <a:spLocks noGrp="1"/>
          </p:cNvSpPr>
          <p:nvPr>
            <p:ph idx="1"/>
          </p:nvPr>
        </p:nvSpPr>
        <p:spPr>
          <a:xfrm>
            <a:off x="838200" y="1252598"/>
            <a:ext cx="10515600" cy="5136327"/>
          </a:xfrm>
        </p:spPr>
        <p:txBody>
          <a:bodyPr>
            <a:normAutofit fontScale="92500" lnSpcReduction="20000"/>
          </a:bodyPr>
          <a:lstStyle/>
          <a:p>
            <a:pPr algn="just"/>
            <a:r>
              <a:rPr lang="fr-FR" dirty="0"/>
              <a:t>Mme Prunelle, 28 ans, mariée, deux enfants 15 et 8 ans) est assistante dans une association d'aide et de soutien aux jeunes délinquants. </a:t>
            </a:r>
            <a:r>
              <a:rPr lang="fr-FR" b="1" dirty="0"/>
              <a:t>Elle se présente à la consultation car elle souhaite arrêter de fumer</a:t>
            </a:r>
            <a:r>
              <a:rPr lang="fr-FR" dirty="0"/>
              <a:t>, Ses </a:t>
            </a:r>
            <a:r>
              <a:rPr lang="fr-FR" b="1" dirty="0"/>
              <a:t>motivations à l'arrêt </a:t>
            </a:r>
            <a:r>
              <a:rPr lang="fr-FR" dirty="0"/>
              <a:t>sont multiples car elle a peur de la maladie, peur de faire du mal à ses enfants et a conscience de sa dépendance au tabac. Elle observe également des </a:t>
            </a:r>
            <a:r>
              <a:rPr lang="fr-FR" b="1" dirty="0"/>
              <a:t>craintes à l'arrêt </a:t>
            </a:r>
            <a:r>
              <a:rPr lang="fr-FR" dirty="0"/>
              <a:t>notamment la peur de l'échec et du manque ainsi que la prise de poids. </a:t>
            </a:r>
          </a:p>
          <a:p>
            <a:pPr algn="just"/>
            <a:r>
              <a:rPr lang="fr-FR" b="1" dirty="0"/>
              <a:t>Consommation actuelle </a:t>
            </a:r>
          </a:p>
          <a:p>
            <a:pPr lvl="1" algn="just"/>
            <a:r>
              <a:rPr lang="fr-FR" dirty="0"/>
              <a:t>30 cigarettes industrielles/j, monoxyde de carbone expiré: 32 ppm. </a:t>
            </a:r>
          </a:p>
          <a:p>
            <a:pPr lvl="1" algn="just"/>
            <a:r>
              <a:rPr lang="fr-FR" dirty="0"/>
              <a:t>Fume également &amp; joints/j avec le premier joint le matin après le petit-déjeuner. </a:t>
            </a:r>
          </a:p>
          <a:p>
            <a:pPr lvl="1" algn="just"/>
            <a:r>
              <a:rPr lang="fr-FR" dirty="0"/>
              <a:t>Elle aimerait arrêter le tabac, mais pas le cannabis car elle n'en ressent pas d'effets négatifs. </a:t>
            </a:r>
          </a:p>
          <a:p>
            <a:pPr algn="just"/>
            <a:r>
              <a:rPr lang="fr-FR" b="1" dirty="0"/>
              <a:t>Test de dépendance </a:t>
            </a:r>
          </a:p>
          <a:p>
            <a:pPr lvl="1" algn="just"/>
            <a:r>
              <a:rPr lang="fr-FR" dirty="0"/>
              <a:t>Test de Fagerstrom-9/10 </a:t>
            </a:r>
          </a:p>
          <a:p>
            <a:pPr lvl="1" algn="just"/>
            <a:endParaRPr lang="fr-FR" dirty="0"/>
          </a:p>
          <a:p>
            <a:pPr algn="just"/>
            <a:r>
              <a:rPr lang="fr-FR" b="1" dirty="0"/>
              <a:t>QUELLE CONDUITE à TENIR ?</a:t>
            </a:r>
            <a:r>
              <a:rPr lang="fr-FR" dirty="0"/>
              <a:t> </a:t>
            </a:r>
          </a:p>
          <a:p>
            <a:pPr algn="just"/>
            <a:endParaRPr lang="fr-FR" dirty="0"/>
          </a:p>
        </p:txBody>
      </p:sp>
    </p:spTree>
    <p:extLst>
      <p:ext uri="{BB962C8B-B14F-4D97-AF65-F5344CB8AC3E}">
        <p14:creationId xmlns:p14="http://schemas.microsoft.com/office/powerpoint/2010/main" val="1056823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DF14FF-9014-A2C2-2C89-F09F7863D82B}"/>
              </a:ext>
            </a:extLst>
          </p:cNvPr>
          <p:cNvSpPr>
            <a:spLocks noGrp="1"/>
          </p:cNvSpPr>
          <p:nvPr>
            <p:ph type="title"/>
          </p:nvPr>
        </p:nvSpPr>
        <p:spPr/>
        <p:txBody>
          <a:bodyPr/>
          <a:lstStyle/>
          <a:p>
            <a:r>
              <a:rPr lang="fr-FR" dirty="0"/>
              <a:t>Suivi </a:t>
            </a:r>
            <a:br>
              <a:rPr lang="fr-FR" dirty="0"/>
            </a:br>
            <a:endParaRPr lang="fr-FR" dirty="0"/>
          </a:p>
        </p:txBody>
      </p:sp>
      <p:sp>
        <p:nvSpPr>
          <p:cNvPr id="3" name="Espace réservé du contenu 2">
            <a:extLst>
              <a:ext uri="{FF2B5EF4-FFF2-40B4-BE49-F238E27FC236}">
                <a16:creationId xmlns:a16="http://schemas.microsoft.com/office/drawing/2014/main" id="{7F807CFE-71B2-33C8-9F54-3F0FB153B2A5}"/>
              </a:ext>
            </a:extLst>
          </p:cNvPr>
          <p:cNvSpPr>
            <a:spLocks noGrp="1"/>
          </p:cNvSpPr>
          <p:nvPr>
            <p:ph idx="1"/>
          </p:nvPr>
        </p:nvSpPr>
        <p:spPr>
          <a:xfrm>
            <a:off x="838200" y="1339850"/>
            <a:ext cx="10515600" cy="4351338"/>
          </a:xfrm>
        </p:spPr>
        <p:txBody>
          <a:bodyPr>
            <a:normAutofit/>
          </a:bodyPr>
          <a:lstStyle/>
          <a:p>
            <a:pPr algn="just"/>
            <a:r>
              <a:rPr lang="fr-FR" dirty="0"/>
              <a:t>Avec votre accord, je vous propose d'essayer un traitement nicotinique de substitution qui vous aidera dans votre démarche d'arrêt. </a:t>
            </a:r>
          </a:p>
          <a:p>
            <a:pPr algn="just"/>
            <a:r>
              <a:rPr lang="fr-FR" dirty="0"/>
              <a:t>Proposition de prescrire des patchs 21 mg +14 mg ainsi que des gommes 2 mg dès qu'elle en ressentira le besoin. </a:t>
            </a:r>
          </a:p>
          <a:p>
            <a:pPr algn="just"/>
            <a:r>
              <a:rPr lang="fr-FR" dirty="0"/>
              <a:t>Patiente revue à J+8, elle a arrêté la cigarette, mais fume toujours 3 joints le soir. Je gère, tout va bien, mes enfants sont contents. </a:t>
            </a:r>
          </a:p>
          <a:p>
            <a:pPr algn="just"/>
            <a:r>
              <a:rPr lang="fr-FR" dirty="0"/>
              <a:t>La persistance de la consommation de cannabis associée au tabac doit vous conduire à proposer un sevrage cannabique</a:t>
            </a:r>
          </a:p>
        </p:txBody>
      </p:sp>
    </p:spTree>
    <p:extLst>
      <p:ext uri="{BB962C8B-B14F-4D97-AF65-F5344CB8AC3E}">
        <p14:creationId xmlns:p14="http://schemas.microsoft.com/office/powerpoint/2010/main" val="117611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F88597-7D78-90B9-B27E-5F120459833B}"/>
              </a:ext>
            </a:extLst>
          </p:cNvPr>
          <p:cNvSpPr>
            <a:spLocks noGrp="1"/>
          </p:cNvSpPr>
          <p:nvPr>
            <p:ph type="title"/>
          </p:nvPr>
        </p:nvSpPr>
        <p:spPr>
          <a:xfrm>
            <a:off x="838199" y="365125"/>
            <a:ext cx="11132127" cy="1325563"/>
          </a:xfrm>
        </p:spPr>
        <p:txBody>
          <a:bodyPr>
            <a:normAutofit fontScale="90000"/>
          </a:bodyPr>
          <a:lstStyle/>
          <a:p>
            <a:r>
              <a:rPr lang="fr-FR" dirty="0"/>
              <a:t>Mme G, jeune mariée, vous fait part d'un projet de grossesse. QUELLE CONDUITE À TENIR? </a:t>
            </a:r>
            <a:br>
              <a:rPr lang="fr-FR" dirty="0"/>
            </a:br>
            <a:endParaRPr lang="fr-FR" dirty="0"/>
          </a:p>
        </p:txBody>
      </p:sp>
      <p:sp>
        <p:nvSpPr>
          <p:cNvPr id="3" name="Espace réservé du contenu 2">
            <a:extLst>
              <a:ext uri="{FF2B5EF4-FFF2-40B4-BE49-F238E27FC236}">
                <a16:creationId xmlns:a16="http://schemas.microsoft.com/office/drawing/2014/main" id="{46D9F2DE-7A06-3C24-11CB-8CC807C63D67}"/>
              </a:ext>
            </a:extLst>
          </p:cNvPr>
          <p:cNvSpPr>
            <a:spLocks noGrp="1"/>
          </p:cNvSpPr>
          <p:nvPr>
            <p:ph idx="1"/>
          </p:nvPr>
        </p:nvSpPr>
        <p:spPr>
          <a:xfrm>
            <a:off x="838200" y="1825624"/>
            <a:ext cx="10515600" cy="4841875"/>
          </a:xfrm>
        </p:spPr>
        <p:txBody>
          <a:bodyPr>
            <a:normAutofit fontScale="47500" lnSpcReduction="20000"/>
          </a:bodyPr>
          <a:lstStyle/>
          <a:p>
            <a:pPr marL="0" indent="0">
              <a:buNone/>
            </a:pPr>
            <a:r>
              <a:rPr lang="fr-FR" b="1" dirty="0"/>
              <a:t>Repérage: </a:t>
            </a:r>
          </a:p>
          <a:p>
            <a:r>
              <a:rPr lang="fr-FR" dirty="0"/>
              <a:t>Vous arrive-t-il de fumer?. </a:t>
            </a:r>
          </a:p>
          <a:p>
            <a:r>
              <a:rPr lang="fr-FR" i="1" dirty="0"/>
              <a:t>Je fume rarement plus de 10 cigarettes par jour, c'est peu </a:t>
            </a:r>
          </a:p>
          <a:p>
            <a:pPr marL="0" indent="0">
              <a:buNone/>
            </a:pPr>
            <a:endParaRPr lang="fr-FR" dirty="0"/>
          </a:p>
          <a:p>
            <a:pPr marL="0" indent="0">
              <a:buNone/>
            </a:pPr>
            <a:r>
              <a:rPr lang="fr-FR" b="1" dirty="0"/>
              <a:t>Évaluez la dépendance et restituez le score: </a:t>
            </a:r>
          </a:p>
          <a:p>
            <a:r>
              <a:rPr lang="fr-FR" dirty="0"/>
              <a:t>Test de </a:t>
            </a:r>
            <a:r>
              <a:rPr lang="fr-FR" dirty="0" err="1"/>
              <a:t>Fagerström</a:t>
            </a:r>
            <a:r>
              <a:rPr lang="fr-FR" dirty="0"/>
              <a:t> simplifié</a:t>
            </a:r>
          </a:p>
          <a:p>
            <a:r>
              <a:rPr lang="fr-FR" i="1" dirty="0"/>
              <a:t>Je fume après le petit-déjeuner, soit 20 minutes après le lever </a:t>
            </a:r>
            <a:endParaRPr lang="fr-FR" dirty="0"/>
          </a:p>
          <a:p>
            <a:pPr marL="0" indent="0">
              <a:buNone/>
            </a:pPr>
            <a:endParaRPr lang="fr-FR" dirty="0"/>
          </a:p>
          <a:p>
            <a:pPr marL="0" indent="0">
              <a:buNone/>
            </a:pPr>
            <a:r>
              <a:rPr lang="fr-FR" b="1" dirty="0"/>
              <a:t>Conseillez l'arrêt du tabac: </a:t>
            </a:r>
          </a:p>
          <a:p>
            <a:r>
              <a:rPr lang="fr-FR" dirty="0"/>
              <a:t>À votre avis, quels bénéfices pourriez-vous tirer d'un arrêt </a:t>
            </a:r>
            <a:r>
              <a:rPr lang="fr-FR" dirty="0" err="1"/>
              <a:t>oυ</a:t>
            </a:r>
            <a:r>
              <a:rPr lang="fr-FR" dirty="0"/>
              <a:t> d'une réduction de votre consommation de tabac? </a:t>
            </a:r>
          </a:p>
          <a:p>
            <a:r>
              <a:rPr lang="fr-FR" dirty="0"/>
              <a:t>Je vous propose de réfléchir avec vous à des objectifs que vous pourriez fixer et aux différentes aides qui existent afin de protéger votre santé et de préparer votre grossesse dans les meilleures conditions». </a:t>
            </a:r>
          </a:p>
          <a:p>
            <a:r>
              <a:rPr lang="fr-FR" i="1" dirty="0"/>
              <a:t>Oui, peut-être mais..., je ne suis pas sûre d'être prête, cela me semble difficile, je n'y arriverai pas</a:t>
            </a:r>
            <a:r>
              <a:rPr lang="fr-FR" dirty="0"/>
              <a:t>. </a:t>
            </a:r>
          </a:p>
          <a:p>
            <a:pPr marL="0" indent="0">
              <a:buNone/>
            </a:pPr>
            <a:endParaRPr lang="fr-FR" dirty="0"/>
          </a:p>
          <a:p>
            <a:pPr marL="0" indent="0">
              <a:buNone/>
            </a:pPr>
            <a:r>
              <a:rPr lang="fr-FR" b="1" dirty="0"/>
              <a:t> Proposez une aide à l'arrêt: </a:t>
            </a:r>
          </a:p>
          <a:p>
            <a:r>
              <a:rPr lang="fr-FR" dirty="0"/>
              <a:t>Il existe différentes aides. Avec votre accord, je vous propose d'essayer de changer votre consommation grâce à un traitement nicotinique de substitution adapté à vos besoins. </a:t>
            </a:r>
          </a:p>
          <a:p>
            <a:r>
              <a:rPr lang="fr-FR" i="1" dirty="0"/>
              <a:t>Non, pas maintenant </a:t>
            </a:r>
          </a:p>
        </p:txBody>
      </p:sp>
    </p:spTree>
    <p:extLst>
      <p:ext uri="{BB962C8B-B14F-4D97-AF65-F5344CB8AC3E}">
        <p14:creationId xmlns:p14="http://schemas.microsoft.com/office/powerpoint/2010/main" val="249913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0039BE-8D6B-A8B5-B86C-5BBCA755AE1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4A67C420-DC3C-2ED9-A9F1-B10541C52A43}"/>
              </a:ext>
            </a:extLst>
          </p:cNvPr>
          <p:cNvSpPr>
            <a:spLocks noGrp="1"/>
          </p:cNvSpPr>
          <p:nvPr>
            <p:ph idx="1"/>
          </p:nvPr>
        </p:nvSpPr>
        <p:spPr>
          <a:xfrm>
            <a:off x="838200" y="1825625"/>
            <a:ext cx="10515600" cy="4927600"/>
          </a:xfrm>
        </p:spPr>
        <p:txBody>
          <a:bodyPr>
            <a:normAutofit fontScale="77500" lnSpcReduction="20000"/>
          </a:bodyPr>
          <a:lstStyle/>
          <a:p>
            <a:pPr marL="0" indent="0" algn="just">
              <a:buNone/>
            </a:pPr>
            <a:r>
              <a:rPr lang="fr-FR" dirty="0"/>
              <a:t>Ne vous découragez pas, l'ambivalence est un phénomène normal. Vos conseils ont des chances d'entraîner un changement dans la façon de penser de la personne, changement positif en soi. Si vous continuez à l'encourager, elle pourra décider de passer à l'acte.</a:t>
            </a:r>
          </a:p>
          <a:p>
            <a:pPr marL="0" indent="0" algn="just">
              <a:buNone/>
            </a:pPr>
            <a:r>
              <a:rPr lang="fr-FR" b="1" dirty="0"/>
              <a:t>Pour le moment: </a:t>
            </a:r>
          </a:p>
          <a:p>
            <a:pPr algn="just"/>
            <a:r>
              <a:rPr lang="fr-FR" dirty="0"/>
              <a:t>encouragez-la à s'informer: remettez-lui le livret «Arrêter de fumer pour comprendre </a:t>
            </a:r>
          </a:p>
          <a:p>
            <a:pPr algn="just"/>
            <a:r>
              <a:rPr lang="fr-FR" dirty="0"/>
              <a:t>citez les bénéfices du sevrage: pour sa santé, son budget, son entourage familial, son bien-être personnel et pour retrouver le goût et l'odorat: </a:t>
            </a:r>
          </a:p>
          <a:p>
            <a:pPr algn="just"/>
            <a:r>
              <a:rPr lang="fr-FR" dirty="0"/>
              <a:t>préservez le contact futur: Je vous comprends; vous n'êtes pas prête mais pour moi c'est important de vous informer et je suis à votre disposition pour en reparler.</a:t>
            </a:r>
          </a:p>
          <a:p>
            <a:pPr marL="0" indent="0" algn="just">
              <a:buNone/>
            </a:pPr>
            <a:r>
              <a:rPr lang="fr-FR" b="1" dirty="0"/>
              <a:t>Aidez à fixer un objectif </a:t>
            </a:r>
            <a:r>
              <a:rPr lang="fr-FR" dirty="0"/>
              <a:t>pour arrêter ou réduire sa consommation. </a:t>
            </a:r>
          </a:p>
          <a:p>
            <a:pPr marL="0" indent="0" algn="just">
              <a:buNone/>
            </a:pPr>
            <a:r>
              <a:rPr lang="fr-FR" b="1" dirty="0"/>
              <a:t>Proposez </a:t>
            </a:r>
            <a:r>
              <a:rPr lang="fr-FR" dirty="0"/>
              <a:t>un traitement nicotinique de substitution et accordez-vous sur un calendrier </a:t>
            </a:r>
          </a:p>
          <a:p>
            <a:pPr marL="0" indent="0" algn="just">
              <a:buNone/>
            </a:pPr>
            <a:r>
              <a:rPr lang="fr-FR" b="1" dirty="0"/>
              <a:t>S'assurez du suivi: </a:t>
            </a:r>
          </a:p>
          <a:p>
            <a:pPr algn="just"/>
            <a:r>
              <a:rPr lang="fr-FR" dirty="0"/>
              <a:t>Avec votre accord, je vous propose de refaire le point avec moi ou un autre professionnel de santé d'ici quelques jours. Sachez que je suis disponible pour vous aider.</a:t>
            </a:r>
          </a:p>
          <a:p>
            <a:pPr algn="just"/>
            <a:endParaRPr lang="fr-FR" dirty="0"/>
          </a:p>
        </p:txBody>
      </p:sp>
    </p:spTree>
    <p:extLst>
      <p:ext uri="{BB962C8B-B14F-4D97-AF65-F5344CB8AC3E}">
        <p14:creationId xmlns:p14="http://schemas.microsoft.com/office/powerpoint/2010/main" val="362653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689668-103B-D998-5C9E-34250F847E2D}"/>
              </a:ext>
            </a:extLst>
          </p:cNvPr>
          <p:cNvSpPr>
            <a:spLocks noGrp="1"/>
          </p:cNvSpPr>
          <p:nvPr>
            <p:ph type="title"/>
          </p:nvPr>
        </p:nvSpPr>
        <p:spPr>
          <a:xfrm>
            <a:off x="838200" y="365125"/>
            <a:ext cx="6143625" cy="1806575"/>
          </a:xfrm>
        </p:spPr>
        <p:txBody>
          <a:bodyPr/>
          <a:lstStyle/>
          <a:p>
            <a:r>
              <a:rPr lang="fr-FR" dirty="0"/>
              <a:t>AUTRES CAS CLINIQUES</a:t>
            </a:r>
            <a:br>
              <a:rPr lang="fr-FR" dirty="0"/>
            </a:br>
            <a:endParaRPr lang="fr-FR" dirty="0"/>
          </a:p>
        </p:txBody>
      </p:sp>
      <p:sp>
        <p:nvSpPr>
          <p:cNvPr id="3" name="Espace réservé du contenu 2">
            <a:extLst>
              <a:ext uri="{FF2B5EF4-FFF2-40B4-BE49-F238E27FC236}">
                <a16:creationId xmlns:a16="http://schemas.microsoft.com/office/drawing/2014/main" id="{252094E2-8FB1-940A-7A1B-A9AFBCB821E0}"/>
              </a:ext>
            </a:extLst>
          </p:cNvPr>
          <p:cNvSpPr>
            <a:spLocks noGrp="1"/>
          </p:cNvSpPr>
          <p:nvPr>
            <p:ph idx="1"/>
          </p:nvPr>
        </p:nvSpPr>
        <p:spPr>
          <a:xfrm>
            <a:off x="838200" y="1495425"/>
            <a:ext cx="10515600" cy="4997450"/>
          </a:xfrm>
        </p:spPr>
        <p:txBody>
          <a:bodyPr>
            <a:normAutofit fontScale="77500" lnSpcReduction="20000"/>
          </a:bodyPr>
          <a:lstStyle/>
          <a:p>
            <a:pPr marL="0" indent="0" algn="just">
              <a:buNone/>
            </a:pPr>
            <a:r>
              <a:rPr lang="fr-FR" b="1" dirty="0"/>
              <a:t>Patient 1 </a:t>
            </a:r>
          </a:p>
          <a:p>
            <a:pPr algn="just"/>
            <a:r>
              <a:rPr lang="fr-FR" dirty="0"/>
              <a:t>M. D., 35 ans, trouble bipolaire depuis 10 ans, a fait une tentative de suicide à 30 ans lors d'un </a:t>
            </a:r>
            <a:r>
              <a:rPr lang="fr-FR" dirty="0" err="1"/>
              <a:t>accés</a:t>
            </a:r>
            <a:r>
              <a:rPr lang="fr-FR" dirty="0"/>
              <a:t> maniaque. Fume 40 cigarettes/j depuis l'âge de 20 ans. N'a jamais essayé d'arrêter. Test de </a:t>
            </a:r>
            <a:r>
              <a:rPr lang="fr-FR" dirty="0" err="1"/>
              <a:t>Fagerström</a:t>
            </a:r>
            <a:r>
              <a:rPr lang="fr-FR" dirty="0"/>
              <a:t> = 10. Dépendance psychologique forte, plaisir du geste, gestion du stress, convivialité </a:t>
            </a:r>
          </a:p>
          <a:p>
            <a:pPr marL="0" indent="0" algn="just">
              <a:buNone/>
            </a:pPr>
            <a:r>
              <a:rPr lang="fr-FR" b="1" dirty="0"/>
              <a:t>Patient 2 </a:t>
            </a:r>
          </a:p>
          <a:p>
            <a:pPr algn="just"/>
            <a:r>
              <a:rPr lang="fr-FR" dirty="0"/>
              <a:t>M. R., 40 ans, sans profession, souffre de schizophrénie depuis son adolescence. Il est actuellement hospitalisé pour équilibrer son traitement. Il fume 60 cigarettes/j depuis 17 ans. Test de </a:t>
            </a:r>
            <a:r>
              <a:rPr lang="fr-FR" dirty="0" err="1"/>
              <a:t>Fagerström</a:t>
            </a:r>
            <a:r>
              <a:rPr lang="fr-FR" dirty="0"/>
              <a:t> = 10. Q-mat=14. Il a déjà tenté 4 fois d'arrêter de fumer seul: 4 tentatives sans substitution nicotinique mais à chaque fois reprise rapide (quelques jours). Il veut arrêter de fumer. Ses motivations sont la santé et l'argent. Sa crainte principale est la rechute à cause des angoisses trop fortes. </a:t>
            </a:r>
          </a:p>
          <a:p>
            <a:pPr marL="0" indent="0" algn="just">
              <a:buNone/>
            </a:pPr>
            <a:r>
              <a:rPr lang="fr-FR" b="1" dirty="0"/>
              <a:t>Patient 3 </a:t>
            </a:r>
          </a:p>
          <a:p>
            <a:pPr algn="just"/>
            <a:r>
              <a:rPr lang="fr-FR" dirty="0"/>
              <a:t>M. D., 69 ans, retraité avec une BPCO qui s'aggrave depuis 3 ans, Fume 40 cigarettes/j, tabagisme quotidien à l'âge de 20 ans. Test de </a:t>
            </a:r>
            <a:r>
              <a:rPr lang="fr-FR" dirty="0" err="1"/>
              <a:t>Fagerström</a:t>
            </a:r>
            <a:r>
              <a:rPr lang="fr-FR" dirty="0"/>
              <a:t> 8. Q-mat 3. Monoxyde de carbone expire 40 ppm. Il a fait une tentative d'arrêt en 1985 pendant 15 jours. Aujourd'hui, il n'est pas convaincu des bénéfices d'un arrêt du tabac pour lui : depuis le temps que je fume, çà ne changera pas grand-chose. »</a:t>
            </a:r>
          </a:p>
          <a:p>
            <a:pPr marL="0" indent="0" algn="just">
              <a:buNone/>
            </a:pPr>
            <a:endParaRPr lang="fr-FR" dirty="0"/>
          </a:p>
        </p:txBody>
      </p:sp>
    </p:spTree>
    <p:extLst>
      <p:ext uri="{BB962C8B-B14F-4D97-AF65-F5344CB8AC3E}">
        <p14:creationId xmlns:p14="http://schemas.microsoft.com/office/powerpoint/2010/main" val="162055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2A263B-3798-D43D-E8F4-83D837D9150D}"/>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33D2B4DD-AC6F-49C8-17CA-22CF8144D8A0}"/>
              </a:ext>
            </a:extLst>
          </p:cNvPr>
          <p:cNvSpPr>
            <a:spLocks noGrp="1"/>
          </p:cNvSpPr>
          <p:nvPr>
            <p:ph idx="1"/>
          </p:nvPr>
        </p:nvSpPr>
        <p:spPr>
          <a:xfrm>
            <a:off x="838200" y="1825625"/>
            <a:ext cx="10515600" cy="4775200"/>
          </a:xfrm>
        </p:spPr>
        <p:txBody>
          <a:bodyPr>
            <a:normAutofit fontScale="85000" lnSpcReduction="20000"/>
          </a:bodyPr>
          <a:lstStyle/>
          <a:p>
            <a:pPr marL="0" indent="0" algn="just">
              <a:buNone/>
            </a:pPr>
            <a:r>
              <a:rPr lang="fr-FR" b="1" dirty="0"/>
              <a:t>Patiente 4 </a:t>
            </a:r>
          </a:p>
          <a:p>
            <a:pPr algn="just"/>
            <a:r>
              <a:rPr lang="fr-FR" dirty="0"/>
              <a:t>Mme. V., 35 ans, divorcée avec un enfant de 4 ans. Fume 10 cigarettes/j en se contrôlant, depuis l'âge de 15 ans. Test de </a:t>
            </a:r>
            <a:r>
              <a:rPr lang="fr-FR" dirty="0" err="1"/>
              <a:t>Fargerström</a:t>
            </a:r>
            <a:r>
              <a:rPr lang="fr-FR" dirty="0"/>
              <a:t> 9. Q-mat-4. Monoxyde de carbone expiré 20 ppm. A arrêté de fumer pendant sa grossesse et a repris lors de son divorce il y a 1 an et demi. Elle exprime des craintes à l'arrêt comme la peur de déprimer et de prendre du poids. Elle vit la cigarette comme un soutien psychologique. Elle a envie d'arrêter mais ne se sent pas prête.</a:t>
            </a:r>
          </a:p>
          <a:p>
            <a:pPr algn="just"/>
            <a:r>
              <a:rPr lang="fr-FR" dirty="0"/>
              <a:t> </a:t>
            </a:r>
          </a:p>
          <a:p>
            <a:pPr marL="0" indent="0" algn="just">
              <a:buNone/>
            </a:pPr>
            <a:r>
              <a:rPr lang="fr-FR" b="1" dirty="0"/>
              <a:t>Patient 5 </a:t>
            </a:r>
          </a:p>
          <a:p>
            <a:pPr algn="just"/>
            <a:r>
              <a:rPr lang="fr-FR" dirty="0"/>
              <a:t>M. F.. 48 ans, ingénieur, marié, sans enfants. A subi un triple pontage aorto-coronarien en 2008 après un syndrome de menace d'infarctus du myocarde survenu sans signe prémonitoire. Fume 40 cigarettes/j début de la consommation à 15 ans. Après son intervention chirurgicale, il a arrêté de fumer pendant 6 mois. A l'occasion d'un mariage, après un repas bien arrosé, il fume une cigarette. Au bout de quelques jours, il refume une cigarette par jour et très rapidement sa consommation remonte à 35 cigarettes/).</a:t>
            </a:r>
          </a:p>
        </p:txBody>
      </p:sp>
    </p:spTree>
    <p:extLst>
      <p:ext uri="{BB962C8B-B14F-4D97-AF65-F5344CB8AC3E}">
        <p14:creationId xmlns:p14="http://schemas.microsoft.com/office/powerpoint/2010/main" val="389385622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1088</Words>
  <Application>Microsoft Office PowerPoint</Application>
  <PresentationFormat>Grand écran</PresentationFormat>
  <Paragraphs>53</Paragraphs>
  <Slides>6</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Thème Office</vt:lpstr>
      <vt:lpstr>CAS CLINIQUE </vt:lpstr>
      <vt:lpstr>Suivi  </vt:lpstr>
      <vt:lpstr>Mme G, jeune mariée, vous fait part d'un projet de grossesse. QUELLE CONDUITE À TENIR?  </vt:lpstr>
      <vt:lpstr>Présentation PowerPoint</vt:lpstr>
      <vt:lpstr>AUTRES CAS CLINIQUES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Philippe Arvers</dc:creator>
  <cp:lastModifiedBy>Philippe Arvers</cp:lastModifiedBy>
  <cp:revision>4</cp:revision>
  <dcterms:created xsi:type="dcterms:W3CDTF">2025-04-14T13:43:49Z</dcterms:created>
  <dcterms:modified xsi:type="dcterms:W3CDTF">2025-04-14T14:24:24Z</dcterms:modified>
</cp:coreProperties>
</file>