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310"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304" r:id="rId20"/>
    <p:sldId id="305" r:id="rId21"/>
    <p:sldId id="306" r:id="rId22"/>
    <p:sldId id="307" r:id="rId23"/>
    <p:sldId id="308" r:id="rId24"/>
    <p:sldId id="309" r:id="rId25"/>
  </p:sldIdLst>
  <p:sldSz cx="9144000" cy="6858000" type="screen4x3"/>
  <p:notesSz cx="6797675" cy="9928225"/>
  <p:defaultTextStyle>
    <a:defPPr>
      <a:defRPr lang="fr-FR"/>
    </a:defPPr>
    <a:lvl1pPr algn="l" rtl="0" fontAlgn="base">
      <a:spcBef>
        <a:spcPct val="0"/>
      </a:spcBef>
      <a:spcAft>
        <a:spcPct val="0"/>
      </a:spcAft>
      <a:defRPr kern="1200">
        <a:solidFill>
          <a:schemeClr val="tx1"/>
        </a:solidFill>
        <a:latin typeface="Times" pitchFamily="18" charset="0"/>
        <a:ea typeface="+mn-ea"/>
        <a:cs typeface="Arial" pitchFamily="34" charset="0"/>
      </a:defRPr>
    </a:lvl1pPr>
    <a:lvl2pPr marL="457200" algn="l" rtl="0" fontAlgn="base">
      <a:spcBef>
        <a:spcPct val="0"/>
      </a:spcBef>
      <a:spcAft>
        <a:spcPct val="0"/>
      </a:spcAft>
      <a:defRPr kern="1200">
        <a:solidFill>
          <a:schemeClr val="tx1"/>
        </a:solidFill>
        <a:latin typeface="Times" pitchFamily="18" charset="0"/>
        <a:ea typeface="+mn-ea"/>
        <a:cs typeface="Arial" pitchFamily="34" charset="0"/>
      </a:defRPr>
    </a:lvl2pPr>
    <a:lvl3pPr marL="914400" algn="l" rtl="0" fontAlgn="base">
      <a:spcBef>
        <a:spcPct val="0"/>
      </a:spcBef>
      <a:spcAft>
        <a:spcPct val="0"/>
      </a:spcAft>
      <a:defRPr kern="1200">
        <a:solidFill>
          <a:schemeClr val="tx1"/>
        </a:solidFill>
        <a:latin typeface="Times"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pitchFamily="18" charset="0"/>
        <a:ea typeface="+mn-ea"/>
        <a:cs typeface="Arial" pitchFamily="34" charset="0"/>
      </a:defRPr>
    </a:lvl5pPr>
    <a:lvl6pPr marL="2286000" algn="l" defTabSz="914400" rtl="0" eaLnBrk="1" latinLnBrk="0" hangingPunct="1">
      <a:defRPr kern="1200">
        <a:solidFill>
          <a:schemeClr val="tx1"/>
        </a:solidFill>
        <a:latin typeface="Times" pitchFamily="18" charset="0"/>
        <a:ea typeface="+mn-ea"/>
        <a:cs typeface="Arial" pitchFamily="34" charset="0"/>
      </a:defRPr>
    </a:lvl6pPr>
    <a:lvl7pPr marL="2743200" algn="l" defTabSz="914400" rtl="0" eaLnBrk="1" latinLnBrk="0" hangingPunct="1">
      <a:defRPr kern="1200">
        <a:solidFill>
          <a:schemeClr val="tx1"/>
        </a:solidFill>
        <a:latin typeface="Times" pitchFamily="18" charset="0"/>
        <a:ea typeface="+mn-ea"/>
        <a:cs typeface="Arial" pitchFamily="34" charset="0"/>
      </a:defRPr>
    </a:lvl7pPr>
    <a:lvl8pPr marL="3200400" algn="l" defTabSz="914400" rtl="0" eaLnBrk="1" latinLnBrk="0" hangingPunct="1">
      <a:defRPr kern="1200">
        <a:solidFill>
          <a:schemeClr val="tx1"/>
        </a:solidFill>
        <a:latin typeface="Times" pitchFamily="18" charset="0"/>
        <a:ea typeface="+mn-ea"/>
        <a:cs typeface="Arial" pitchFamily="34" charset="0"/>
      </a:defRPr>
    </a:lvl8pPr>
    <a:lvl9pPr marL="3657600" algn="l" defTabSz="914400" rtl="0" eaLnBrk="1" latinLnBrk="0" hangingPunct="1">
      <a:defRPr kern="1200">
        <a:solidFill>
          <a:schemeClr val="tx1"/>
        </a:solidFill>
        <a:latin typeface="Times"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00CC"/>
    <a:srgbClr val="9966FF"/>
    <a:srgbClr val="CC66FF"/>
    <a:srgbClr val="9933FF"/>
    <a:srgbClr val="660066"/>
    <a:srgbClr val="9900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p:scale>
          <a:sx n="90" d="100"/>
          <a:sy n="90" d="100"/>
        </p:scale>
        <p:origin x="-1110" y="-43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E45B8C5-9654-44AA-80E7-E54BA1188FA9}" type="datetimeFigureOut">
              <a:rPr lang="fr-FR" smtClean="0"/>
              <a:t>21/02/2018</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93BE158-AB93-40B3-8C0D-81F60E2A98D7}" type="slidenum">
              <a:rPr lang="fr-FR" smtClean="0"/>
              <a:t>‹N°›</a:t>
            </a:fld>
            <a:endParaRPr lang="fr-FR"/>
          </a:p>
        </p:txBody>
      </p:sp>
    </p:spTree>
    <p:extLst>
      <p:ext uri="{BB962C8B-B14F-4D97-AF65-F5344CB8AC3E}">
        <p14:creationId xmlns:p14="http://schemas.microsoft.com/office/powerpoint/2010/main" val="3573570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cs typeface="Arial" pitchFamily="34" charset="0"/>
              </a:defRPr>
            </a:lvl1pPr>
          </a:lstStyle>
          <a:p>
            <a:pPr>
              <a:defRPr/>
            </a:pPr>
            <a:endParaRPr lang="fr-FR"/>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cs typeface="Arial" pitchFamily="34" charset="0"/>
              </a:defRPr>
            </a:lvl1pPr>
          </a:lstStyle>
          <a:p>
            <a:pPr>
              <a:defRPr/>
            </a:pPr>
            <a:fld id="{C108194E-7CE2-45F8-83DE-45277AB09BF9}" type="datetimeFigureOut">
              <a:rPr lang="fr-FR"/>
              <a:pPr>
                <a:defRPr/>
              </a:pPr>
              <a:t>21/02/2018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cs typeface="Arial" pitchFamily="34" charset="0"/>
              </a:defRPr>
            </a:lvl1pPr>
          </a:lstStyle>
          <a:p>
            <a:pPr>
              <a:defRPr/>
            </a:pPr>
            <a:endParaRPr lang="fr-FR"/>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cs typeface="Arial" pitchFamily="34" charset="0"/>
              </a:defRPr>
            </a:lvl1pPr>
          </a:lstStyle>
          <a:p>
            <a:pPr>
              <a:defRPr/>
            </a:pPr>
            <a:fld id="{93BBED75-F564-4A2F-AF16-76B6E898E6FC}" type="slidenum">
              <a:rPr lang="fr-FR"/>
              <a:pPr>
                <a:defRPr/>
              </a:pPr>
              <a:t>‹N°›</a:t>
            </a:fld>
            <a:endParaRPr lang="fr-FR"/>
          </a:p>
        </p:txBody>
      </p:sp>
    </p:spTree>
    <p:extLst>
      <p:ext uri="{BB962C8B-B14F-4D97-AF65-F5344CB8AC3E}">
        <p14:creationId xmlns:p14="http://schemas.microsoft.com/office/powerpoint/2010/main" val="29791175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solidFill>
            <a:schemeClr val="accent1"/>
          </a:solidFill>
          <a:ln w="25400">
            <a:solidFill>
              <a:schemeClr val="accent1">
                <a:shade val="50000"/>
              </a:schemeClr>
            </a:solidFill>
          </a:ln>
        </p:spPr>
      </p:sp>
      <p:sp>
        <p:nvSpPr>
          <p:cNvPr id="28675" name="Espace réservé des commentaires 2"/>
          <p:cNvSpPr>
            <a:spLocks noGrp="1"/>
          </p:cNvSpPr>
          <p:nvPr>
            <p:ph type="body" sz="quarter" idx="1"/>
          </p:nvPr>
        </p:nvSpPr>
        <p:spPr bwMode="auto">
          <a:xfrm>
            <a:off x="749003" y="5513959"/>
            <a:ext cx="5995172" cy="52261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4238" eaLnBrk="0" hangingPunct="0">
              <a:defRPr>
                <a:solidFill>
                  <a:schemeClr val="tx1"/>
                </a:solidFill>
                <a:latin typeface="Times" pitchFamily="18" charset="0"/>
                <a:cs typeface="Arial" pitchFamily="34" charset="0"/>
              </a:defRPr>
            </a:lvl1pPr>
            <a:lvl2pPr marL="742950" indent="-285750" defTabSz="884238" eaLnBrk="0" hangingPunct="0">
              <a:defRPr>
                <a:solidFill>
                  <a:schemeClr val="tx1"/>
                </a:solidFill>
                <a:latin typeface="Times" pitchFamily="18" charset="0"/>
                <a:cs typeface="Arial" pitchFamily="34" charset="0"/>
              </a:defRPr>
            </a:lvl2pPr>
            <a:lvl3pPr marL="1143000" indent="-228600" defTabSz="884238" eaLnBrk="0" hangingPunct="0">
              <a:defRPr>
                <a:solidFill>
                  <a:schemeClr val="tx1"/>
                </a:solidFill>
                <a:latin typeface="Times" pitchFamily="18" charset="0"/>
                <a:cs typeface="Arial" pitchFamily="34" charset="0"/>
              </a:defRPr>
            </a:lvl3pPr>
            <a:lvl4pPr marL="1600200" indent="-228600" defTabSz="884238" eaLnBrk="0" hangingPunct="0">
              <a:defRPr>
                <a:solidFill>
                  <a:schemeClr val="tx1"/>
                </a:solidFill>
                <a:latin typeface="Times" pitchFamily="18" charset="0"/>
                <a:cs typeface="Arial" pitchFamily="34" charset="0"/>
              </a:defRPr>
            </a:lvl4pPr>
            <a:lvl5pPr marL="2057400" indent="-228600" defTabSz="884238" eaLnBrk="0" hangingPunct="0">
              <a:defRPr>
                <a:solidFill>
                  <a:schemeClr val="tx1"/>
                </a:solidFill>
                <a:latin typeface="Times" pitchFamily="18" charset="0"/>
                <a:cs typeface="Arial" pitchFamily="34" charset="0"/>
              </a:defRPr>
            </a:lvl5pPr>
            <a:lvl6pPr marL="2514600" indent="-228600" defTabSz="884238" eaLnBrk="0" fontAlgn="base" hangingPunct="0">
              <a:spcBef>
                <a:spcPct val="0"/>
              </a:spcBef>
              <a:spcAft>
                <a:spcPct val="0"/>
              </a:spcAft>
              <a:defRPr>
                <a:solidFill>
                  <a:schemeClr val="tx1"/>
                </a:solidFill>
                <a:latin typeface="Times" pitchFamily="18" charset="0"/>
                <a:cs typeface="Arial" pitchFamily="34" charset="0"/>
              </a:defRPr>
            </a:lvl6pPr>
            <a:lvl7pPr marL="2971800" indent="-228600" defTabSz="884238" eaLnBrk="0" fontAlgn="base" hangingPunct="0">
              <a:spcBef>
                <a:spcPct val="0"/>
              </a:spcBef>
              <a:spcAft>
                <a:spcPct val="0"/>
              </a:spcAft>
              <a:defRPr>
                <a:solidFill>
                  <a:schemeClr val="tx1"/>
                </a:solidFill>
                <a:latin typeface="Times" pitchFamily="18" charset="0"/>
                <a:cs typeface="Arial" pitchFamily="34" charset="0"/>
              </a:defRPr>
            </a:lvl7pPr>
            <a:lvl8pPr marL="3429000" indent="-228600" defTabSz="884238" eaLnBrk="0" fontAlgn="base" hangingPunct="0">
              <a:spcBef>
                <a:spcPct val="0"/>
              </a:spcBef>
              <a:spcAft>
                <a:spcPct val="0"/>
              </a:spcAft>
              <a:defRPr>
                <a:solidFill>
                  <a:schemeClr val="tx1"/>
                </a:solidFill>
                <a:latin typeface="Times" pitchFamily="18" charset="0"/>
                <a:cs typeface="Arial" pitchFamily="34" charset="0"/>
              </a:defRPr>
            </a:lvl8pPr>
            <a:lvl9pPr marL="3886200" indent="-228600" defTabSz="884238"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fld id="{815C7B13-C830-4B8F-8124-55C1F7637FEF}" type="slidenum">
              <a:rPr lang="fr-FR" smtClean="0">
                <a:latin typeface="Times New Roman" pitchFamily="18" charset="0"/>
              </a:rPr>
              <a:pPr eaLnBrk="1" hangingPunct="1"/>
              <a:t>15</a:t>
            </a:fld>
            <a:endParaRPr lang="fr-FR" smtClean="0">
              <a:latin typeface="Times New Roman" pitchFamily="18" charset="0"/>
            </a:endParaRPr>
          </a:p>
        </p:txBody>
      </p:sp>
      <p:sp>
        <p:nvSpPr>
          <p:cNvPr id="37891" name="Rectangle 2"/>
          <p:cNvSpPr>
            <a:spLocks noGrp="1" noRot="1" noChangeAspect="1" noChangeArrowheads="1" noTextEdit="1"/>
          </p:cNvSpPr>
          <p:nvPr>
            <p:ph type="sldImg"/>
          </p:nvPr>
        </p:nvSpPr>
        <p:spPr bwMode="auto">
          <a:xfrm>
            <a:off x="917575" y="746125"/>
            <a:ext cx="4960938"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xfrm>
            <a:off x="906357" y="4714184"/>
            <a:ext cx="4984962"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sz="1000" smtClean="0"/>
              <a:t>Vous avez ici le schéma de l ’étude de maintien de l ’abstinence. </a:t>
            </a:r>
          </a:p>
          <a:p>
            <a:pPr eaLnBrk="1" hangingPunct="1"/>
            <a:r>
              <a:rPr lang="fr-FR" sz="1000" smtClean="0"/>
              <a:t>Le but de cette étude était d ’explorer l ’intérêt de prolonger les 12 premières semaines de traitement avec varénicline par 12 semaines supplémentaires : est-ce que 6 mois de traitement apportent un bénéfice par rapport à 3 mois ?</a:t>
            </a:r>
          </a:p>
          <a:p>
            <a:pPr eaLnBrk="1" hangingPunct="1"/>
            <a:r>
              <a:rPr lang="fr-FR" sz="1000" smtClean="0"/>
              <a:t>Un peu moins de 2000 fumeurs -âgé de 18 à 75 ans, motivés à l ’arrêt du tabac, et fumant au moins 10 cigarettes par jour- ont été inclus dans une première phase de traitement en ouvert avec la varénicline pendant 12 semaines.</a:t>
            </a:r>
          </a:p>
          <a:p>
            <a:pPr eaLnBrk="1" hangingPunct="1"/>
            <a:r>
              <a:rPr lang="fr-FR" sz="1000" smtClean="0"/>
              <a:t>A l ’issue de cette première phase de 12 semaines de traitement, seuls les sujets abstinents ont été sélectionnés pour poursuivre l ’étude. Ce sont donc les sujets qui étaient totalement abstinents au cours de la 12ième semaine de cette première phase de traitement en ouvert, qui ont été randomisés pour 12 semaines de traitement supplémentaire avec soit (1) à nouveau la varénicline à la dose d ’un mg deux fois par jour, soit (2) du placebo, en double aveugle. Ainsi, la moitié des fumeurs randomisés auront reçu 24 semaines de varénicline, et l ’autre moitié seulement 12 semaines, suivies de 12 semaines de placebo.</a:t>
            </a:r>
          </a:p>
          <a:p>
            <a:pPr eaLnBrk="1" hangingPunct="1"/>
            <a:r>
              <a:rPr lang="fr-FR" sz="1000" smtClean="0"/>
              <a:t>Enfin, la période de traitement de 12 semaines en double aveugle était suivie d ’une période d ’observation et de soutien jusqu ’à la 52ième semaine.</a:t>
            </a:r>
          </a:p>
          <a:p>
            <a:pPr eaLnBrk="1" hangingPunct="1"/>
            <a:r>
              <a:rPr lang="fr-FR" sz="1000" smtClean="0"/>
              <a:t>Dans cette étude, le critère d ’efficacité primaire était une abstinence complète du tabac pendant toute la phase de traitement en double aveugle : des semaines 13 à 24. La réalité de l ’abstinence était vérifiée à chaque visite par mesure du CO expiré.</a:t>
            </a:r>
          </a:p>
          <a:p>
            <a:pPr eaLnBrk="1" hangingPunct="1"/>
            <a:r>
              <a:rPr lang="fr-FR" sz="1000" smtClean="0"/>
              <a:t>Le critère d ’efficacité secondaire était une abstinence complète du tabac jusqu ’à la fin de la période de suivi : des semaines  13 à 52. La réalité de l ’abstinence était toujours vérifiée à chaque visite par mesure du CO expiré.</a:t>
            </a:r>
            <a:endParaRPr lang="en-US" sz="10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4238" eaLnBrk="0" hangingPunct="0">
              <a:defRPr>
                <a:solidFill>
                  <a:schemeClr val="tx1"/>
                </a:solidFill>
                <a:latin typeface="Times" pitchFamily="18" charset="0"/>
                <a:cs typeface="Arial" pitchFamily="34" charset="0"/>
              </a:defRPr>
            </a:lvl1pPr>
            <a:lvl2pPr marL="742950" indent="-285750" defTabSz="884238" eaLnBrk="0" hangingPunct="0">
              <a:defRPr>
                <a:solidFill>
                  <a:schemeClr val="tx1"/>
                </a:solidFill>
                <a:latin typeface="Times" pitchFamily="18" charset="0"/>
                <a:cs typeface="Arial" pitchFamily="34" charset="0"/>
              </a:defRPr>
            </a:lvl2pPr>
            <a:lvl3pPr marL="1143000" indent="-228600" defTabSz="884238" eaLnBrk="0" hangingPunct="0">
              <a:defRPr>
                <a:solidFill>
                  <a:schemeClr val="tx1"/>
                </a:solidFill>
                <a:latin typeface="Times" pitchFamily="18" charset="0"/>
                <a:cs typeface="Arial" pitchFamily="34" charset="0"/>
              </a:defRPr>
            </a:lvl3pPr>
            <a:lvl4pPr marL="1600200" indent="-228600" defTabSz="884238" eaLnBrk="0" hangingPunct="0">
              <a:defRPr>
                <a:solidFill>
                  <a:schemeClr val="tx1"/>
                </a:solidFill>
                <a:latin typeface="Times" pitchFamily="18" charset="0"/>
                <a:cs typeface="Arial" pitchFamily="34" charset="0"/>
              </a:defRPr>
            </a:lvl4pPr>
            <a:lvl5pPr marL="2057400" indent="-228600" defTabSz="884238" eaLnBrk="0" hangingPunct="0">
              <a:defRPr>
                <a:solidFill>
                  <a:schemeClr val="tx1"/>
                </a:solidFill>
                <a:latin typeface="Times" pitchFamily="18" charset="0"/>
                <a:cs typeface="Arial" pitchFamily="34" charset="0"/>
              </a:defRPr>
            </a:lvl5pPr>
            <a:lvl6pPr marL="2514600" indent="-228600" defTabSz="884238" eaLnBrk="0" fontAlgn="base" hangingPunct="0">
              <a:spcBef>
                <a:spcPct val="0"/>
              </a:spcBef>
              <a:spcAft>
                <a:spcPct val="0"/>
              </a:spcAft>
              <a:defRPr>
                <a:solidFill>
                  <a:schemeClr val="tx1"/>
                </a:solidFill>
                <a:latin typeface="Times" pitchFamily="18" charset="0"/>
                <a:cs typeface="Arial" pitchFamily="34" charset="0"/>
              </a:defRPr>
            </a:lvl6pPr>
            <a:lvl7pPr marL="2971800" indent="-228600" defTabSz="884238" eaLnBrk="0" fontAlgn="base" hangingPunct="0">
              <a:spcBef>
                <a:spcPct val="0"/>
              </a:spcBef>
              <a:spcAft>
                <a:spcPct val="0"/>
              </a:spcAft>
              <a:defRPr>
                <a:solidFill>
                  <a:schemeClr val="tx1"/>
                </a:solidFill>
                <a:latin typeface="Times" pitchFamily="18" charset="0"/>
                <a:cs typeface="Arial" pitchFamily="34" charset="0"/>
              </a:defRPr>
            </a:lvl7pPr>
            <a:lvl8pPr marL="3429000" indent="-228600" defTabSz="884238" eaLnBrk="0" fontAlgn="base" hangingPunct="0">
              <a:spcBef>
                <a:spcPct val="0"/>
              </a:spcBef>
              <a:spcAft>
                <a:spcPct val="0"/>
              </a:spcAft>
              <a:defRPr>
                <a:solidFill>
                  <a:schemeClr val="tx1"/>
                </a:solidFill>
                <a:latin typeface="Times" pitchFamily="18" charset="0"/>
                <a:cs typeface="Arial" pitchFamily="34" charset="0"/>
              </a:defRPr>
            </a:lvl8pPr>
            <a:lvl9pPr marL="3886200" indent="-228600" defTabSz="884238"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fld id="{13E7546F-BAEE-46C2-BC95-0011921F5F7F}" type="slidenum">
              <a:rPr lang="fr-FR" smtClean="0">
                <a:latin typeface="Times New Roman" pitchFamily="18" charset="0"/>
              </a:rPr>
              <a:pPr eaLnBrk="1" hangingPunct="1"/>
              <a:t>16</a:t>
            </a:fld>
            <a:endParaRPr lang="fr-FR" smtClean="0">
              <a:latin typeface="Times New Roman" pitchFamily="18" charset="0"/>
            </a:endParaRPr>
          </a:p>
        </p:txBody>
      </p:sp>
      <p:sp>
        <p:nvSpPr>
          <p:cNvPr id="38915" name="Rectangle 2"/>
          <p:cNvSpPr>
            <a:spLocks noGrp="1" noRot="1" noChangeAspect="1" noChangeArrowheads="1" noTextEdit="1"/>
          </p:cNvSpPr>
          <p:nvPr>
            <p:ph type="sldImg"/>
          </p:nvPr>
        </p:nvSpPr>
        <p:spPr bwMode="auto">
          <a:xfrm>
            <a:off x="917575" y="746125"/>
            <a:ext cx="4960938"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xfrm>
            <a:off x="906357" y="4714184"/>
            <a:ext cx="4984962"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smtClean="0"/>
              <a:t>Vous avez sur votre gauche le critère d ’efficacité primaire : l ’abstinence continue pendant toute la phase de traitement en double aveugle : des semaines 13 à 24.</a:t>
            </a:r>
          </a:p>
          <a:p>
            <a:pPr eaLnBrk="1" hangingPunct="1"/>
            <a:r>
              <a:rPr lang="fr-FR" smtClean="0"/>
              <a:t>Les patients ayant reçu 24 semaines de varénicline ont eu un taux de réponse de plus de 70%, alors que ceux qui n ’ont reçu que 12 semaines de varénicline, suivies de 12 semaines de placebo, ont eu un taux de réponse de moins de 50%,  La différence est hautement significative, avec un odds ratio proche de 2,5.</a:t>
            </a:r>
          </a:p>
          <a:p>
            <a:pPr eaLnBrk="1" hangingPunct="1"/>
            <a:r>
              <a:rPr lang="fr-FR" smtClean="0"/>
              <a:t>Vous avez sur votre droite le critère d ’efficacité secondaire: l ’abstinence continue à partir de la randomisation, à la semaine 13, jusqu ’à la fin de l ’étude, à la semaine 24.</a:t>
            </a:r>
          </a:p>
          <a:p>
            <a:pPr eaLnBrk="1" hangingPunct="1"/>
            <a:r>
              <a:rPr lang="fr-FR" smtClean="0"/>
              <a:t>Même si l ’amplitude de la différence est ici moins impressionnante, le bénéfice de 12 semaines supplémentaires de traitement par varénicline se maintient à un an : les patients ayant reçu 24 semaines de varénicline ont eu un taux de réponse à un an de plus de 44%, alors que ceux qui n ’ont reçu que 12 semaines de varénicline, suivies de 12 semaines de placebo, ont eu un taux de réponse à n an de moins de 37%,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4238" eaLnBrk="0" hangingPunct="0">
              <a:defRPr>
                <a:solidFill>
                  <a:schemeClr val="tx1"/>
                </a:solidFill>
                <a:latin typeface="Times" pitchFamily="18" charset="0"/>
                <a:cs typeface="Arial" pitchFamily="34" charset="0"/>
              </a:defRPr>
            </a:lvl1pPr>
            <a:lvl2pPr marL="742950" indent="-285750" defTabSz="884238" eaLnBrk="0" hangingPunct="0">
              <a:defRPr>
                <a:solidFill>
                  <a:schemeClr val="tx1"/>
                </a:solidFill>
                <a:latin typeface="Times" pitchFamily="18" charset="0"/>
                <a:cs typeface="Arial" pitchFamily="34" charset="0"/>
              </a:defRPr>
            </a:lvl2pPr>
            <a:lvl3pPr marL="1143000" indent="-228600" defTabSz="884238" eaLnBrk="0" hangingPunct="0">
              <a:defRPr>
                <a:solidFill>
                  <a:schemeClr val="tx1"/>
                </a:solidFill>
                <a:latin typeface="Times" pitchFamily="18" charset="0"/>
                <a:cs typeface="Arial" pitchFamily="34" charset="0"/>
              </a:defRPr>
            </a:lvl3pPr>
            <a:lvl4pPr marL="1600200" indent="-228600" defTabSz="884238" eaLnBrk="0" hangingPunct="0">
              <a:defRPr>
                <a:solidFill>
                  <a:schemeClr val="tx1"/>
                </a:solidFill>
                <a:latin typeface="Times" pitchFamily="18" charset="0"/>
                <a:cs typeface="Arial" pitchFamily="34" charset="0"/>
              </a:defRPr>
            </a:lvl4pPr>
            <a:lvl5pPr marL="2057400" indent="-228600" defTabSz="884238" eaLnBrk="0" hangingPunct="0">
              <a:defRPr>
                <a:solidFill>
                  <a:schemeClr val="tx1"/>
                </a:solidFill>
                <a:latin typeface="Times" pitchFamily="18" charset="0"/>
                <a:cs typeface="Arial" pitchFamily="34" charset="0"/>
              </a:defRPr>
            </a:lvl5pPr>
            <a:lvl6pPr marL="2514600" indent="-228600" defTabSz="884238" eaLnBrk="0" fontAlgn="base" hangingPunct="0">
              <a:spcBef>
                <a:spcPct val="0"/>
              </a:spcBef>
              <a:spcAft>
                <a:spcPct val="0"/>
              </a:spcAft>
              <a:defRPr>
                <a:solidFill>
                  <a:schemeClr val="tx1"/>
                </a:solidFill>
                <a:latin typeface="Times" pitchFamily="18" charset="0"/>
                <a:cs typeface="Arial" pitchFamily="34" charset="0"/>
              </a:defRPr>
            </a:lvl6pPr>
            <a:lvl7pPr marL="2971800" indent="-228600" defTabSz="884238" eaLnBrk="0" fontAlgn="base" hangingPunct="0">
              <a:spcBef>
                <a:spcPct val="0"/>
              </a:spcBef>
              <a:spcAft>
                <a:spcPct val="0"/>
              </a:spcAft>
              <a:defRPr>
                <a:solidFill>
                  <a:schemeClr val="tx1"/>
                </a:solidFill>
                <a:latin typeface="Times" pitchFamily="18" charset="0"/>
                <a:cs typeface="Arial" pitchFamily="34" charset="0"/>
              </a:defRPr>
            </a:lvl7pPr>
            <a:lvl8pPr marL="3429000" indent="-228600" defTabSz="884238" eaLnBrk="0" fontAlgn="base" hangingPunct="0">
              <a:spcBef>
                <a:spcPct val="0"/>
              </a:spcBef>
              <a:spcAft>
                <a:spcPct val="0"/>
              </a:spcAft>
              <a:defRPr>
                <a:solidFill>
                  <a:schemeClr val="tx1"/>
                </a:solidFill>
                <a:latin typeface="Times" pitchFamily="18" charset="0"/>
                <a:cs typeface="Arial" pitchFamily="34" charset="0"/>
              </a:defRPr>
            </a:lvl8pPr>
            <a:lvl9pPr marL="3886200" indent="-228600" defTabSz="884238"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fld id="{5F13453A-792E-47EA-9166-6DF069239BF0}" type="slidenum">
              <a:rPr lang="fr-FR" smtClean="0">
                <a:latin typeface="Times New Roman" pitchFamily="18" charset="0"/>
              </a:rPr>
              <a:pPr eaLnBrk="1" hangingPunct="1"/>
              <a:t>17</a:t>
            </a:fld>
            <a:endParaRPr lang="fr-FR" smtClean="0">
              <a:latin typeface="Times New Roman" pitchFamily="18" charset="0"/>
            </a:endParaRPr>
          </a:p>
        </p:txBody>
      </p:sp>
      <p:sp>
        <p:nvSpPr>
          <p:cNvPr id="39939" name="Rectangle 2"/>
          <p:cNvSpPr>
            <a:spLocks noGrp="1" noRot="1" noChangeAspect="1" noChangeArrowheads="1" noTextEdit="1"/>
          </p:cNvSpPr>
          <p:nvPr>
            <p:ph type="sldImg"/>
          </p:nvPr>
        </p:nvSpPr>
        <p:spPr bwMode="auto">
          <a:xfrm>
            <a:off x="917575" y="746125"/>
            <a:ext cx="4960938"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xfrm>
            <a:off x="906357" y="4714184"/>
            <a:ext cx="4984962"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smtClean="0"/>
              <a:t>Voyons maintenant le profil de tolérance de la varénicline dans l ’étude de maintien de l ’abstinence. Sont présentés ici les événements indésirables les plus fréquents rapportés dans la phase en ouvert, puis dans la phase en double aveugle, sous varénicline et sous placebo.</a:t>
            </a:r>
          </a:p>
          <a:p>
            <a:pPr eaLnBrk="1" hangingPunct="1"/>
            <a:r>
              <a:rPr lang="fr-FR" smtClean="0"/>
              <a:t>On retrouve ici encore un signal sur les nausées dans la phase en ouvert. Il est important de noter que les nausées sont rarement apparues dans la phase en double aveugle, ce qui suggère que ce symptôme apparaît essentiellement en début de traitement.</a:t>
            </a:r>
          </a:p>
          <a:p>
            <a:pPr eaLnBrk="1" hangingPunct="1"/>
            <a:r>
              <a:rPr lang="fr-FR" smtClean="0"/>
              <a:t>Il en est de même pour les insomnies, les céphalées et les rêves anormaux, qui apparaissent rarement dans la deuxième phase de traitement. Rappelons que les céphalées n ’étaient pas rapportés plus fréquemment sous varénicline que sous placebo dans les études d ’efficacité court terme. Quant-à l ’insomnie, elle apparaît à une égale fréquence sous varénicline et placebo dans la phase en double aveugle.</a:t>
            </a: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4238" eaLnBrk="0" hangingPunct="0">
              <a:defRPr>
                <a:solidFill>
                  <a:schemeClr val="tx1"/>
                </a:solidFill>
                <a:latin typeface="Times" pitchFamily="18" charset="0"/>
                <a:cs typeface="Arial" pitchFamily="34" charset="0"/>
              </a:defRPr>
            </a:lvl1pPr>
            <a:lvl2pPr marL="742950" indent="-285750" defTabSz="884238" eaLnBrk="0" hangingPunct="0">
              <a:defRPr>
                <a:solidFill>
                  <a:schemeClr val="tx1"/>
                </a:solidFill>
                <a:latin typeface="Times" pitchFamily="18" charset="0"/>
                <a:cs typeface="Arial" pitchFamily="34" charset="0"/>
              </a:defRPr>
            </a:lvl2pPr>
            <a:lvl3pPr marL="1143000" indent="-228600" defTabSz="884238" eaLnBrk="0" hangingPunct="0">
              <a:defRPr>
                <a:solidFill>
                  <a:schemeClr val="tx1"/>
                </a:solidFill>
                <a:latin typeface="Times" pitchFamily="18" charset="0"/>
                <a:cs typeface="Arial" pitchFamily="34" charset="0"/>
              </a:defRPr>
            </a:lvl3pPr>
            <a:lvl4pPr marL="1600200" indent="-228600" defTabSz="884238" eaLnBrk="0" hangingPunct="0">
              <a:defRPr>
                <a:solidFill>
                  <a:schemeClr val="tx1"/>
                </a:solidFill>
                <a:latin typeface="Times" pitchFamily="18" charset="0"/>
                <a:cs typeface="Arial" pitchFamily="34" charset="0"/>
              </a:defRPr>
            </a:lvl4pPr>
            <a:lvl5pPr marL="2057400" indent="-228600" defTabSz="884238" eaLnBrk="0" hangingPunct="0">
              <a:defRPr>
                <a:solidFill>
                  <a:schemeClr val="tx1"/>
                </a:solidFill>
                <a:latin typeface="Times" pitchFamily="18" charset="0"/>
                <a:cs typeface="Arial" pitchFamily="34" charset="0"/>
              </a:defRPr>
            </a:lvl5pPr>
            <a:lvl6pPr marL="2514600" indent="-228600" defTabSz="884238" eaLnBrk="0" fontAlgn="base" hangingPunct="0">
              <a:spcBef>
                <a:spcPct val="0"/>
              </a:spcBef>
              <a:spcAft>
                <a:spcPct val="0"/>
              </a:spcAft>
              <a:defRPr>
                <a:solidFill>
                  <a:schemeClr val="tx1"/>
                </a:solidFill>
                <a:latin typeface="Times" pitchFamily="18" charset="0"/>
                <a:cs typeface="Arial" pitchFamily="34" charset="0"/>
              </a:defRPr>
            </a:lvl6pPr>
            <a:lvl7pPr marL="2971800" indent="-228600" defTabSz="884238" eaLnBrk="0" fontAlgn="base" hangingPunct="0">
              <a:spcBef>
                <a:spcPct val="0"/>
              </a:spcBef>
              <a:spcAft>
                <a:spcPct val="0"/>
              </a:spcAft>
              <a:defRPr>
                <a:solidFill>
                  <a:schemeClr val="tx1"/>
                </a:solidFill>
                <a:latin typeface="Times" pitchFamily="18" charset="0"/>
                <a:cs typeface="Arial" pitchFamily="34" charset="0"/>
              </a:defRPr>
            </a:lvl7pPr>
            <a:lvl8pPr marL="3429000" indent="-228600" defTabSz="884238" eaLnBrk="0" fontAlgn="base" hangingPunct="0">
              <a:spcBef>
                <a:spcPct val="0"/>
              </a:spcBef>
              <a:spcAft>
                <a:spcPct val="0"/>
              </a:spcAft>
              <a:defRPr>
                <a:solidFill>
                  <a:schemeClr val="tx1"/>
                </a:solidFill>
                <a:latin typeface="Times" pitchFamily="18" charset="0"/>
                <a:cs typeface="Arial" pitchFamily="34" charset="0"/>
              </a:defRPr>
            </a:lvl8pPr>
            <a:lvl9pPr marL="3886200" indent="-228600" defTabSz="884238"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fld id="{E264A677-EF28-47A6-867D-2F9D05CFD955}" type="slidenum">
              <a:rPr lang="fr-FR" smtClean="0">
                <a:latin typeface="Times New Roman" pitchFamily="18" charset="0"/>
              </a:rPr>
              <a:pPr eaLnBrk="1" hangingPunct="1"/>
              <a:t>18</a:t>
            </a:fld>
            <a:endParaRPr lang="fr-FR" smtClean="0">
              <a:latin typeface="Times New Roman" pitchFamily="18" charset="0"/>
            </a:endParaRPr>
          </a:p>
        </p:txBody>
      </p:sp>
      <p:sp>
        <p:nvSpPr>
          <p:cNvPr id="40963" name="Rectangle 2"/>
          <p:cNvSpPr>
            <a:spLocks noGrp="1" noRot="1" noChangeAspect="1" noChangeArrowheads="1" noTextEdit="1"/>
          </p:cNvSpPr>
          <p:nvPr>
            <p:ph type="sldImg"/>
          </p:nvPr>
        </p:nvSpPr>
        <p:spPr bwMode="auto">
          <a:xfrm>
            <a:off x="917575" y="746125"/>
            <a:ext cx="4960938"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xfrm>
            <a:off x="906357" y="4714184"/>
            <a:ext cx="4984962"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smtClean="0"/>
              <a:t>On observe une tendance identique avec les taux d ’arrêts prématurés de traitement dus aux effets indésirables : ils interviennent essentiellement en début de traitement. </a:t>
            </a:r>
          </a:p>
          <a:p>
            <a:pPr eaLnBrk="1" hangingPunct="1"/>
            <a:r>
              <a:rPr lang="fr-FR" smtClean="0"/>
              <a:t>Nous avions vu dans les études court terme que le taux d ’arrêt prématuré n ’était pas plus élevé sous varénicline que sous placebo, quand il s ’agit de l ’ensemble des événements indésirables, ou bien des seuls événements indésirables liés au traitement. C ’est confirmé ici dans la phase en double aveugle. </a:t>
            </a:r>
          </a:p>
          <a:p>
            <a:pPr eaLnBrk="1" hangingPunct="1"/>
            <a:r>
              <a:rPr lang="fr-FR" smtClean="0"/>
              <a:t>Quant-aux nausées, elles ont rarement induit un arrêt prématuré de traitement dans la première phase de traitement en ouvert, et il n ’y a eu ensuite strictement aucun arrêt prématuré de traitement pour nausées dans la deuxième phase de traitement.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4238" eaLnBrk="0" hangingPunct="0">
              <a:defRPr>
                <a:solidFill>
                  <a:schemeClr val="tx1"/>
                </a:solidFill>
                <a:latin typeface="Times" pitchFamily="18" charset="0"/>
                <a:cs typeface="Arial" pitchFamily="34" charset="0"/>
              </a:defRPr>
            </a:lvl1pPr>
            <a:lvl2pPr marL="742950" indent="-285750" defTabSz="884238" eaLnBrk="0" hangingPunct="0">
              <a:defRPr>
                <a:solidFill>
                  <a:schemeClr val="tx1"/>
                </a:solidFill>
                <a:latin typeface="Times" pitchFamily="18" charset="0"/>
                <a:cs typeface="Arial" pitchFamily="34" charset="0"/>
              </a:defRPr>
            </a:lvl2pPr>
            <a:lvl3pPr marL="1143000" indent="-228600" defTabSz="884238" eaLnBrk="0" hangingPunct="0">
              <a:defRPr>
                <a:solidFill>
                  <a:schemeClr val="tx1"/>
                </a:solidFill>
                <a:latin typeface="Times" pitchFamily="18" charset="0"/>
                <a:cs typeface="Arial" pitchFamily="34" charset="0"/>
              </a:defRPr>
            </a:lvl3pPr>
            <a:lvl4pPr marL="1600200" indent="-228600" defTabSz="884238" eaLnBrk="0" hangingPunct="0">
              <a:defRPr>
                <a:solidFill>
                  <a:schemeClr val="tx1"/>
                </a:solidFill>
                <a:latin typeface="Times" pitchFamily="18" charset="0"/>
                <a:cs typeface="Arial" pitchFamily="34" charset="0"/>
              </a:defRPr>
            </a:lvl4pPr>
            <a:lvl5pPr marL="2057400" indent="-228600" defTabSz="884238" eaLnBrk="0" hangingPunct="0">
              <a:defRPr>
                <a:solidFill>
                  <a:schemeClr val="tx1"/>
                </a:solidFill>
                <a:latin typeface="Times" pitchFamily="18" charset="0"/>
                <a:cs typeface="Arial" pitchFamily="34" charset="0"/>
              </a:defRPr>
            </a:lvl5pPr>
            <a:lvl6pPr marL="2514600" indent="-228600" defTabSz="884238" eaLnBrk="0" fontAlgn="base" hangingPunct="0">
              <a:spcBef>
                <a:spcPct val="0"/>
              </a:spcBef>
              <a:spcAft>
                <a:spcPct val="0"/>
              </a:spcAft>
              <a:defRPr>
                <a:solidFill>
                  <a:schemeClr val="tx1"/>
                </a:solidFill>
                <a:latin typeface="Times" pitchFamily="18" charset="0"/>
                <a:cs typeface="Arial" pitchFamily="34" charset="0"/>
              </a:defRPr>
            </a:lvl6pPr>
            <a:lvl7pPr marL="2971800" indent="-228600" defTabSz="884238" eaLnBrk="0" fontAlgn="base" hangingPunct="0">
              <a:spcBef>
                <a:spcPct val="0"/>
              </a:spcBef>
              <a:spcAft>
                <a:spcPct val="0"/>
              </a:spcAft>
              <a:defRPr>
                <a:solidFill>
                  <a:schemeClr val="tx1"/>
                </a:solidFill>
                <a:latin typeface="Times" pitchFamily="18" charset="0"/>
                <a:cs typeface="Arial" pitchFamily="34" charset="0"/>
              </a:defRPr>
            </a:lvl7pPr>
            <a:lvl8pPr marL="3429000" indent="-228600" defTabSz="884238" eaLnBrk="0" fontAlgn="base" hangingPunct="0">
              <a:spcBef>
                <a:spcPct val="0"/>
              </a:spcBef>
              <a:spcAft>
                <a:spcPct val="0"/>
              </a:spcAft>
              <a:defRPr>
                <a:solidFill>
                  <a:schemeClr val="tx1"/>
                </a:solidFill>
                <a:latin typeface="Times" pitchFamily="18" charset="0"/>
                <a:cs typeface="Arial" pitchFamily="34" charset="0"/>
              </a:defRPr>
            </a:lvl8pPr>
            <a:lvl9pPr marL="3886200" indent="-228600" defTabSz="884238"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fld id="{CCDC8A41-8EFB-4392-93F7-704DAC7CAA1E}" type="slidenum">
              <a:rPr lang="fr-FR" smtClean="0">
                <a:latin typeface="Times New Roman" pitchFamily="18" charset="0"/>
              </a:rPr>
              <a:pPr eaLnBrk="1" hangingPunct="1"/>
              <a:t>23</a:t>
            </a:fld>
            <a:endParaRPr lang="fr-FR" smtClean="0">
              <a:latin typeface="Times New Roman" pitchFamily="18" charset="0"/>
            </a:endParaRPr>
          </a:p>
        </p:txBody>
      </p:sp>
      <p:sp>
        <p:nvSpPr>
          <p:cNvPr id="41987" name="Rectangle 2"/>
          <p:cNvSpPr>
            <a:spLocks noGrp="1" noRot="1" noChangeAspect="1" noChangeArrowheads="1" noTextEdit="1"/>
          </p:cNvSpPr>
          <p:nvPr>
            <p:ph type="sldImg"/>
          </p:nvPr>
        </p:nvSpPr>
        <p:spPr bwMode="auto">
          <a:xfrm>
            <a:off x="917575" y="746125"/>
            <a:ext cx="4960938"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xfrm>
            <a:off x="906357" y="4714184"/>
            <a:ext cx="4984962"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4238" eaLnBrk="0" hangingPunct="0">
              <a:defRPr>
                <a:solidFill>
                  <a:schemeClr val="tx1"/>
                </a:solidFill>
                <a:latin typeface="Times" pitchFamily="18" charset="0"/>
                <a:cs typeface="Arial" pitchFamily="34" charset="0"/>
              </a:defRPr>
            </a:lvl1pPr>
            <a:lvl2pPr marL="742950" indent="-285750" defTabSz="884238" eaLnBrk="0" hangingPunct="0">
              <a:defRPr>
                <a:solidFill>
                  <a:schemeClr val="tx1"/>
                </a:solidFill>
                <a:latin typeface="Times" pitchFamily="18" charset="0"/>
                <a:cs typeface="Arial" pitchFamily="34" charset="0"/>
              </a:defRPr>
            </a:lvl2pPr>
            <a:lvl3pPr marL="1143000" indent="-228600" defTabSz="884238" eaLnBrk="0" hangingPunct="0">
              <a:defRPr>
                <a:solidFill>
                  <a:schemeClr val="tx1"/>
                </a:solidFill>
                <a:latin typeface="Times" pitchFamily="18" charset="0"/>
                <a:cs typeface="Arial" pitchFamily="34" charset="0"/>
              </a:defRPr>
            </a:lvl3pPr>
            <a:lvl4pPr marL="1600200" indent="-228600" defTabSz="884238" eaLnBrk="0" hangingPunct="0">
              <a:defRPr>
                <a:solidFill>
                  <a:schemeClr val="tx1"/>
                </a:solidFill>
                <a:latin typeface="Times" pitchFamily="18" charset="0"/>
                <a:cs typeface="Arial" pitchFamily="34" charset="0"/>
              </a:defRPr>
            </a:lvl4pPr>
            <a:lvl5pPr marL="2057400" indent="-228600" defTabSz="884238" eaLnBrk="0" hangingPunct="0">
              <a:defRPr>
                <a:solidFill>
                  <a:schemeClr val="tx1"/>
                </a:solidFill>
                <a:latin typeface="Times" pitchFamily="18" charset="0"/>
                <a:cs typeface="Arial" pitchFamily="34" charset="0"/>
              </a:defRPr>
            </a:lvl5pPr>
            <a:lvl6pPr marL="2514600" indent="-228600" defTabSz="884238" eaLnBrk="0" fontAlgn="base" hangingPunct="0">
              <a:spcBef>
                <a:spcPct val="0"/>
              </a:spcBef>
              <a:spcAft>
                <a:spcPct val="0"/>
              </a:spcAft>
              <a:defRPr>
                <a:solidFill>
                  <a:schemeClr val="tx1"/>
                </a:solidFill>
                <a:latin typeface="Times" pitchFamily="18" charset="0"/>
                <a:cs typeface="Arial" pitchFamily="34" charset="0"/>
              </a:defRPr>
            </a:lvl6pPr>
            <a:lvl7pPr marL="2971800" indent="-228600" defTabSz="884238" eaLnBrk="0" fontAlgn="base" hangingPunct="0">
              <a:spcBef>
                <a:spcPct val="0"/>
              </a:spcBef>
              <a:spcAft>
                <a:spcPct val="0"/>
              </a:spcAft>
              <a:defRPr>
                <a:solidFill>
                  <a:schemeClr val="tx1"/>
                </a:solidFill>
                <a:latin typeface="Times" pitchFamily="18" charset="0"/>
                <a:cs typeface="Arial" pitchFamily="34" charset="0"/>
              </a:defRPr>
            </a:lvl7pPr>
            <a:lvl8pPr marL="3429000" indent="-228600" defTabSz="884238" eaLnBrk="0" fontAlgn="base" hangingPunct="0">
              <a:spcBef>
                <a:spcPct val="0"/>
              </a:spcBef>
              <a:spcAft>
                <a:spcPct val="0"/>
              </a:spcAft>
              <a:defRPr>
                <a:solidFill>
                  <a:schemeClr val="tx1"/>
                </a:solidFill>
                <a:latin typeface="Times" pitchFamily="18" charset="0"/>
                <a:cs typeface="Arial" pitchFamily="34" charset="0"/>
              </a:defRPr>
            </a:lvl8pPr>
            <a:lvl9pPr marL="3886200" indent="-228600" defTabSz="884238"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fld id="{054DF24C-0F0C-4367-A182-29E6DFC4EFD3}" type="slidenum">
              <a:rPr lang="fr-FR" smtClean="0">
                <a:latin typeface="Times New Roman" pitchFamily="18" charset="0"/>
              </a:rPr>
              <a:pPr eaLnBrk="1" hangingPunct="1"/>
              <a:t>24</a:t>
            </a:fld>
            <a:endParaRPr lang="fr-FR" smtClean="0">
              <a:latin typeface="Times New Roman" pitchFamily="18" charset="0"/>
            </a:endParaRPr>
          </a:p>
        </p:txBody>
      </p:sp>
      <p:sp>
        <p:nvSpPr>
          <p:cNvPr id="43011" name="Rectangle 2"/>
          <p:cNvSpPr>
            <a:spLocks noGrp="1" noRot="1" noChangeAspect="1" noChangeArrowheads="1" noTextEdit="1"/>
          </p:cNvSpPr>
          <p:nvPr>
            <p:ph type="sldImg"/>
          </p:nvPr>
        </p:nvSpPr>
        <p:spPr bwMode="auto">
          <a:xfrm>
            <a:off x="917575" y="746125"/>
            <a:ext cx="4960938"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xfrm>
            <a:off x="906357" y="4714184"/>
            <a:ext cx="4984962"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4238" eaLnBrk="0" hangingPunct="0">
              <a:defRPr>
                <a:solidFill>
                  <a:schemeClr val="tx1"/>
                </a:solidFill>
                <a:latin typeface="Times" pitchFamily="18" charset="0"/>
                <a:cs typeface="Arial" pitchFamily="34" charset="0"/>
              </a:defRPr>
            </a:lvl1pPr>
            <a:lvl2pPr marL="742950" indent="-285750" defTabSz="884238" eaLnBrk="0" hangingPunct="0">
              <a:defRPr>
                <a:solidFill>
                  <a:schemeClr val="tx1"/>
                </a:solidFill>
                <a:latin typeface="Times" pitchFamily="18" charset="0"/>
                <a:cs typeface="Arial" pitchFamily="34" charset="0"/>
              </a:defRPr>
            </a:lvl2pPr>
            <a:lvl3pPr marL="1143000" indent="-228600" defTabSz="884238" eaLnBrk="0" hangingPunct="0">
              <a:defRPr>
                <a:solidFill>
                  <a:schemeClr val="tx1"/>
                </a:solidFill>
                <a:latin typeface="Times" pitchFamily="18" charset="0"/>
                <a:cs typeface="Arial" pitchFamily="34" charset="0"/>
              </a:defRPr>
            </a:lvl3pPr>
            <a:lvl4pPr marL="1600200" indent="-228600" defTabSz="884238" eaLnBrk="0" hangingPunct="0">
              <a:defRPr>
                <a:solidFill>
                  <a:schemeClr val="tx1"/>
                </a:solidFill>
                <a:latin typeface="Times" pitchFamily="18" charset="0"/>
                <a:cs typeface="Arial" pitchFamily="34" charset="0"/>
              </a:defRPr>
            </a:lvl4pPr>
            <a:lvl5pPr marL="2057400" indent="-228600" defTabSz="884238" eaLnBrk="0" hangingPunct="0">
              <a:defRPr>
                <a:solidFill>
                  <a:schemeClr val="tx1"/>
                </a:solidFill>
                <a:latin typeface="Times" pitchFamily="18" charset="0"/>
                <a:cs typeface="Arial" pitchFamily="34" charset="0"/>
              </a:defRPr>
            </a:lvl5pPr>
            <a:lvl6pPr marL="2514600" indent="-228600" defTabSz="884238" eaLnBrk="0" fontAlgn="base" hangingPunct="0">
              <a:spcBef>
                <a:spcPct val="0"/>
              </a:spcBef>
              <a:spcAft>
                <a:spcPct val="0"/>
              </a:spcAft>
              <a:defRPr>
                <a:solidFill>
                  <a:schemeClr val="tx1"/>
                </a:solidFill>
                <a:latin typeface="Times" pitchFamily="18" charset="0"/>
                <a:cs typeface="Arial" pitchFamily="34" charset="0"/>
              </a:defRPr>
            </a:lvl6pPr>
            <a:lvl7pPr marL="2971800" indent="-228600" defTabSz="884238" eaLnBrk="0" fontAlgn="base" hangingPunct="0">
              <a:spcBef>
                <a:spcPct val="0"/>
              </a:spcBef>
              <a:spcAft>
                <a:spcPct val="0"/>
              </a:spcAft>
              <a:defRPr>
                <a:solidFill>
                  <a:schemeClr val="tx1"/>
                </a:solidFill>
                <a:latin typeface="Times" pitchFamily="18" charset="0"/>
                <a:cs typeface="Arial" pitchFamily="34" charset="0"/>
              </a:defRPr>
            </a:lvl7pPr>
            <a:lvl8pPr marL="3429000" indent="-228600" defTabSz="884238" eaLnBrk="0" fontAlgn="base" hangingPunct="0">
              <a:spcBef>
                <a:spcPct val="0"/>
              </a:spcBef>
              <a:spcAft>
                <a:spcPct val="0"/>
              </a:spcAft>
              <a:defRPr>
                <a:solidFill>
                  <a:schemeClr val="tx1"/>
                </a:solidFill>
                <a:latin typeface="Times" pitchFamily="18" charset="0"/>
                <a:cs typeface="Arial" pitchFamily="34" charset="0"/>
              </a:defRPr>
            </a:lvl8pPr>
            <a:lvl9pPr marL="3886200" indent="-228600" defTabSz="884238"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fld id="{3541C64A-9E8B-4E7F-8B08-2F7F82488607}" type="slidenum">
              <a:rPr lang="fr-FR" smtClean="0">
                <a:latin typeface="Times New Roman" pitchFamily="18" charset="0"/>
              </a:rPr>
              <a:pPr eaLnBrk="1" hangingPunct="1"/>
              <a:t>7</a:t>
            </a:fld>
            <a:endParaRPr lang="fr-FR" smtClean="0">
              <a:latin typeface="Times New Roman" pitchFamily="18" charset="0"/>
            </a:endParaRPr>
          </a:p>
        </p:txBody>
      </p:sp>
      <p:sp>
        <p:nvSpPr>
          <p:cNvPr id="29699" name="Rectangle 2"/>
          <p:cNvSpPr>
            <a:spLocks noGrp="1" noRot="1" noChangeAspect="1" noChangeArrowheads="1" noTextEdit="1"/>
          </p:cNvSpPr>
          <p:nvPr>
            <p:ph type="sldImg"/>
          </p:nvPr>
        </p:nvSpPr>
        <p:spPr bwMode="auto">
          <a:xfrm>
            <a:off x="931863" y="742950"/>
            <a:ext cx="4935537" cy="3702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xfrm>
            <a:off x="906357" y="4688329"/>
            <a:ext cx="4984962" cy="45228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839" tIns="43921" rIns="87839" bIns="43921" numCol="1" anchor="t" anchorCtr="0" compatLnSpc="1">
            <a:prstTxWarp prst="textNoShape">
              <a:avLst/>
            </a:prstTxWarp>
          </a:bodyPr>
          <a:lstStyle/>
          <a:p>
            <a:pPr eaLnBrk="1" hangingPunct="1"/>
            <a:r>
              <a:rPr lang="nb-NO" smtClean="0"/>
              <a:t>Cette commnication a pour but de vous présenter les principales études du programme de phase 3 du développement de la varénicline dans le traitement de la dépendance tabagique. Il s’agit d’un agoniste partiel des récepeurs nicotiniques </a:t>
            </a:r>
            <a:r>
              <a:rPr lang="en-US" smtClean="0">
                <a:sym typeface="Symbol" pitchFamily="18" charset="2"/>
              </a:rPr>
              <a:t></a:t>
            </a:r>
            <a:r>
              <a:rPr lang="en-US" smtClean="0"/>
              <a:t>4</a:t>
            </a:r>
            <a:r>
              <a:rPr lang="en-US" smtClean="0">
                <a:sym typeface="Symbol" pitchFamily="18" charset="2"/>
              </a:rPr>
              <a:t></a:t>
            </a:r>
            <a:r>
              <a:rPr lang="en-US" smtClean="0"/>
              <a:t>2. </a:t>
            </a:r>
            <a:r>
              <a:rPr lang="fr-FR" smtClean="0"/>
              <a:t>Le dossier a été déposé auprès des autorités sanitaires des États-Unis et de l’Europe en novembre 2005 en vue dune autorisation de mise sur le marché. On peut espérer ne réponse vers le premier trimestre 2007.</a:t>
            </a:r>
            <a:endParaRPr lang="nb-N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4238" eaLnBrk="0" hangingPunct="0">
              <a:defRPr>
                <a:solidFill>
                  <a:schemeClr val="tx1"/>
                </a:solidFill>
                <a:latin typeface="Times" pitchFamily="18" charset="0"/>
                <a:cs typeface="Arial" pitchFamily="34" charset="0"/>
              </a:defRPr>
            </a:lvl1pPr>
            <a:lvl2pPr marL="742950" indent="-285750" defTabSz="884238" eaLnBrk="0" hangingPunct="0">
              <a:defRPr>
                <a:solidFill>
                  <a:schemeClr val="tx1"/>
                </a:solidFill>
                <a:latin typeface="Times" pitchFamily="18" charset="0"/>
                <a:cs typeface="Arial" pitchFamily="34" charset="0"/>
              </a:defRPr>
            </a:lvl2pPr>
            <a:lvl3pPr marL="1143000" indent="-228600" defTabSz="884238" eaLnBrk="0" hangingPunct="0">
              <a:defRPr>
                <a:solidFill>
                  <a:schemeClr val="tx1"/>
                </a:solidFill>
                <a:latin typeface="Times" pitchFamily="18" charset="0"/>
                <a:cs typeface="Arial" pitchFamily="34" charset="0"/>
              </a:defRPr>
            </a:lvl3pPr>
            <a:lvl4pPr marL="1600200" indent="-228600" defTabSz="884238" eaLnBrk="0" hangingPunct="0">
              <a:defRPr>
                <a:solidFill>
                  <a:schemeClr val="tx1"/>
                </a:solidFill>
                <a:latin typeface="Times" pitchFamily="18" charset="0"/>
                <a:cs typeface="Arial" pitchFamily="34" charset="0"/>
              </a:defRPr>
            </a:lvl4pPr>
            <a:lvl5pPr marL="2057400" indent="-228600" defTabSz="884238" eaLnBrk="0" hangingPunct="0">
              <a:defRPr>
                <a:solidFill>
                  <a:schemeClr val="tx1"/>
                </a:solidFill>
                <a:latin typeface="Times" pitchFamily="18" charset="0"/>
                <a:cs typeface="Arial" pitchFamily="34" charset="0"/>
              </a:defRPr>
            </a:lvl5pPr>
            <a:lvl6pPr marL="2514600" indent="-228600" defTabSz="884238" eaLnBrk="0" fontAlgn="base" hangingPunct="0">
              <a:spcBef>
                <a:spcPct val="0"/>
              </a:spcBef>
              <a:spcAft>
                <a:spcPct val="0"/>
              </a:spcAft>
              <a:defRPr>
                <a:solidFill>
                  <a:schemeClr val="tx1"/>
                </a:solidFill>
                <a:latin typeface="Times" pitchFamily="18" charset="0"/>
                <a:cs typeface="Arial" pitchFamily="34" charset="0"/>
              </a:defRPr>
            </a:lvl6pPr>
            <a:lvl7pPr marL="2971800" indent="-228600" defTabSz="884238" eaLnBrk="0" fontAlgn="base" hangingPunct="0">
              <a:spcBef>
                <a:spcPct val="0"/>
              </a:spcBef>
              <a:spcAft>
                <a:spcPct val="0"/>
              </a:spcAft>
              <a:defRPr>
                <a:solidFill>
                  <a:schemeClr val="tx1"/>
                </a:solidFill>
                <a:latin typeface="Times" pitchFamily="18" charset="0"/>
                <a:cs typeface="Arial" pitchFamily="34" charset="0"/>
              </a:defRPr>
            </a:lvl7pPr>
            <a:lvl8pPr marL="3429000" indent="-228600" defTabSz="884238" eaLnBrk="0" fontAlgn="base" hangingPunct="0">
              <a:spcBef>
                <a:spcPct val="0"/>
              </a:spcBef>
              <a:spcAft>
                <a:spcPct val="0"/>
              </a:spcAft>
              <a:defRPr>
                <a:solidFill>
                  <a:schemeClr val="tx1"/>
                </a:solidFill>
                <a:latin typeface="Times" pitchFamily="18" charset="0"/>
                <a:cs typeface="Arial" pitchFamily="34" charset="0"/>
              </a:defRPr>
            </a:lvl8pPr>
            <a:lvl9pPr marL="3886200" indent="-228600" defTabSz="884238"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fld id="{A26AC8C6-D24C-4043-98AE-1303B34B5ECC}" type="slidenum">
              <a:rPr lang="fr-FR" smtClean="0">
                <a:latin typeface="Times New Roman" pitchFamily="18" charset="0"/>
              </a:rPr>
              <a:pPr eaLnBrk="1" hangingPunct="1"/>
              <a:t>8</a:t>
            </a:fld>
            <a:endParaRPr lang="fr-FR" smtClean="0">
              <a:latin typeface="Times New Roman" pitchFamily="18" charset="0"/>
            </a:endParaRPr>
          </a:p>
        </p:txBody>
      </p:sp>
      <p:sp>
        <p:nvSpPr>
          <p:cNvPr id="30723" name="Rectangle 2"/>
          <p:cNvSpPr>
            <a:spLocks noGrp="1" noRot="1" noChangeAspect="1" noChangeArrowheads="1" noTextEdit="1"/>
          </p:cNvSpPr>
          <p:nvPr>
            <p:ph type="sldImg"/>
          </p:nvPr>
        </p:nvSpPr>
        <p:spPr bwMode="auto">
          <a:xfrm>
            <a:off x="917575" y="746125"/>
            <a:ext cx="4960938"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xfrm>
            <a:off x="906357" y="4714184"/>
            <a:ext cx="4984962"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smtClean="0"/>
              <a:t>Je vais vous présenter les trois principales études du programme de phase 3 du développement de la varénicline. Les deux premières sont des comparaisons directes de l ’efficacité de la varénicline avec d ’une part le placebo et d ’autre part le produit de référence (le Zyban) dans l ’arrêt du tabac pendant 12 semaines.</a:t>
            </a:r>
          </a:p>
          <a:p>
            <a:pPr eaLnBrk="1" hangingPunct="1"/>
            <a:r>
              <a:rPr lang="fr-FR" smtClean="0"/>
              <a:t>L ’étude de maintien de l ’abstinence vise à explorer l ’intérêt de prolonger les 12 premières semaines de traitement avec la varénicline par 12 semaines supplémentaires. En d ’autres termes : est-ce que 6 mois de traitement apportent un bénéfice par rapport à seulement 3 mois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4238" eaLnBrk="0" hangingPunct="0">
              <a:defRPr>
                <a:solidFill>
                  <a:schemeClr val="tx1"/>
                </a:solidFill>
                <a:latin typeface="Times" pitchFamily="18" charset="0"/>
                <a:cs typeface="Arial" pitchFamily="34" charset="0"/>
              </a:defRPr>
            </a:lvl1pPr>
            <a:lvl2pPr marL="742950" indent="-285750" defTabSz="884238" eaLnBrk="0" hangingPunct="0">
              <a:defRPr>
                <a:solidFill>
                  <a:schemeClr val="tx1"/>
                </a:solidFill>
                <a:latin typeface="Times" pitchFamily="18" charset="0"/>
                <a:cs typeface="Arial" pitchFamily="34" charset="0"/>
              </a:defRPr>
            </a:lvl2pPr>
            <a:lvl3pPr marL="1143000" indent="-228600" defTabSz="884238" eaLnBrk="0" hangingPunct="0">
              <a:defRPr>
                <a:solidFill>
                  <a:schemeClr val="tx1"/>
                </a:solidFill>
                <a:latin typeface="Times" pitchFamily="18" charset="0"/>
                <a:cs typeface="Arial" pitchFamily="34" charset="0"/>
              </a:defRPr>
            </a:lvl3pPr>
            <a:lvl4pPr marL="1600200" indent="-228600" defTabSz="884238" eaLnBrk="0" hangingPunct="0">
              <a:defRPr>
                <a:solidFill>
                  <a:schemeClr val="tx1"/>
                </a:solidFill>
                <a:latin typeface="Times" pitchFamily="18" charset="0"/>
                <a:cs typeface="Arial" pitchFamily="34" charset="0"/>
              </a:defRPr>
            </a:lvl4pPr>
            <a:lvl5pPr marL="2057400" indent="-228600" defTabSz="884238" eaLnBrk="0" hangingPunct="0">
              <a:defRPr>
                <a:solidFill>
                  <a:schemeClr val="tx1"/>
                </a:solidFill>
                <a:latin typeface="Times" pitchFamily="18" charset="0"/>
                <a:cs typeface="Arial" pitchFamily="34" charset="0"/>
              </a:defRPr>
            </a:lvl5pPr>
            <a:lvl6pPr marL="2514600" indent="-228600" defTabSz="884238" eaLnBrk="0" fontAlgn="base" hangingPunct="0">
              <a:spcBef>
                <a:spcPct val="0"/>
              </a:spcBef>
              <a:spcAft>
                <a:spcPct val="0"/>
              </a:spcAft>
              <a:defRPr>
                <a:solidFill>
                  <a:schemeClr val="tx1"/>
                </a:solidFill>
                <a:latin typeface="Times" pitchFamily="18" charset="0"/>
                <a:cs typeface="Arial" pitchFamily="34" charset="0"/>
              </a:defRPr>
            </a:lvl6pPr>
            <a:lvl7pPr marL="2971800" indent="-228600" defTabSz="884238" eaLnBrk="0" fontAlgn="base" hangingPunct="0">
              <a:spcBef>
                <a:spcPct val="0"/>
              </a:spcBef>
              <a:spcAft>
                <a:spcPct val="0"/>
              </a:spcAft>
              <a:defRPr>
                <a:solidFill>
                  <a:schemeClr val="tx1"/>
                </a:solidFill>
                <a:latin typeface="Times" pitchFamily="18" charset="0"/>
                <a:cs typeface="Arial" pitchFamily="34" charset="0"/>
              </a:defRPr>
            </a:lvl7pPr>
            <a:lvl8pPr marL="3429000" indent="-228600" defTabSz="884238" eaLnBrk="0" fontAlgn="base" hangingPunct="0">
              <a:spcBef>
                <a:spcPct val="0"/>
              </a:spcBef>
              <a:spcAft>
                <a:spcPct val="0"/>
              </a:spcAft>
              <a:defRPr>
                <a:solidFill>
                  <a:schemeClr val="tx1"/>
                </a:solidFill>
                <a:latin typeface="Times" pitchFamily="18" charset="0"/>
                <a:cs typeface="Arial" pitchFamily="34" charset="0"/>
              </a:defRPr>
            </a:lvl8pPr>
            <a:lvl9pPr marL="3886200" indent="-228600" defTabSz="884238"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fld id="{0CE50B50-95AB-48F9-9294-7B6F9B1FB129}" type="slidenum">
              <a:rPr lang="fr-FR" smtClean="0">
                <a:latin typeface="Times New Roman" pitchFamily="18" charset="0"/>
              </a:rPr>
              <a:pPr eaLnBrk="1" hangingPunct="1"/>
              <a:t>9</a:t>
            </a:fld>
            <a:endParaRPr lang="fr-FR" smtClean="0">
              <a:latin typeface="Times New Roman" pitchFamily="18" charset="0"/>
            </a:endParaRPr>
          </a:p>
        </p:txBody>
      </p:sp>
      <p:sp>
        <p:nvSpPr>
          <p:cNvPr id="31747" name="Rectangle 2"/>
          <p:cNvSpPr>
            <a:spLocks noGrp="1" noRot="1" noChangeAspect="1" noChangeArrowheads="1" noTextEdit="1"/>
          </p:cNvSpPr>
          <p:nvPr>
            <p:ph type="sldImg"/>
          </p:nvPr>
        </p:nvSpPr>
        <p:spPr bwMode="auto">
          <a:xfrm>
            <a:off x="917575" y="466725"/>
            <a:ext cx="4960938"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xfrm>
            <a:off x="906357" y="4260863"/>
            <a:ext cx="4984962" cy="54484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smtClean="0"/>
              <a:t>Voici le schéma, très classique, des deux premières études.</a:t>
            </a:r>
          </a:p>
          <a:p>
            <a:pPr eaLnBrk="1" hangingPunct="1"/>
            <a:r>
              <a:rPr lang="fr-FR" smtClean="0"/>
              <a:t>Après une visite de sélection, les fumeurs ont été randomisés en trois groupes de 12 semaines de traitement : un premier groupe a été traité par varénicline 1 mg matin et soir, un deuxième groupe a été traité par Zyban 150 mg matin et soir. Et enfin le dernier groupe a reçu du placebo matin et soir pendant 12 semaines. Les doses de varénicline et de Zyban ont été augmentées progressivement au cours des premiers jours.</a:t>
            </a:r>
          </a:p>
          <a:p>
            <a:pPr eaLnBrk="1" hangingPunct="1"/>
            <a:r>
              <a:rPr lang="fr-FR" smtClean="0"/>
              <a:t>L ’arrêt du tabac était programmé pour la semaine suivant le début du traitement. Les fumeurs ne réussissant pas à arrêter de fumer à la date prévue étaient régulièrement encouragés à essayer à nouveau. </a:t>
            </a:r>
          </a:p>
          <a:p>
            <a:pPr eaLnBrk="1" hangingPunct="1"/>
            <a:r>
              <a:rPr lang="fr-FR" smtClean="0"/>
              <a:t>Cette période de 12 semaines de traitement a été suivie d’une période d ’observation et de soutien sans traitement pharmacologique, jusqu ’à la 52ième semaine après la randomisation.</a:t>
            </a:r>
          </a:p>
          <a:p>
            <a:pPr eaLnBrk="1" hangingPunct="1"/>
            <a:r>
              <a:rPr lang="fr-FR" smtClean="0"/>
              <a:t>Comme c ’est l ’usage depuis maintenant longtemps, le critère d ’efficacité primaire était une abstinence complète du tabac pendant les 4 dernières semaines de la période de traitement : des semaines 9 à 12. La réalité de l ’abstinence était vérifiée chaque semaine par mesure du CO expiré.</a:t>
            </a:r>
          </a:p>
          <a:p>
            <a:pPr eaLnBrk="1" hangingPunct="1"/>
            <a:r>
              <a:rPr lang="fr-FR" smtClean="0"/>
              <a:t>Le critère d ’efficacité secondaire était une abstinence complète du tabac jusqu ’à la fin de la période de suivi : des semaines 9 à 52. La réalité de l ’abstinence était vérifiée à chaque visite par mesure du CO expiré.</a:t>
            </a:r>
          </a:p>
          <a:p>
            <a:pPr eaLnBrk="1" hangingPunct="1"/>
            <a:r>
              <a:rPr lang="fr-FR" smtClean="0"/>
              <a:t>Dans chacune des deux études, environ 340 sujets ont été inclus dans chaque bras de traitement. Pour être inclus, les fumeurs devaient avoir entre 18 et 75 ans, et être motivés à arrêter de fumer. Ils devaient fumer au moins 10 cigarettes par jour au cours de la dernière année, et n ’avoir jamais été traités par Zyban.</a:t>
            </a: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4238" eaLnBrk="0" hangingPunct="0">
              <a:defRPr>
                <a:solidFill>
                  <a:schemeClr val="tx1"/>
                </a:solidFill>
                <a:latin typeface="Times" pitchFamily="18" charset="0"/>
                <a:cs typeface="Arial" pitchFamily="34" charset="0"/>
              </a:defRPr>
            </a:lvl1pPr>
            <a:lvl2pPr marL="742950" indent="-285750" defTabSz="884238" eaLnBrk="0" hangingPunct="0">
              <a:defRPr>
                <a:solidFill>
                  <a:schemeClr val="tx1"/>
                </a:solidFill>
                <a:latin typeface="Times" pitchFamily="18" charset="0"/>
                <a:cs typeface="Arial" pitchFamily="34" charset="0"/>
              </a:defRPr>
            </a:lvl2pPr>
            <a:lvl3pPr marL="1143000" indent="-228600" defTabSz="884238" eaLnBrk="0" hangingPunct="0">
              <a:defRPr>
                <a:solidFill>
                  <a:schemeClr val="tx1"/>
                </a:solidFill>
                <a:latin typeface="Times" pitchFamily="18" charset="0"/>
                <a:cs typeface="Arial" pitchFamily="34" charset="0"/>
              </a:defRPr>
            </a:lvl3pPr>
            <a:lvl4pPr marL="1600200" indent="-228600" defTabSz="884238" eaLnBrk="0" hangingPunct="0">
              <a:defRPr>
                <a:solidFill>
                  <a:schemeClr val="tx1"/>
                </a:solidFill>
                <a:latin typeface="Times" pitchFamily="18" charset="0"/>
                <a:cs typeface="Arial" pitchFamily="34" charset="0"/>
              </a:defRPr>
            </a:lvl4pPr>
            <a:lvl5pPr marL="2057400" indent="-228600" defTabSz="884238" eaLnBrk="0" hangingPunct="0">
              <a:defRPr>
                <a:solidFill>
                  <a:schemeClr val="tx1"/>
                </a:solidFill>
                <a:latin typeface="Times" pitchFamily="18" charset="0"/>
                <a:cs typeface="Arial" pitchFamily="34" charset="0"/>
              </a:defRPr>
            </a:lvl5pPr>
            <a:lvl6pPr marL="2514600" indent="-228600" defTabSz="884238" eaLnBrk="0" fontAlgn="base" hangingPunct="0">
              <a:spcBef>
                <a:spcPct val="0"/>
              </a:spcBef>
              <a:spcAft>
                <a:spcPct val="0"/>
              </a:spcAft>
              <a:defRPr>
                <a:solidFill>
                  <a:schemeClr val="tx1"/>
                </a:solidFill>
                <a:latin typeface="Times" pitchFamily="18" charset="0"/>
                <a:cs typeface="Arial" pitchFamily="34" charset="0"/>
              </a:defRPr>
            </a:lvl6pPr>
            <a:lvl7pPr marL="2971800" indent="-228600" defTabSz="884238" eaLnBrk="0" fontAlgn="base" hangingPunct="0">
              <a:spcBef>
                <a:spcPct val="0"/>
              </a:spcBef>
              <a:spcAft>
                <a:spcPct val="0"/>
              </a:spcAft>
              <a:defRPr>
                <a:solidFill>
                  <a:schemeClr val="tx1"/>
                </a:solidFill>
                <a:latin typeface="Times" pitchFamily="18" charset="0"/>
                <a:cs typeface="Arial" pitchFamily="34" charset="0"/>
              </a:defRPr>
            </a:lvl7pPr>
            <a:lvl8pPr marL="3429000" indent="-228600" defTabSz="884238" eaLnBrk="0" fontAlgn="base" hangingPunct="0">
              <a:spcBef>
                <a:spcPct val="0"/>
              </a:spcBef>
              <a:spcAft>
                <a:spcPct val="0"/>
              </a:spcAft>
              <a:defRPr>
                <a:solidFill>
                  <a:schemeClr val="tx1"/>
                </a:solidFill>
                <a:latin typeface="Times" pitchFamily="18" charset="0"/>
                <a:cs typeface="Arial" pitchFamily="34" charset="0"/>
              </a:defRPr>
            </a:lvl8pPr>
            <a:lvl9pPr marL="3886200" indent="-228600" defTabSz="884238"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fld id="{4F75A6CC-933A-4058-ABAB-2606692AF1D1}" type="slidenum">
              <a:rPr lang="fr-FR" smtClean="0">
                <a:latin typeface="Times New Roman" pitchFamily="18" charset="0"/>
              </a:rPr>
              <a:pPr eaLnBrk="1" hangingPunct="1"/>
              <a:t>10</a:t>
            </a:fld>
            <a:endParaRPr lang="fr-FR" smtClean="0">
              <a:latin typeface="Times New Roman" pitchFamily="18" charset="0"/>
            </a:endParaRPr>
          </a:p>
        </p:txBody>
      </p:sp>
      <p:sp>
        <p:nvSpPr>
          <p:cNvPr id="32771" name="Rectangle 2"/>
          <p:cNvSpPr>
            <a:spLocks noGrp="1" noRot="1" noChangeAspect="1" noChangeArrowheads="1" noTextEdit="1"/>
          </p:cNvSpPr>
          <p:nvPr>
            <p:ph type="sldImg"/>
          </p:nvPr>
        </p:nvSpPr>
        <p:spPr bwMode="auto">
          <a:xfrm>
            <a:off x="917575" y="746125"/>
            <a:ext cx="4960938"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xfrm>
            <a:off x="906357" y="4714184"/>
            <a:ext cx="4984962"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smtClean="0"/>
              <a:t>Voici comment ont été répartis les patients dans ces deux études.</a:t>
            </a:r>
          </a:p>
          <a:p>
            <a:pPr eaLnBrk="1" hangingPunct="1"/>
            <a:r>
              <a:rPr lang="fr-FR" smtClean="0"/>
              <a:t>Le premier niveau vous montre que plus de 1000 fumeurs ont été randomisés dans chacune des études.</a:t>
            </a:r>
          </a:p>
          <a:p>
            <a:pPr eaLnBrk="1" hangingPunct="1"/>
            <a:r>
              <a:rPr lang="fr-FR" smtClean="0"/>
              <a:t>Le deuxième niveau montre la répartition des sujets randomisés ET traités dans chacun des groupes de traitement. Ce sont les sujets qui seront analysés en intention de traitement.</a:t>
            </a:r>
          </a:p>
          <a:p>
            <a:pPr eaLnBrk="1" hangingPunct="1"/>
            <a:r>
              <a:rPr lang="fr-FR" smtClean="0"/>
              <a:t>Le troisième niveau vous montre le nombre et le pourcentage de sujets qui ont pu aller jusqu ’au bout de l ’étude, sachant qu ’il était possible d ’interrompre le traitement et de rester quand même dans l ’étude. On peut remarquer dans les deux études un taux de rétention légèrement meilleur dans le groupe traité par varénicline, par rapport à ceux traités par Zyban ou par placebo.</a:t>
            </a:r>
          </a:p>
          <a:p>
            <a:pPr eaLnBrk="1" hangingPunct="1"/>
            <a:r>
              <a:rPr lang="fr-FR" i="1" smtClean="0"/>
              <a:t>Question pour Pfizer :  Étude complétée jusqu ’à la semaine 12 ou la semaine 52 ?</a:t>
            </a:r>
            <a:endParaRPr lang="en-US" i="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4238" eaLnBrk="0" hangingPunct="0">
              <a:defRPr>
                <a:solidFill>
                  <a:schemeClr val="tx1"/>
                </a:solidFill>
                <a:latin typeface="Times" pitchFamily="18" charset="0"/>
                <a:cs typeface="Arial" pitchFamily="34" charset="0"/>
              </a:defRPr>
            </a:lvl1pPr>
            <a:lvl2pPr marL="742950" indent="-285750" defTabSz="884238" eaLnBrk="0" hangingPunct="0">
              <a:defRPr>
                <a:solidFill>
                  <a:schemeClr val="tx1"/>
                </a:solidFill>
                <a:latin typeface="Times" pitchFamily="18" charset="0"/>
                <a:cs typeface="Arial" pitchFamily="34" charset="0"/>
              </a:defRPr>
            </a:lvl2pPr>
            <a:lvl3pPr marL="1143000" indent="-228600" defTabSz="884238" eaLnBrk="0" hangingPunct="0">
              <a:defRPr>
                <a:solidFill>
                  <a:schemeClr val="tx1"/>
                </a:solidFill>
                <a:latin typeface="Times" pitchFamily="18" charset="0"/>
                <a:cs typeface="Arial" pitchFamily="34" charset="0"/>
              </a:defRPr>
            </a:lvl3pPr>
            <a:lvl4pPr marL="1600200" indent="-228600" defTabSz="884238" eaLnBrk="0" hangingPunct="0">
              <a:defRPr>
                <a:solidFill>
                  <a:schemeClr val="tx1"/>
                </a:solidFill>
                <a:latin typeface="Times" pitchFamily="18" charset="0"/>
                <a:cs typeface="Arial" pitchFamily="34" charset="0"/>
              </a:defRPr>
            </a:lvl4pPr>
            <a:lvl5pPr marL="2057400" indent="-228600" defTabSz="884238" eaLnBrk="0" hangingPunct="0">
              <a:defRPr>
                <a:solidFill>
                  <a:schemeClr val="tx1"/>
                </a:solidFill>
                <a:latin typeface="Times" pitchFamily="18" charset="0"/>
                <a:cs typeface="Arial" pitchFamily="34" charset="0"/>
              </a:defRPr>
            </a:lvl5pPr>
            <a:lvl6pPr marL="2514600" indent="-228600" defTabSz="884238" eaLnBrk="0" fontAlgn="base" hangingPunct="0">
              <a:spcBef>
                <a:spcPct val="0"/>
              </a:spcBef>
              <a:spcAft>
                <a:spcPct val="0"/>
              </a:spcAft>
              <a:defRPr>
                <a:solidFill>
                  <a:schemeClr val="tx1"/>
                </a:solidFill>
                <a:latin typeface="Times" pitchFamily="18" charset="0"/>
                <a:cs typeface="Arial" pitchFamily="34" charset="0"/>
              </a:defRPr>
            </a:lvl6pPr>
            <a:lvl7pPr marL="2971800" indent="-228600" defTabSz="884238" eaLnBrk="0" fontAlgn="base" hangingPunct="0">
              <a:spcBef>
                <a:spcPct val="0"/>
              </a:spcBef>
              <a:spcAft>
                <a:spcPct val="0"/>
              </a:spcAft>
              <a:defRPr>
                <a:solidFill>
                  <a:schemeClr val="tx1"/>
                </a:solidFill>
                <a:latin typeface="Times" pitchFamily="18" charset="0"/>
                <a:cs typeface="Arial" pitchFamily="34" charset="0"/>
              </a:defRPr>
            </a:lvl7pPr>
            <a:lvl8pPr marL="3429000" indent="-228600" defTabSz="884238" eaLnBrk="0" fontAlgn="base" hangingPunct="0">
              <a:spcBef>
                <a:spcPct val="0"/>
              </a:spcBef>
              <a:spcAft>
                <a:spcPct val="0"/>
              </a:spcAft>
              <a:defRPr>
                <a:solidFill>
                  <a:schemeClr val="tx1"/>
                </a:solidFill>
                <a:latin typeface="Times" pitchFamily="18" charset="0"/>
                <a:cs typeface="Arial" pitchFamily="34" charset="0"/>
              </a:defRPr>
            </a:lvl8pPr>
            <a:lvl9pPr marL="3886200" indent="-228600" defTabSz="884238"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fld id="{13D1844A-8841-462C-AC05-7F338549A91D}" type="slidenum">
              <a:rPr lang="fr-FR" smtClean="0">
                <a:latin typeface="Times New Roman" pitchFamily="18" charset="0"/>
              </a:rPr>
              <a:pPr eaLnBrk="1" hangingPunct="1"/>
              <a:t>11</a:t>
            </a:fld>
            <a:endParaRPr lang="fr-FR" smtClean="0">
              <a:latin typeface="Times New Roman" pitchFamily="18" charset="0"/>
            </a:endParaRPr>
          </a:p>
        </p:txBody>
      </p:sp>
      <p:sp>
        <p:nvSpPr>
          <p:cNvPr id="33795" name="Rectangle 2"/>
          <p:cNvSpPr>
            <a:spLocks noGrp="1" noRot="1" noChangeAspect="1" noChangeArrowheads="1" noTextEdit="1"/>
          </p:cNvSpPr>
          <p:nvPr>
            <p:ph type="sldImg"/>
          </p:nvPr>
        </p:nvSpPr>
        <p:spPr bwMode="auto">
          <a:xfrm>
            <a:off x="917575" y="746125"/>
            <a:ext cx="4960938"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xfrm>
            <a:off x="906357" y="4714184"/>
            <a:ext cx="4984962"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smtClean="0"/>
              <a:t>Voici le critère d ’efficacité primaire : l ’abstinence continue au cours des 4 dernières semaines de traitement : les semaines 9 à 12.</a:t>
            </a:r>
          </a:p>
          <a:p>
            <a:pPr eaLnBrk="1" hangingPunct="1"/>
            <a:r>
              <a:rPr lang="fr-FR" smtClean="0"/>
              <a:t>On trouve des résultats remarquablement similaires dans les deux études : environ 44 % de réponses avec la varénicline, 30% avec le Zyban et un eu moins de 18% avec le placebo. Les différences sont hautement significatives, avec un odds ratio proche de 4 quand la varénicline est comparée au placebo, et proche de 2 quand elle comparée au Zyban. </a:t>
            </a:r>
          </a:p>
          <a:p>
            <a:pPr eaLnBrk="1" hangingPunct="1"/>
            <a:r>
              <a:rPr lang="fr-FR" smtClean="0"/>
              <a:t>Ces différences avec le placebo sont plus élevées que ce qu ’on trouve habituellement avec un produit actif dans l ’aide à l ’arrêt du tabac. Il est encore ne fois intéressant de noter que les résultats de ces deux études sont presque parfaitement superposables.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4238" eaLnBrk="0" hangingPunct="0">
              <a:defRPr>
                <a:solidFill>
                  <a:schemeClr val="tx1"/>
                </a:solidFill>
                <a:latin typeface="Times" pitchFamily="18" charset="0"/>
                <a:cs typeface="Arial" pitchFamily="34" charset="0"/>
              </a:defRPr>
            </a:lvl1pPr>
            <a:lvl2pPr marL="742950" indent="-285750" defTabSz="884238" eaLnBrk="0" hangingPunct="0">
              <a:defRPr>
                <a:solidFill>
                  <a:schemeClr val="tx1"/>
                </a:solidFill>
                <a:latin typeface="Times" pitchFamily="18" charset="0"/>
                <a:cs typeface="Arial" pitchFamily="34" charset="0"/>
              </a:defRPr>
            </a:lvl2pPr>
            <a:lvl3pPr marL="1143000" indent="-228600" defTabSz="884238" eaLnBrk="0" hangingPunct="0">
              <a:defRPr>
                <a:solidFill>
                  <a:schemeClr val="tx1"/>
                </a:solidFill>
                <a:latin typeface="Times" pitchFamily="18" charset="0"/>
                <a:cs typeface="Arial" pitchFamily="34" charset="0"/>
              </a:defRPr>
            </a:lvl3pPr>
            <a:lvl4pPr marL="1600200" indent="-228600" defTabSz="884238" eaLnBrk="0" hangingPunct="0">
              <a:defRPr>
                <a:solidFill>
                  <a:schemeClr val="tx1"/>
                </a:solidFill>
                <a:latin typeface="Times" pitchFamily="18" charset="0"/>
                <a:cs typeface="Arial" pitchFamily="34" charset="0"/>
              </a:defRPr>
            </a:lvl4pPr>
            <a:lvl5pPr marL="2057400" indent="-228600" defTabSz="884238" eaLnBrk="0" hangingPunct="0">
              <a:defRPr>
                <a:solidFill>
                  <a:schemeClr val="tx1"/>
                </a:solidFill>
                <a:latin typeface="Times" pitchFamily="18" charset="0"/>
                <a:cs typeface="Arial" pitchFamily="34" charset="0"/>
              </a:defRPr>
            </a:lvl5pPr>
            <a:lvl6pPr marL="2514600" indent="-228600" defTabSz="884238" eaLnBrk="0" fontAlgn="base" hangingPunct="0">
              <a:spcBef>
                <a:spcPct val="0"/>
              </a:spcBef>
              <a:spcAft>
                <a:spcPct val="0"/>
              </a:spcAft>
              <a:defRPr>
                <a:solidFill>
                  <a:schemeClr val="tx1"/>
                </a:solidFill>
                <a:latin typeface="Times" pitchFamily="18" charset="0"/>
                <a:cs typeface="Arial" pitchFamily="34" charset="0"/>
              </a:defRPr>
            </a:lvl6pPr>
            <a:lvl7pPr marL="2971800" indent="-228600" defTabSz="884238" eaLnBrk="0" fontAlgn="base" hangingPunct="0">
              <a:spcBef>
                <a:spcPct val="0"/>
              </a:spcBef>
              <a:spcAft>
                <a:spcPct val="0"/>
              </a:spcAft>
              <a:defRPr>
                <a:solidFill>
                  <a:schemeClr val="tx1"/>
                </a:solidFill>
                <a:latin typeface="Times" pitchFamily="18" charset="0"/>
                <a:cs typeface="Arial" pitchFamily="34" charset="0"/>
              </a:defRPr>
            </a:lvl7pPr>
            <a:lvl8pPr marL="3429000" indent="-228600" defTabSz="884238" eaLnBrk="0" fontAlgn="base" hangingPunct="0">
              <a:spcBef>
                <a:spcPct val="0"/>
              </a:spcBef>
              <a:spcAft>
                <a:spcPct val="0"/>
              </a:spcAft>
              <a:defRPr>
                <a:solidFill>
                  <a:schemeClr val="tx1"/>
                </a:solidFill>
                <a:latin typeface="Times" pitchFamily="18" charset="0"/>
                <a:cs typeface="Arial" pitchFamily="34" charset="0"/>
              </a:defRPr>
            </a:lvl8pPr>
            <a:lvl9pPr marL="3886200" indent="-228600" defTabSz="884238"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fld id="{15E757F2-7BE1-46D4-BC41-F5F3CC1610D3}" type="slidenum">
              <a:rPr lang="fr-FR" smtClean="0">
                <a:latin typeface="Times New Roman" pitchFamily="18" charset="0"/>
              </a:rPr>
              <a:pPr eaLnBrk="1" hangingPunct="1"/>
              <a:t>12</a:t>
            </a:fld>
            <a:endParaRPr lang="fr-FR" smtClean="0">
              <a:latin typeface="Times New Roman" pitchFamily="18" charset="0"/>
            </a:endParaRPr>
          </a:p>
        </p:txBody>
      </p:sp>
      <p:sp>
        <p:nvSpPr>
          <p:cNvPr id="34819" name="Rectangle 2"/>
          <p:cNvSpPr>
            <a:spLocks noGrp="1" noRot="1" noChangeAspect="1" noChangeArrowheads="1" noTextEdit="1"/>
          </p:cNvSpPr>
          <p:nvPr>
            <p:ph type="sldImg"/>
          </p:nvPr>
        </p:nvSpPr>
        <p:spPr bwMode="auto">
          <a:xfrm>
            <a:off x="917575" y="746125"/>
            <a:ext cx="4960938"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xfrm>
            <a:off x="906357" y="4714184"/>
            <a:ext cx="4984962"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smtClean="0"/>
              <a:t>Voici le critère d ’efficacité secondaire : l ’abstinence continue au cours des semaines 9 à 12.</a:t>
            </a:r>
          </a:p>
          <a:p>
            <a:pPr eaLnBrk="1" hangingPunct="1"/>
            <a:r>
              <a:rPr lang="fr-FR" smtClean="0"/>
              <a:t>Ici encore, les résultats sont nettement en faveur de la varénicline : environ 22 - 23 % de réponses avec la varénicline, 15 - 16 % avec le Zyban et  8 - 10 % avec le placebo. Les différences entre varénicline et placebo sont toujours hautement significatives, avec un odds ratio proche de 3 (un peu plus dans l ’étude 1 que dans l ’étude 2). On retrouve encore une différence significative entre les taux de réponse à la varénicline et au Zyban dans l ’étude 2. En revanche, il manque un peu de puissance pour confirmer cette différence sur le plan statistique dans l ’étude 1. </a:t>
            </a:r>
          </a:p>
          <a:p>
            <a:pPr eaLnBrk="1" hangingPunct="1"/>
            <a:r>
              <a:rPr lang="fr-FR" smtClean="0"/>
              <a:t>On peut donc conclure que l ’effet d ’un traitement de 12 semaines par la varénicline persiste bien au delà de la période de traitement, jusqu ’à au moins la 52ième semaine. De même, la supériorité de la varénicline sur le Zyban persiste à long terme, au moins dans l ’une des deux études.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4238" eaLnBrk="0" hangingPunct="0">
              <a:defRPr>
                <a:solidFill>
                  <a:schemeClr val="tx1"/>
                </a:solidFill>
                <a:latin typeface="Times" pitchFamily="18" charset="0"/>
                <a:cs typeface="Arial" pitchFamily="34" charset="0"/>
              </a:defRPr>
            </a:lvl1pPr>
            <a:lvl2pPr marL="742950" indent="-285750" defTabSz="884238" eaLnBrk="0" hangingPunct="0">
              <a:defRPr>
                <a:solidFill>
                  <a:schemeClr val="tx1"/>
                </a:solidFill>
                <a:latin typeface="Times" pitchFamily="18" charset="0"/>
                <a:cs typeface="Arial" pitchFamily="34" charset="0"/>
              </a:defRPr>
            </a:lvl2pPr>
            <a:lvl3pPr marL="1143000" indent="-228600" defTabSz="884238" eaLnBrk="0" hangingPunct="0">
              <a:defRPr>
                <a:solidFill>
                  <a:schemeClr val="tx1"/>
                </a:solidFill>
                <a:latin typeface="Times" pitchFamily="18" charset="0"/>
                <a:cs typeface="Arial" pitchFamily="34" charset="0"/>
              </a:defRPr>
            </a:lvl3pPr>
            <a:lvl4pPr marL="1600200" indent="-228600" defTabSz="884238" eaLnBrk="0" hangingPunct="0">
              <a:defRPr>
                <a:solidFill>
                  <a:schemeClr val="tx1"/>
                </a:solidFill>
                <a:latin typeface="Times" pitchFamily="18" charset="0"/>
                <a:cs typeface="Arial" pitchFamily="34" charset="0"/>
              </a:defRPr>
            </a:lvl4pPr>
            <a:lvl5pPr marL="2057400" indent="-228600" defTabSz="884238" eaLnBrk="0" hangingPunct="0">
              <a:defRPr>
                <a:solidFill>
                  <a:schemeClr val="tx1"/>
                </a:solidFill>
                <a:latin typeface="Times" pitchFamily="18" charset="0"/>
                <a:cs typeface="Arial" pitchFamily="34" charset="0"/>
              </a:defRPr>
            </a:lvl5pPr>
            <a:lvl6pPr marL="2514600" indent="-228600" defTabSz="884238" eaLnBrk="0" fontAlgn="base" hangingPunct="0">
              <a:spcBef>
                <a:spcPct val="0"/>
              </a:spcBef>
              <a:spcAft>
                <a:spcPct val="0"/>
              </a:spcAft>
              <a:defRPr>
                <a:solidFill>
                  <a:schemeClr val="tx1"/>
                </a:solidFill>
                <a:latin typeface="Times" pitchFamily="18" charset="0"/>
                <a:cs typeface="Arial" pitchFamily="34" charset="0"/>
              </a:defRPr>
            </a:lvl6pPr>
            <a:lvl7pPr marL="2971800" indent="-228600" defTabSz="884238" eaLnBrk="0" fontAlgn="base" hangingPunct="0">
              <a:spcBef>
                <a:spcPct val="0"/>
              </a:spcBef>
              <a:spcAft>
                <a:spcPct val="0"/>
              </a:spcAft>
              <a:defRPr>
                <a:solidFill>
                  <a:schemeClr val="tx1"/>
                </a:solidFill>
                <a:latin typeface="Times" pitchFamily="18" charset="0"/>
                <a:cs typeface="Arial" pitchFamily="34" charset="0"/>
              </a:defRPr>
            </a:lvl7pPr>
            <a:lvl8pPr marL="3429000" indent="-228600" defTabSz="884238" eaLnBrk="0" fontAlgn="base" hangingPunct="0">
              <a:spcBef>
                <a:spcPct val="0"/>
              </a:spcBef>
              <a:spcAft>
                <a:spcPct val="0"/>
              </a:spcAft>
              <a:defRPr>
                <a:solidFill>
                  <a:schemeClr val="tx1"/>
                </a:solidFill>
                <a:latin typeface="Times" pitchFamily="18" charset="0"/>
                <a:cs typeface="Arial" pitchFamily="34" charset="0"/>
              </a:defRPr>
            </a:lvl8pPr>
            <a:lvl9pPr marL="3886200" indent="-228600" defTabSz="884238"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fld id="{093EFCCC-87D3-4862-95BF-A646B6AED927}" type="slidenum">
              <a:rPr lang="fr-FR" smtClean="0">
                <a:latin typeface="Times New Roman" pitchFamily="18" charset="0"/>
              </a:rPr>
              <a:pPr eaLnBrk="1" hangingPunct="1"/>
              <a:t>13</a:t>
            </a:fld>
            <a:endParaRPr lang="fr-FR" smtClean="0">
              <a:latin typeface="Times New Roman" pitchFamily="18" charset="0"/>
            </a:endParaRPr>
          </a:p>
        </p:txBody>
      </p:sp>
      <p:sp>
        <p:nvSpPr>
          <p:cNvPr id="35843" name="Rectangle 2"/>
          <p:cNvSpPr>
            <a:spLocks noGrp="1" noRot="1" noChangeAspect="1" noChangeArrowheads="1" noTextEdit="1"/>
          </p:cNvSpPr>
          <p:nvPr>
            <p:ph type="sldImg"/>
          </p:nvPr>
        </p:nvSpPr>
        <p:spPr bwMode="auto">
          <a:xfrm>
            <a:off x="917575" y="746125"/>
            <a:ext cx="4960938"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xfrm>
            <a:off x="906357" y="4714184"/>
            <a:ext cx="4984962"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smtClean="0"/>
              <a:t>Voyons maintenant le profil de tolérance de la varénicline. Ce tableau présente les événements indésirables les plus fréquents rapportés dans les trois groupes de traitement dans chacune des deux études.</a:t>
            </a:r>
          </a:p>
          <a:p>
            <a:pPr eaLnBrk="1" hangingPunct="1"/>
            <a:r>
              <a:rPr lang="fr-FR" smtClean="0"/>
              <a:t>Les nausées sont l ’effet indésirable le plus fréquent : 28 - 29 % avec la varénicline contre 7 - 12 % avec le Zyban et 8 - 10 % avec le placebo. Il est cependant intéressant de noter que l ’essentiel des nausées induites par la varénicline sont de natures moyenne et modérée. Les nausées sévères sont heureusement restées rares.</a:t>
            </a:r>
          </a:p>
          <a:p>
            <a:pPr eaLnBrk="1" hangingPunct="1"/>
            <a:r>
              <a:rPr lang="fr-FR" smtClean="0"/>
              <a:t>Les céphalées ne semblent pas plus importantes sous varénicline que sous placebo. </a:t>
            </a:r>
          </a:p>
          <a:p>
            <a:pPr eaLnBrk="1" hangingPunct="1"/>
            <a:r>
              <a:rPr lang="fr-FR" smtClean="0"/>
              <a:t>Les rêves anormaux sont plus fréquents avec la varénicline qu ’avec le Zyban ou le placebo.</a:t>
            </a:r>
          </a:p>
          <a:p>
            <a:pPr eaLnBrk="1" hangingPunct="1"/>
            <a:r>
              <a:rPr lang="fr-FR" smtClean="0"/>
              <a:t>La flatulence et la constipation sont également plus fréquents sous varénicline que sous placebo.</a:t>
            </a:r>
          </a:p>
          <a:p>
            <a:pPr eaLnBrk="1" hangingPunct="1"/>
            <a:r>
              <a:rPr lang="fr-FR" smtClean="0"/>
              <a:t>Finalement le profil de tolérance rappelle celui de la nicotine : essentiellement caractérisé par des troubles digestifs - au premier rang desquels on trouve les nausées - et des troubles du sommeil - ici des rêves anormaux-.</a:t>
            </a: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4238" eaLnBrk="0" hangingPunct="0">
              <a:defRPr>
                <a:solidFill>
                  <a:schemeClr val="tx1"/>
                </a:solidFill>
                <a:latin typeface="Times" pitchFamily="18" charset="0"/>
                <a:cs typeface="Arial" pitchFamily="34" charset="0"/>
              </a:defRPr>
            </a:lvl1pPr>
            <a:lvl2pPr marL="742950" indent="-285750" defTabSz="884238" eaLnBrk="0" hangingPunct="0">
              <a:defRPr>
                <a:solidFill>
                  <a:schemeClr val="tx1"/>
                </a:solidFill>
                <a:latin typeface="Times" pitchFamily="18" charset="0"/>
                <a:cs typeface="Arial" pitchFamily="34" charset="0"/>
              </a:defRPr>
            </a:lvl2pPr>
            <a:lvl3pPr marL="1143000" indent="-228600" defTabSz="884238" eaLnBrk="0" hangingPunct="0">
              <a:defRPr>
                <a:solidFill>
                  <a:schemeClr val="tx1"/>
                </a:solidFill>
                <a:latin typeface="Times" pitchFamily="18" charset="0"/>
                <a:cs typeface="Arial" pitchFamily="34" charset="0"/>
              </a:defRPr>
            </a:lvl3pPr>
            <a:lvl4pPr marL="1600200" indent="-228600" defTabSz="884238" eaLnBrk="0" hangingPunct="0">
              <a:defRPr>
                <a:solidFill>
                  <a:schemeClr val="tx1"/>
                </a:solidFill>
                <a:latin typeface="Times" pitchFamily="18" charset="0"/>
                <a:cs typeface="Arial" pitchFamily="34" charset="0"/>
              </a:defRPr>
            </a:lvl4pPr>
            <a:lvl5pPr marL="2057400" indent="-228600" defTabSz="884238" eaLnBrk="0" hangingPunct="0">
              <a:defRPr>
                <a:solidFill>
                  <a:schemeClr val="tx1"/>
                </a:solidFill>
                <a:latin typeface="Times" pitchFamily="18" charset="0"/>
                <a:cs typeface="Arial" pitchFamily="34" charset="0"/>
              </a:defRPr>
            </a:lvl5pPr>
            <a:lvl6pPr marL="2514600" indent="-228600" defTabSz="884238" eaLnBrk="0" fontAlgn="base" hangingPunct="0">
              <a:spcBef>
                <a:spcPct val="0"/>
              </a:spcBef>
              <a:spcAft>
                <a:spcPct val="0"/>
              </a:spcAft>
              <a:defRPr>
                <a:solidFill>
                  <a:schemeClr val="tx1"/>
                </a:solidFill>
                <a:latin typeface="Times" pitchFamily="18" charset="0"/>
                <a:cs typeface="Arial" pitchFamily="34" charset="0"/>
              </a:defRPr>
            </a:lvl6pPr>
            <a:lvl7pPr marL="2971800" indent="-228600" defTabSz="884238" eaLnBrk="0" fontAlgn="base" hangingPunct="0">
              <a:spcBef>
                <a:spcPct val="0"/>
              </a:spcBef>
              <a:spcAft>
                <a:spcPct val="0"/>
              </a:spcAft>
              <a:defRPr>
                <a:solidFill>
                  <a:schemeClr val="tx1"/>
                </a:solidFill>
                <a:latin typeface="Times" pitchFamily="18" charset="0"/>
                <a:cs typeface="Arial" pitchFamily="34" charset="0"/>
              </a:defRPr>
            </a:lvl7pPr>
            <a:lvl8pPr marL="3429000" indent="-228600" defTabSz="884238" eaLnBrk="0" fontAlgn="base" hangingPunct="0">
              <a:spcBef>
                <a:spcPct val="0"/>
              </a:spcBef>
              <a:spcAft>
                <a:spcPct val="0"/>
              </a:spcAft>
              <a:defRPr>
                <a:solidFill>
                  <a:schemeClr val="tx1"/>
                </a:solidFill>
                <a:latin typeface="Times" pitchFamily="18" charset="0"/>
                <a:cs typeface="Arial" pitchFamily="34" charset="0"/>
              </a:defRPr>
            </a:lvl8pPr>
            <a:lvl9pPr marL="3886200" indent="-228600" defTabSz="884238"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fld id="{2C1D19DD-5966-4558-BAF0-0A9778E46C53}" type="slidenum">
              <a:rPr lang="fr-FR" smtClean="0">
                <a:latin typeface="Times New Roman" pitchFamily="18" charset="0"/>
              </a:rPr>
              <a:pPr eaLnBrk="1" hangingPunct="1"/>
              <a:t>14</a:t>
            </a:fld>
            <a:endParaRPr lang="fr-FR" smtClean="0">
              <a:latin typeface="Times New Roman" pitchFamily="18" charset="0"/>
            </a:endParaRPr>
          </a:p>
        </p:txBody>
      </p:sp>
      <p:sp>
        <p:nvSpPr>
          <p:cNvPr id="36867" name="Rectangle 2"/>
          <p:cNvSpPr>
            <a:spLocks noGrp="1" noRot="1" noChangeAspect="1" noChangeArrowheads="1" noTextEdit="1"/>
          </p:cNvSpPr>
          <p:nvPr>
            <p:ph type="sldImg"/>
          </p:nvPr>
        </p:nvSpPr>
        <p:spPr bwMode="auto">
          <a:xfrm>
            <a:off x="917575" y="746125"/>
            <a:ext cx="4960938"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xfrm>
            <a:off x="906357" y="4714184"/>
            <a:ext cx="4984962"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smtClean="0"/>
              <a:t>Ce tableau présente les taux d ’arrêts prématurés de traitement dus aux effets indésirables. </a:t>
            </a:r>
          </a:p>
          <a:p>
            <a:pPr eaLnBrk="1" hangingPunct="1"/>
            <a:r>
              <a:rPr lang="fr-FR" smtClean="0"/>
              <a:t>On peut voir, sur les deux lignes du haut, que si on prend d ’abord l ’ensemble des effets indésirables, puis les effets indésirables reliés au traitement, on observe un taux d ’arrêt prématuré de traitement à peu près identique sous varénicline et sous placebo, avec un taux généralement augmenté sous Zyban.</a:t>
            </a:r>
          </a:p>
          <a:p>
            <a:pPr eaLnBrk="1" hangingPunct="1"/>
            <a:r>
              <a:rPr lang="fr-FR" smtClean="0"/>
              <a:t>En revanche, on trouve un taux d ’arrêt prématuré de traitement plus important dans le groupe traité par varénicline quand il s ’agit des nausées. Notons, que le taux d ’arrêt prématuré de traitement pour nausées est resté inférieur à 3% sous varénicline.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Tree>
    <p:extLst>
      <p:ext uri="{BB962C8B-B14F-4D97-AF65-F5344CB8AC3E}">
        <p14:creationId xmlns:p14="http://schemas.microsoft.com/office/powerpoint/2010/main" val="2192787968"/>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395029897"/>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220402327"/>
      </p:ext>
    </p:extLst>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1143000"/>
          </a:xfrm>
          <a:prstGeom prst="rect">
            <a:avLst/>
          </a:prstGeom>
        </p:spPr>
        <p:txBody>
          <a:bodyPr/>
          <a:lstStyle/>
          <a:p>
            <a:r>
              <a:rPr lang="fr-FR" smtClean="0"/>
              <a:t>Modifiez le style du titre</a:t>
            </a:r>
            <a:endParaRPr lang="fr-FR"/>
          </a:p>
        </p:txBody>
      </p:sp>
      <p:sp>
        <p:nvSpPr>
          <p:cNvPr id="3" name="Espace réservé du tableau 2"/>
          <p:cNvSpPr>
            <a:spLocks noGrp="1"/>
          </p:cNvSpPr>
          <p:nvPr>
            <p:ph type="tbl" idx="1"/>
          </p:nvPr>
        </p:nvSpPr>
        <p:spPr>
          <a:xfrm>
            <a:off x="685800" y="1981200"/>
            <a:ext cx="7772400" cy="4114800"/>
          </a:xfrm>
          <a:prstGeom prst="rect">
            <a:avLst/>
          </a:prstGeom>
        </p:spPr>
        <p:txBody>
          <a:bodyPr/>
          <a:lstStyle/>
          <a:p>
            <a:pPr lvl="0"/>
            <a:endParaRPr lang="fr-FR" noProof="0" smtClean="0"/>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a:prstGeom prst="rect">
            <a:avLst/>
          </a:prstGeom>
        </p:spPr>
        <p:txBody>
          <a:bodyPr/>
          <a:lstStyle>
            <a:lvl1pPr>
              <a:defRPr>
                <a:cs typeface="Arial" charset="0"/>
              </a:defRPr>
            </a:lvl1pPr>
          </a:lstStyle>
          <a:p>
            <a:pPr>
              <a:defRPr/>
            </a:pPr>
            <a:fld id="{38347205-F105-4CA8-95B7-B669B14343D6}" type="slidenum">
              <a:rPr lang="en-US"/>
              <a:pPr>
                <a:defRPr/>
              </a:pPr>
              <a:t>‹N°›</a:t>
            </a:fld>
            <a:endParaRPr lang="en-US"/>
          </a:p>
        </p:txBody>
      </p:sp>
    </p:spTree>
    <p:extLst>
      <p:ext uri="{BB962C8B-B14F-4D97-AF65-F5344CB8AC3E}">
        <p14:creationId xmlns:p14="http://schemas.microsoft.com/office/powerpoint/2010/main" val="251197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214640622"/>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225385851"/>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221368450"/>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076166660"/>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Tree>
    <p:extLst>
      <p:ext uri="{BB962C8B-B14F-4D97-AF65-F5344CB8AC3E}">
        <p14:creationId xmlns:p14="http://schemas.microsoft.com/office/powerpoint/2010/main" val="2042304793"/>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2889421"/>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842184374"/>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3062454922"/>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pic>
        <p:nvPicPr>
          <p:cNvPr id="1026" name="Picture 1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spd="slow">
    <p:pull/>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a:defRPr>
      </a:lvl2pPr>
      <a:lvl3pPr algn="ctr" rtl="0" eaLnBrk="0" fontAlgn="base" hangingPunct="0">
        <a:spcBef>
          <a:spcPct val="0"/>
        </a:spcBef>
        <a:spcAft>
          <a:spcPct val="0"/>
        </a:spcAft>
        <a:defRPr sz="4400">
          <a:solidFill>
            <a:schemeClr val="tx2"/>
          </a:solidFill>
          <a:latin typeface="Times"/>
        </a:defRPr>
      </a:lvl3pPr>
      <a:lvl4pPr algn="ctr" rtl="0" eaLnBrk="0" fontAlgn="base" hangingPunct="0">
        <a:spcBef>
          <a:spcPct val="0"/>
        </a:spcBef>
        <a:spcAft>
          <a:spcPct val="0"/>
        </a:spcAft>
        <a:defRPr sz="4400">
          <a:solidFill>
            <a:schemeClr val="tx2"/>
          </a:solidFill>
          <a:latin typeface="Times"/>
        </a:defRPr>
      </a:lvl4pPr>
      <a:lvl5pPr algn="ctr" rtl="0" eaLnBrk="0" fontAlgn="base" hangingPunct="0">
        <a:spcBef>
          <a:spcPct val="0"/>
        </a:spcBef>
        <a:spcAft>
          <a:spcPct val="0"/>
        </a:spcAft>
        <a:defRPr sz="4400">
          <a:solidFill>
            <a:schemeClr val="tx2"/>
          </a:solidFill>
          <a:latin typeface="Times"/>
        </a:defRPr>
      </a:lvl5pPr>
      <a:lvl6pPr marL="457200" algn="ctr" rtl="0" fontAlgn="base">
        <a:spcBef>
          <a:spcPct val="0"/>
        </a:spcBef>
        <a:spcAft>
          <a:spcPct val="0"/>
        </a:spcAft>
        <a:defRPr sz="4400">
          <a:solidFill>
            <a:schemeClr val="tx2"/>
          </a:solidFill>
          <a:latin typeface="Times"/>
        </a:defRPr>
      </a:lvl6pPr>
      <a:lvl7pPr marL="914400" algn="ctr" rtl="0" fontAlgn="base">
        <a:spcBef>
          <a:spcPct val="0"/>
        </a:spcBef>
        <a:spcAft>
          <a:spcPct val="0"/>
        </a:spcAft>
        <a:defRPr sz="4400">
          <a:solidFill>
            <a:schemeClr val="tx2"/>
          </a:solidFill>
          <a:latin typeface="Times"/>
        </a:defRPr>
      </a:lvl7pPr>
      <a:lvl8pPr marL="1371600" algn="ctr" rtl="0" fontAlgn="base">
        <a:spcBef>
          <a:spcPct val="0"/>
        </a:spcBef>
        <a:spcAft>
          <a:spcPct val="0"/>
        </a:spcAft>
        <a:defRPr sz="4400">
          <a:solidFill>
            <a:schemeClr val="tx2"/>
          </a:solidFill>
          <a:latin typeface="Times"/>
        </a:defRPr>
      </a:lvl8pPr>
      <a:lvl9pPr marL="1828800" algn="ctr" rtl="0" fontAlgn="base">
        <a:spcBef>
          <a:spcPct val="0"/>
        </a:spcBef>
        <a:spcAft>
          <a:spcPct val="0"/>
        </a:spcAft>
        <a:defRPr sz="4400">
          <a:solidFill>
            <a:schemeClr val="tx2"/>
          </a:solidFill>
          <a:latin typeface="Times"/>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hyperlink" Target="http://www.google.fr/url?url=http://etablissements.hopital.fr/annuaire_structure.php?id=1688&amp;rct=j&amp;frm=1&amp;q=&amp;esrc=s&amp;sa=U&amp;ei=D4RHVY34AsToaPCPgNgO&amp;ved=0CBYQ9QEwAA&amp;usg=AFQjCNHDYOKW_qYDhFEJbNalgU0ltxP4KA"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p:cNvSpPr>
          <p:nvPr>
            <p:ph type="title" idx="4294967295"/>
          </p:nvPr>
        </p:nvSpPr>
        <p:spPr bwMode="auto">
          <a:xfrm>
            <a:off x="1211275" y="1701354"/>
            <a:ext cx="6719862" cy="1727646"/>
          </a:xfrm>
          <a:prstGeom prst="rect">
            <a:avLst/>
          </a:prstGeom>
          <a:solidFill>
            <a:srgbClr val="FFFFFF"/>
          </a:solidFill>
          <a:ln w="57240">
            <a:solidFill>
              <a:srgbClr val="000099"/>
            </a:solidFill>
            <a:miter lim="800000"/>
            <a:headEnd/>
            <a:tailEnd/>
          </a:ln>
        </p:spPr>
        <p:txBody>
          <a:bodyPr anchor="ctr"/>
          <a:lstStyle/>
          <a:p>
            <a:pPr>
              <a:lnSpc>
                <a:spcPct val="150000"/>
              </a:lnSpc>
              <a:spcBef>
                <a:spcPts val="600"/>
              </a:spcBef>
            </a:pPr>
            <a:r>
              <a:rPr lang="fr-FR" sz="2800" b="1" dirty="0" smtClean="0">
                <a:solidFill>
                  <a:srgbClr val="005024"/>
                </a:solidFill>
                <a:latin typeface="Verdana" pitchFamily="34" charset="0"/>
              </a:rPr>
              <a:t>EVALUATION DES METHODES </a:t>
            </a:r>
            <a:br>
              <a:rPr lang="fr-FR" sz="2800" b="1" dirty="0" smtClean="0">
                <a:solidFill>
                  <a:srgbClr val="005024"/>
                </a:solidFill>
                <a:latin typeface="Verdana" pitchFamily="34" charset="0"/>
              </a:rPr>
            </a:br>
            <a:r>
              <a:rPr lang="fr-FR" sz="2800" b="1" dirty="0" smtClean="0">
                <a:solidFill>
                  <a:srgbClr val="005024"/>
                </a:solidFill>
                <a:latin typeface="Verdana" pitchFamily="34" charset="0"/>
              </a:rPr>
              <a:t>D’AIDE A L’ARRET DU TABAC</a:t>
            </a:r>
            <a:endParaRPr lang="fr-FR" sz="2000" dirty="0" smtClean="0">
              <a:solidFill>
                <a:srgbClr val="C00000"/>
              </a:solidFill>
              <a:latin typeface="Comic Sans MS" pitchFamily="66" charset="0"/>
            </a:endParaRPr>
          </a:p>
        </p:txBody>
      </p:sp>
      <p:sp>
        <p:nvSpPr>
          <p:cNvPr id="3" name="Rectangle 10"/>
          <p:cNvSpPr/>
          <p:nvPr/>
        </p:nvSpPr>
        <p:spPr>
          <a:xfrm>
            <a:off x="2581275" y="4005263"/>
            <a:ext cx="3979863" cy="126841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tIns="91440">
            <a:spAutoFit/>
          </a:bodyPr>
          <a:lstStyle/>
          <a:p>
            <a:pPr algn="ctr">
              <a:defRPr/>
            </a:pPr>
            <a:r>
              <a:rPr lang="fr-FR" sz="1600" b="1" dirty="0">
                <a:solidFill>
                  <a:srgbClr val="002060"/>
                </a:solidFill>
                <a:effectLst>
                  <a:outerShdw blurRad="38100" dist="38100" dir="2700000" algn="tl">
                    <a:srgbClr val="C0C0C0"/>
                  </a:outerShdw>
                </a:effectLst>
                <a:latin typeface="Comic Sans MS" pitchFamily="66" charset="0"/>
              </a:rPr>
              <a:t>Docteur Jean PERRIOT</a:t>
            </a:r>
          </a:p>
          <a:p>
            <a:pPr algn="ctr">
              <a:spcBef>
                <a:spcPts val="600"/>
              </a:spcBef>
              <a:defRPr/>
            </a:pPr>
            <a:r>
              <a:rPr lang="fr-FR" sz="1600" b="1" dirty="0">
                <a:solidFill>
                  <a:srgbClr val="002060"/>
                </a:solidFill>
                <a:latin typeface="Comic Sans MS" pitchFamily="66" charset="0"/>
              </a:rPr>
              <a:t>Dispensaire Emile Roux </a:t>
            </a:r>
          </a:p>
          <a:p>
            <a:pPr algn="ctr">
              <a:defRPr/>
            </a:pPr>
            <a:r>
              <a:rPr lang="fr-FR" sz="1600" b="1" dirty="0">
                <a:solidFill>
                  <a:srgbClr val="002060"/>
                </a:solidFill>
                <a:latin typeface="Comic Sans MS" pitchFamily="66" charset="0"/>
              </a:rPr>
              <a:t>Clermont-Ferrand</a:t>
            </a:r>
          </a:p>
          <a:p>
            <a:pPr algn="ctr">
              <a:spcBef>
                <a:spcPts val="600"/>
              </a:spcBef>
              <a:defRPr/>
            </a:pPr>
            <a:r>
              <a:rPr lang="fr-FR" sz="1600" b="1" dirty="0" smtClean="0">
                <a:solidFill>
                  <a:srgbClr val="002060"/>
                </a:solidFill>
                <a:latin typeface="Comic Sans MS" pitchFamily="66" charset="0"/>
              </a:rPr>
              <a:t>jean.perriot@puy-de-dome.fr</a:t>
            </a:r>
            <a:endParaRPr lang="fr-FR" sz="1600" b="1" dirty="0">
              <a:solidFill>
                <a:srgbClr val="002060"/>
              </a:solidFill>
              <a:latin typeface="Comic Sans MS" pitchFamily="66" charset="0"/>
            </a:endParaRPr>
          </a:p>
        </p:txBody>
      </p:sp>
      <p:sp>
        <p:nvSpPr>
          <p:cNvPr id="3076" name="Text Box 5"/>
          <p:cNvSpPr txBox="1">
            <a:spLocks noChangeArrowheads="1"/>
          </p:cNvSpPr>
          <p:nvPr/>
        </p:nvSpPr>
        <p:spPr bwMode="auto">
          <a:xfrm>
            <a:off x="3213200" y="6165304"/>
            <a:ext cx="27725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ctr" eaLnBrk="1" hangingPunct="1"/>
            <a:r>
              <a:rPr lang="fr-FR" sz="1400" b="1" dirty="0">
                <a:solidFill>
                  <a:srgbClr val="002060"/>
                </a:solidFill>
                <a:latin typeface="Comic Sans MS" pitchFamily="66" charset="0"/>
              </a:rPr>
              <a:t>DIU </a:t>
            </a:r>
            <a:r>
              <a:rPr lang="fr-FR" sz="1400" b="1" dirty="0" err="1">
                <a:solidFill>
                  <a:srgbClr val="002060"/>
                </a:solidFill>
                <a:latin typeface="Comic Sans MS" pitchFamily="66" charset="0"/>
              </a:rPr>
              <a:t>Tabacologie</a:t>
            </a:r>
            <a:r>
              <a:rPr lang="fr-FR" sz="1400" b="1" dirty="0">
                <a:solidFill>
                  <a:srgbClr val="002060"/>
                </a:solidFill>
                <a:latin typeface="Comic Sans MS" pitchFamily="66" charset="0"/>
              </a:rPr>
              <a:t> </a:t>
            </a:r>
            <a:endParaRPr lang="fr-FR" sz="1400" b="1" dirty="0" smtClean="0">
              <a:solidFill>
                <a:srgbClr val="002060"/>
              </a:solidFill>
              <a:latin typeface="Comic Sans MS" pitchFamily="66" charset="0"/>
            </a:endParaRPr>
          </a:p>
          <a:p>
            <a:pPr algn="ctr" eaLnBrk="1" hangingPunct="1"/>
            <a:r>
              <a:rPr lang="fr-FR" sz="1400" b="1" dirty="0" smtClean="0">
                <a:solidFill>
                  <a:srgbClr val="002060"/>
                </a:solidFill>
                <a:latin typeface="Comic Sans MS" pitchFamily="66" charset="0"/>
              </a:rPr>
              <a:t>Clermont-Ferrand </a:t>
            </a:r>
            <a:r>
              <a:rPr lang="fr-FR" sz="1400" b="1">
                <a:solidFill>
                  <a:srgbClr val="002060"/>
                </a:solidFill>
                <a:latin typeface="Comic Sans MS" pitchFamily="66" charset="0"/>
              </a:rPr>
              <a:t>- </a:t>
            </a:r>
            <a:r>
              <a:rPr lang="fr-FR" sz="1400" b="1" smtClean="0">
                <a:solidFill>
                  <a:srgbClr val="002060"/>
                </a:solidFill>
                <a:latin typeface="Comic Sans MS" pitchFamily="66" charset="0"/>
              </a:rPr>
              <a:t>2018</a:t>
            </a:r>
            <a:endParaRPr lang="fr-FR" sz="1400" dirty="0">
              <a:solidFill>
                <a:srgbClr val="002060"/>
              </a:solidFill>
              <a:latin typeface="Arial" pitchFamily="34" charset="0"/>
            </a:endParaRPr>
          </a:p>
        </p:txBody>
      </p:sp>
      <p:pic>
        <p:nvPicPr>
          <p:cNvPr id="5" name="Image 12"/>
          <p:cNvPicPr>
            <a:picLocks noChangeAspect="1"/>
          </p:cNvPicPr>
          <p:nvPr/>
        </p:nvPicPr>
        <p:blipFill rotWithShape="1">
          <a:blip r:embed="rId3" cstate="print">
            <a:extLst>
              <a:ext uri="{28A0092B-C50C-407E-A947-70E740481C1C}">
                <a14:useLocalDpi xmlns:a14="http://schemas.microsoft.com/office/drawing/2010/main" val="0"/>
              </a:ext>
            </a:extLst>
          </a:blip>
          <a:srcRect l="21133" t="15512" r="20206" b="12656"/>
          <a:stretch/>
        </p:blipFill>
        <p:spPr bwMode="auto">
          <a:xfrm>
            <a:off x="7420966" y="5877272"/>
            <a:ext cx="1123950" cy="71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https://encrypted-tbn2.gstatic.com/images?q=tbn:ANd9GcR8lHTMO3KaJe_1FGSQHoeY1vdL65f4DpSt7z3KmSNTfKGJxdaJC1RFPyI">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8445" y="5877272"/>
            <a:ext cx="1062830" cy="70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p:cNvPicPr>
            <a:picLocks noChangeAspect="1"/>
          </p:cNvPicPr>
          <p:nvPr/>
        </p:nvPicPr>
        <p:blipFill>
          <a:blip r:embed="rId6" cstate="print">
            <a:extLst>
              <a:ext uri="{28A0092B-C50C-407E-A947-70E740481C1C}">
                <a14:useLocalDpi xmlns:a14="http://schemas.microsoft.com/office/drawing/2010/main" val="0"/>
              </a:ext>
            </a:extLst>
          </a:blip>
          <a:srcRect t="8827"/>
          <a:stretch>
            <a:fillRect/>
          </a:stretch>
        </p:blipFill>
        <p:spPr bwMode="auto">
          <a:xfrm>
            <a:off x="611560" y="5877272"/>
            <a:ext cx="731292" cy="71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41997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1081708" y="476672"/>
            <a:ext cx="7056784" cy="771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C00000"/>
                </a:solidFill>
                <a:latin typeface="Verdana" pitchFamily="34" charset="0"/>
                <a:ea typeface="Verdana" pitchFamily="34" charset="0"/>
                <a:cs typeface="Verdana" pitchFamily="34" charset="0"/>
              </a:rPr>
              <a:t>Etudes 1 &amp; 2 : </a:t>
            </a:r>
            <a:r>
              <a:rPr lang="en-US" sz="2400" b="1" dirty="0" err="1" smtClean="0">
                <a:solidFill>
                  <a:srgbClr val="C00000"/>
                </a:solidFill>
                <a:latin typeface="Verdana" pitchFamily="34" charset="0"/>
                <a:ea typeface="Verdana" pitchFamily="34" charset="0"/>
                <a:cs typeface="Verdana" pitchFamily="34" charset="0"/>
              </a:rPr>
              <a:t>répartition</a:t>
            </a:r>
            <a:r>
              <a:rPr lang="en-US" sz="2400" b="1" dirty="0" smtClean="0">
                <a:solidFill>
                  <a:srgbClr val="C00000"/>
                </a:solidFill>
                <a:latin typeface="Verdana" pitchFamily="34" charset="0"/>
                <a:ea typeface="Verdana" pitchFamily="34" charset="0"/>
                <a:cs typeface="Verdana" pitchFamily="34" charset="0"/>
              </a:rPr>
              <a:t> des patients</a:t>
            </a:r>
          </a:p>
        </p:txBody>
      </p:sp>
      <p:grpSp>
        <p:nvGrpSpPr>
          <p:cNvPr id="39949" name="Group 13"/>
          <p:cNvGrpSpPr>
            <a:grpSpLocks/>
          </p:cNvGrpSpPr>
          <p:nvPr/>
        </p:nvGrpSpPr>
        <p:grpSpPr bwMode="auto">
          <a:xfrm>
            <a:off x="276225" y="1833563"/>
            <a:ext cx="8626475" cy="4826000"/>
            <a:chOff x="174" y="1155"/>
            <a:chExt cx="5434" cy="3040"/>
          </a:xfrm>
        </p:grpSpPr>
        <p:sp>
          <p:nvSpPr>
            <p:cNvPr id="12292" name="Text Box 3"/>
            <p:cNvSpPr txBox="1">
              <a:spLocks noChangeArrowheads="1"/>
            </p:cNvSpPr>
            <p:nvPr/>
          </p:nvSpPr>
          <p:spPr bwMode="auto">
            <a:xfrm>
              <a:off x="174" y="4001"/>
              <a:ext cx="48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en-US" sz="1400">
                  <a:latin typeface="Tahoma" pitchFamily="34" charset="0"/>
                  <a:ea typeface="Tahoma" pitchFamily="34" charset="0"/>
                  <a:cs typeface="Tahoma" pitchFamily="34" charset="0"/>
                </a:rPr>
                <a:t>* Les patients pouvaient arrêter le traitement étudié, tout en restant dans l’essai jusqu’à la fin.</a:t>
              </a:r>
            </a:p>
          </p:txBody>
        </p:sp>
        <p:sp>
          <p:nvSpPr>
            <p:cNvPr id="12293" name="Line 4"/>
            <p:cNvSpPr>
              <a:spLocks noChangeShapeType="1"/>
            </p:cNvSpPr>
            <p:nvPr/>
          </p:nvSpPr>
          <p:spPr bwMode="auto">
            <a:xfrm>
              <a:off x="2908" y="1410"/>
              <a:ext cx="0" cy="198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latin typeface="Tahoma" pitchFamily="34" charset="0"/>
                <a:ea typeface="Tahoma" pitchFamily="34" charset="0"/>
                <a:cs typeface="Tahoma" pitchFamily="34" charset="0"/>
              </a:endParaRPr>
            </a:p>
          </p:txBody>
        </p:sp>
        <p:sp>
          <p:nvSpPr>
            <p:cNvPr id="12294" name="Freeform 5"/>
            <p:cNvSpPr>
              <a:spLocks/>
            </p:cNvSpPr>
            <p:nvPr/>
          </p:nvSpPr>
          <p:spPr bwMode="auto">
            <a:xfrm>
              <a:off x="1081" y="1871"/>
              <a:ext cx="3646" cy="1176"/>
            </a:xfrm>
            <a:custGeom>
              <a:avLst/>
              <a:gdLst>
                <a:gd name="T0" fmla="*/ 0 w 3622"/>
                <a:gd name="T1" fmla="*/ 1 h 1981"/>
                <a:gd name="T2" fmla="*/ 0 w 3622"/>
                <a:gd name="T3" fmla="*/ 0 h 1981"/>
                <a:gd name="T4" fmla="*/ 4051 w 3622"/>
                <a:gd name="T5" fmla="*/ 0 h 1981"/>
                <a:gd name="T6" fmla="*/ 4051 w 3622"/>
                <a:gd name="T7" fmla="*/ 1 h 198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22" h="1981">
                  <a:moveTo>
                    <a:pt x="0" y="1981"/>
                  </a:moveTo>
                  <a:lnTo>
                    <a:pt x="0" y="0"/>
                  </a:lnTo>
                  <a:lnTo>
                    <a:pt x="3622" y="0"/>
                  </a:lnTo>
                  <a:lnTo>
                    <a:pt x="3622" y="1965"/>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latin typeface="Tahoma" pitchFamily="34" charset="0"/>
                <a:ea typeface="Tahoma" pitchFamily="34" charset="0"/>
                <a:cs typeface="Tahoma" pitchFamily="34" charset="0"/>
              </a:endParaRPr>
            </a:p>
          </p:txBody>
        </p:sp>
        <p:sp>
          <p:nvSpPr>
            <p:cNvPr id="39942" name="Text Box 6"/>
            <p:cNvSpPr txBox="1">
              <a:spLocks noChangeArrowheads="1"/>
            </p:cNvSpPr>
            <p:nvPr/>
          </p:nvSpPr>
          <p:spPr bwMode="auto">
            <a:xfrm>
              <a:off x="1909" y="1155"/>
              <a:ext cx="2192" cy="519"/>
            </a:xfrm>
            <a:prstGeom prst="rect">
              <a:avLst/>
            </a:prstGeom>
            <a:solidFill>
              <a:srgbClr val="99CC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1711325" algn="l"/>
                </a:tabLst>
                <a:defRPr sz="2400">
                  <a:solidFill>
                    <a:schemeClr val="tx1"/>
                  </a:solidFill>
                  <a:latin typeface="Times New Roman" pitchFamily="18" charset="0"/>
                </a:defRPr>
              </a:lvl1pPr>
              <a:lvl2pPr>
                <a:tabLst>
                  <a:tab pos="1711325" algn="l"/>
                </a:tabLst>
                <a:defRPr sz="2400">
                  <a:solidFill>
                    <a:schemeClr val="tx1"/>
                  </a:solidFill>
                  <a:latin typeface="Times New Roman" pitchFamily="18" charset="0"/>
                </a:defRPr>
              </a:lvl2pPr>
              <a:lvl3pPr>
                <a:tabLst>
                  <a:tab pos="1711325" algn="l"/>
                </a:tabLst>
                <a:defRPr sz="2400">
                  <a:solidFill>
                    <a:schemeClr val="tx1"/>
                  </a:solidFill>
                  <a:latin typeface="Times New Roman" pitchFamily="18" charset="0"/>
                </a:defRPr>
              </a:lvl3pPr>
              <a:lvl4pPr>
                <a:tabLst>
                  <a:tab pos="1711325" algn="l"/>
                </a:tabLst>
                <a:defRPr sz="2400">
                  <a:solidFill>
                    <a:schemeClr val="tx1"/>
                  </a:solidFill>
                  <a:latin typeface="Times New Roman" pitchFamily="18" charset="0"/>
                </a:defRPr>
              </a:lvl4pPr>
              <a:lvl5pPr>
                <a:tabLst>
                  <a:tab pos="1711325" algn="l"/>
                </a:tabLst>
                <a:defRPr sz="2400">
                  <a:solidFill>
                    <a:schemeClr val="tx1"/>
                  </a:solidFill>
                  <a:latin typeface="Times New Roman" pitchFamily="18" charset="0"/>
                </a:defRPr>
              </a:lvl5pPr>
              <a:lvl6pPr eaLnBrk="0" fontAlgn="base" hangingPunct="0">
                <a:spcBef>
                  <a:spcPct val="0"/>
                </a:spcBef>
                <a:spcAft>
                  <a:spcPct val="0"/>
                </a:spcAft>
                <a:tabLst>
                  <a:tab pos="1711325" algn="l"/>
                </a:tabLst>
                <a:defRPr sz="2400">
                  <a:solidFill>
                    <a:schemeClr val="tx1"/>
                  </a:solidFill>
                  <a:latin typeface="Times New Roman" pitchFamily="18" charset="0"/>
                </a:defRPr>
              </a:lvl6pPr>
              <a:lvl7pPr eaLnBrk="0" fontAlgn="base" hangingPunct="0">
                <a:spcBef>
                  <a:spcPct val="0"/>
                </a:spcBef>
                <a:spcAft>
                  <a:spcPct val="0"/>
                </a:spcAft>
                <a:tabLst>
                  <a:tab pos="1711325" algn="l"/>
                </a:tabLst>
                <a:defRPr sz="2400">
                  <a:solidFill>
                    <a:schemeClr val="tx1"/>
                  </a:solidFill>
                  <a:latin typeface="Times New Roman" pitchFamily="18" charset="0"/>
                </a:defRPr>
              </a:lvl7pPr>
              <a:lvl8pPr eaLnBrk="0" fontAlgn="base" hangingPunct="0">
                <a:spcBef>
                  <a:spcPct val="0"/>
                </a:spcBef>
                <a:spcAft>
                  <a:spcPct val="0"/>
                </a:spcAft>
                <a:tabLst>
                  <a:tab pos="1711325" algn="l"/>
                </a:tabLst>
                <a:defRPr sz="2400">
                  <a:solidFill>
                    <a:schemeClr val="tx1"/>
                  </a:solidFill>
                  <a:latin typeface="Times New Roman" pitchFamily="18" charset="0"/>
                </a:defRPr>
              </a:lvl8pPr>
              <a:lvl9pPr eaLnBrk="0" fontAlgn="base" hangingPunct="0">
                <a:spcBef>
                  <a:spcPct val="0"/>
                </a:spcBef>
                <a:spcAft>
                  <a:spcPct val="0"/>
                </a:spcAft>
                <a:tabLst>
                  <a:tab pos="1711325" algn="l"/>
                </a:tabLst>
                <a:defRPr sz="2400">
                  <a:solidFill>
                    <a:schemeClr val="tx1"/>
                  </a:solidFill>
                  <a:latin typeface="Times New Roman" pitchFamily="18" charset="0"/>
                </a:defRPr>
              </a:lvl9pPr>
            </a:lstStyle>
            <a:p>
              <a:pPr>
                <a:lnSpc>
                  <a:spcPct val="95000"/>
                </a:lnSpc>
                <a:defRPr/>
              </a:pPr>
              <a:r>
                <a:rPr lang="en-US" sz="1800" b="1" smtClean="0">
                  <a:solidFill>
                    <a:srgbClr val="FFCC99"/>
                  </a:solidFill>
                  <a:effectLst>
                    <a:outerShdw blurRad="38100" dist="38100" dir="2700000" algn="tl">
                      <a:srgbClr val="000000"/>
                    </a:outerShdw>
                  </a:effectLst>
                  <a:latin typeface="Tahoma" pitchFamily="34" charset="0"/>
                  <a:ea typeface="Tahoma" pitchFamily="34" charset="0"/>
                  <a:cs typeface="Tahoma" pitchFamily="34" charset="0"/>
                </a:rPr>
                <a:t>RANDOMISATION	  N</a:t>
              </a:r>
              <a:r>
                <a:rPr lang="en-US" sz="1600" b="1" smtClean="0">
                  <a:solidFill>
                    <a:srgbClr val="FFCC99"/>
                  </a:solidFill>
                  <a:effectLst>
                    <a:outerShdw blurRad="38100" dist="38100" dir="2700000" algn="tl">
                      <a:srgbClr val="000000"/>
                    </a:outerShdw>
                  </a:effectLst>
                  <a:latin typeface="Tahoma" pitchFamily="34" charset="0"/>
                  <a:ea typeface="Tahoma" pitchFamily="34" charset="0"/>
                  <a:cs typeface="Tahoma" pitchFamily="34" charset="0"/>
                </a:rPr>
                <a:t/>
              </a:r>
              <a:br>
                <a:rPr lang="en-US" sz="1600" b="1" smtClean="0">
                  <a:solidFill>
                    <a:srgbClr val="FFCC99"/>
                  </a:solidFill>
                  <a:effectLst>
                    <a:outerShdw blurRad="38100" dist="38100" dir="2700000" algn="tl">
                      <a:srgbClr val="000000"/>
                    </a:outerShdw>
                  </a:effectLst>
                  <a:latin typeface="Tahoma" pitchFamily="34" charset="0"/>
                  <a:ea typeface="Tahoma" pitchFamily="34" charset="0"/>
                  <a:cs typeface="Tahoma" pitchFamily="34" charset="0"/>
                </a:rPr>
              </a:br>
              <a:r>
                <a:rPr lang="en-US" sz="1600" b="1" smtClean="0">
                  <a:effectLst>
                    <a:outerShdw blurRad="38100" dist="38100" dir="2700000" algn="tl">
                      <a:srgbClr val="FFFFFF"/>
                    </a:outerShdw>
                  </a:effectLst>
                  <a:latin typeface="Tahoma" pitchFamily="34" charset="0"/>
                  <a:ea typeface="Tahoma" pitchFamily="34" charset="0"/>
                  <a:cs typeface="Tahoma" pitchFamily="34" charset="0"/>
                </a:rPr>
                <a:t>Etude 1 : 		  	1025</a:t>
              </a:r>
            </a:p>
            <a:p>
              <a:pPr>
                <a:lnSpc>
                  <a:spcPct val="95000"/>
                </a:lnSpc>
                <a:defRPr/>
              </a:pPr>
              <a:r>
                <a:rPr lang="en-US" sz="1600" b="1" smtClean="0">
                  <a:effectLst>
                    <a:outerShdw blurRad="38100" dist="38100" dir="2700000" algn="tl">
                      <a:srgbClr val="FFFFFF"/>
                    </a:outerShdw>
                  </a:effectLst>
                  <a:latin typeface="Tahoma" pitchFamily="34" charset="0"/>
                  <a:ea typeface="Tahoma" pitchFamily="34" charset="0"/>
                  <a:cs typeface="Tahoma" pitchFamily="34" charset="0"/>
                </a:rPr>
                <a:t>Etude 2 : 		 	1027</a:t>
              </a:r>
            </a:p>
          </p:txBody>
        </p:sp>
        <p:sp>
          <p:nvSpPr>
            <p:cNvPr id="39943" name="Text Box 7"/>
            <p:cNvSpPr txBox="1">
              <a:spLocks noChangeArrowheads="1"/>
            </p:cNvSpPr>
            <p:nvPr/>
          </p:nvSpPr>
          <p:spPr bwMode="auto">
            <a:xfrm>
              <a:off x="337" y="2119"/>
              <a:ext cx="1528" cy="519"/>
            </a:xfrm>
            <a:prstGeom prst="rect">
              <a:avLst/>
            </a:prstGeom>
            <a:solidFill>
              <a:srgbClr val="00CC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5000"/>
                </a:lnSpc>
                <a:defRPr/>
              </a:pPr>
              <a:r>
                <a:rPr lang="en-US" b="1">
                  <a:solidFill>
                    <a:schemeClr val="accent2"/>
                  </a:solidFill>
                  <a:effectLst>
                    <a:outerShdw blurRad="38100" dist="38100" dir="2700000" algn="tl">
                      <a:srgbClr val="000000"/>
                    </a:outerShdw>
                  </a:effectLst>
                  <a:latin typeface="Tahoma" pitchFamily="34" charset="0"/>
                  <a:ea typeface="Tahoma" pitchFamily="34" charset="0"/>
                  <a:cs typeface="Tahoma" pitchFamily="34" charset="0"/>
                </a:rPr>
                <a:t>VARENICLINE  	 N</a:t>
              </a:r>
              <a:r>
                <a:rPr lang="en-US" sz="1600" b="1">
                  <a:effectLst>
                    <a:outerShdw blurRad="38100" dist="38100" dir="2700000" algn="tl">
                      <a:srgbClr val="FFFFFF"/>
                    </a:outerShdw>
                  </a:effectLst>
                  <a:latin typeface="Tahoma" pitchFamily="34" charset="0"/>
                  <a:ea typeface="Tahoma" pitchFamily="34" charset="0"/>
                  <a:cs typeface="Tahoma" pitchFamily="34" charset="0"/>
                </a:rPr>
                <a:t> </a:t>
              </a:r>
              <a:br>
                <a:rPr lang="en-US" sz="1600" b="1">
                  <a:effectLst>
                    <a:outerShdw blurRad="38100" dist="38100" dir="2700000" algn="tl">
                      <a:srgbClr val="FFFFFF"/>
                    </a:outerShdw>
                  </a:effectLst>
                  <a:latin typeface="Tahoma" pitchFamily="34" charset="0"/>
                  <a:ea typeface="Tahoma" pitchFamily="34" charset="0"/>
                  <a:cs typeface="Tahoma" pitchFamily="34" charset="0"/>
                </a:rPr>
              </a:br>
              <a:r>
                <a:rPr lang="en-US" sz="1600" b="1">
                  <a:effectLst>
                    <a:outerShdw blurRad="38100" dist="38100" dir="2700000" algn="tl">
                      <a:srgbClr val="FFFFFF"/>
                    </a:outerShdw>
                  </a:effectLst>
                  <a:latin typeface="Tahoma" pitchFamily="34" charset="0"/>
                  <a:ea typeface="Tahoma" pitchFamily="34" charset="0"/>
                  <a:cs typeface="Tahoma" pitchFamily="34" charset="0"/>
                </a:rPr>
                <a:t>Etude 1:   	349</a:t>
              </a:r>
            </a:p>
            <a:p>
              <a:pPr>
                <a:lnSpc>
                  <a:spcPct val="95000"/>
                </a:lnSpc>
                <a:defRPr/>
              </a:pPr>
              <a:r>
                <a:rPr lang="en-US" sz="1600" b="1">
                  <a:effectLst>
                    <a:outerShdw blurRad="38100" dist="38100" dir="2700000" algn="tl">
                      <a:srgbClr val="FFFFFF"/>
                    </a:outerShdw>
                  </a:effectLst>
                  <a:latin typeface="Tahoma" pitchFamily="34" charset="0"/>
                  <a:ea typeface="Tahoma" pitchFamily="34" charset="0"/>
                  <a:cs typeface="Tahoma" pitchFamily="34" charset="0"/>
                </a:rPr>
                <a:t>Etude 2:  	343</a:t>
              </a:r>
            </a:p>
          </p:txBody>
        </p:sp>
        <p:sp>
          <p:nvSpPr>
            <p:cNvPr id="39944" name="Text Box 8"/>
            <p:cNvSpPr txBox="1">
              <a:spLocks noChangeArrowheads="1"/>
            </p:cNvSpPr>
            <p:nvPr/>
          </p:nvSpPr>
          <p:spPr bwMode="auto">
            <a:xfrm>
              <a:off x="2383" y="2119"/>
              <a:ext cx="1111" cy="519"/>
            </a:xfrm>
            <a:prstGeom prst="rect">
              <a:avLst/>
            </a:prstGeom>
            <a:solidFill>
              <a:srgbClr val="00CC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5000"/>
                </a:lnSpc>
                <a:defRPr/>
              </a:pPr>
              <a:r>
                <a:rPr lang="en-US" b="1">
                  <a:solidFill>
                    <a:schemeClr val="accent1"/>
                  </a:solidFill>
                  <a:effectLst>
                    <a:outerShdw blurRad="38100" dist="38100" dir="2700000" algn="tl">
                      <a:srgbClr val="000000"/>
                    </a:outerShdw>
                  </a:effectLst>
                  <a:latin typeface="Tahoma" pitchFamily="34" charset="0"/>
                  <a:ea typeface="Tahoma" pitchFamily="34" charset="0"/>
                  <a:cs typeface="Tahoma" pitchFamily="34" charset="0"/>
                </a:rPr>
                <a:t>Bupropion   N</a:t>
              </a:r>
            </a:p>
            <a:p>
              <a:pPr>
                <a:lnSpc>
                  <a:spcPct val="95000"/>
                </a:lnSpc>
                <a:defRPr/>
              </a:pPr>
              <a:r>
                <a:rPr lang="en-US" sz="1600" b="1">
                  <a:effectLst>
                    <a:outerShdw blurRad="38100" dist="38100" dir="2700000" algn="tl">
                      <a:srgbClr val="FFFFFF"/>
                    </a:outerShdw>
                  </a:effectLst>
                  <a:latin typeface="Tahoma" pitchFamily="34" charset="0"/>
                  <a:ea typeface="Tahoma" pitchFamily="34" charset="0"/>
                  <a:cs typeface="Tahoma" pitchFamily="34" charset="0"/>
                </a:rPr>
                <a:t>Etude 1:   329</a:t>
              </a:r>
            </a:p>
            <a:p>
              <a:pPr>
                <a:lnSpc>
                  <a:spcPct val="95000"/>
                </a:lnSpc>
                <a:defRPr/>
              </a:pPr>
              <a:r>
                <a:rPr lang="en-US" sz="1600" b="1">
                  <a:effectLst>
                    <a:outerShdw blurRad="38100" dist="38100" dir="2700000" algn="tl">
                      <a:srgbClr val="FFFFFF"/>
                    </a:outerShdw>
                  </a:effectLst>
                  <a:latin typeface="Tahoma" pitchFamily="34" charset="0"/>
                  <a:ea typeface="Tahoma" pitchFamily="34" charset="0"/>
                  <a:cs typeface="Tahoma" pitchFamily="34" charset="0"/>
                </a:rPr>
                <a:t>Etude 2:  340</a:t>
              </a:r>
            </a:p>
          </p:txBody>
        </p:sp>
        <p:sp>
          <p:nvSpPr>
            <p:cNvPr id="39945" name="Text Box 9"/>
            <p:cNvSpPr txBox="1">
              <a:spLocks noChangeArrowheads="1"/>
            </p:cNvSpPr>
            <p:nvPr/>
          </p:nvSpPr>
          <p:spPr bwMode="auto">
            <a:xfrm>
              <a:off x="4142" y="2119"/>
              <a:ext cx="1200" cy="519"/>
            </a:xfrm>
            <a:prstGeom prst="rect">
              <a:avLst/>
            </a:prstGeom>
            <a:solidFill>
              <a:srgbClr val="00CC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1312863" algn="l"/>
                </a:tabLst>
                <a:defRPr sz="2400">
                  <a:solidFill>
                    <a:schemeClr val="tx1"/>
                  </a:solidFill>
                  <a:latin typeface="Times New Roman" pitchFamily="18" charset="0"/>
                </a:defRPr>
              </a:lvl1pPr>
              <a:lvl2pPr>
                <a:tabLst>
                  <a:tab pos="1312863" algn="l"/>
                </a:tabLst>
                <a:defRPr sz="2400">
                  <a:solidFill>
                    <a:schemeClr val="tx1"/>
                  </a:solidFill>
                  <a:latin typeface="Times New Roman" pitchFamily="18" charset="0"/>
                </a:defRPr>
              </a:lvl2pPr>
              <a:lvl3pPr>
                <a:tabLst>
                  <a:tab pos="1312863" algn="l"/>
                </a:tabLst>
                <a:defRPr sz="2400">
                  <a:solidFill>
                    <a:schemeClr val="tx1"/>
                  </a:solidFill>
                  <a:latin typeface="Times New Roman" pitchFamily="18" charset="0"/>
                </a:defRPr>
              </a:lvl3pPr>
              <a:lvl4pPr>
                <a:tabLst>
                  <a:tab pos="1312863" algn="l"/>
                </a:tabLst>
                <a:defRPr sz="2400">
                  <a:solidFill>
                    <a:schemeClr val="tx1"/>
                  </a:solidFill>
                  <a:latin typeface="Times New Roman" pitchFamily="18" charset="0"/>
                </a:defRPr>
              </a:lvl4pPr>
              <a:lvl5pPr>
                <a:tabLst>
                  <a:tab pos="1312863" algn="l"/>
                </a:tabLst>
                <a:defRPr sz="2400">
                  <a:solidFill>
                    <a:schemeClr val="tx1"/>
                  </a:solidFill>
                  <a:latin typeface="Times New Roman" pitchFamily="18" charset="0"/>
                </a:defRPr>
              </a:lvl5pPr>
              <a:lvl6pPr eaLnBrk="0" fontAlgn="base" hangingPunct="0">
                <a:spcBef>
                  <a:spcPct val="0"/>
                </a:spcBef>
                <a:spcAft>
                  <a:spcPct val="0"/>
                </a:spcAft>
                <a:tabLst>
                  <a:tab pos="1312863" algn="l"/>
                </a:tabLst>
                <a:defRPr sz="2400">
                  <a:solidFill>
                    <a:schemeClr val="tx1"/>
                  </a:solidFill>
                  <a:latin typeface="Times New Roman" pitchFamily="18" charset="0"/>
                </a:defRPr>
              </a:lvl6pPr>
              <a:lvl7pPr eaLnBrk="0" fontAlgn="base" hangingPunct="0">
                <a:spcBef>
                  <a:spcPct val="0"/>
                </a:spcBef>
                <a:spcAft>
                  <a:spcPct val="0"/>
                </a:spcAft>
                <a:tabLst>
                  <a:tab pos="1312863" algn="l"/>
                </a:tabLst>
                <a:defRPr sz="2400">
                  <a:solidFill>
                    <a:schemeClr val="tx1"/>
                  </a:solidFill>
                  <a:latin typeface="Times New Roman" pitchFamily="18" charset="0"/>
                </a:defRPr>
              </a:lvl7pPr>
              <a:lvl8pPr eaLnBrk="0" fontAlgn="base" hangingPunct="0">
                <a:spcBef>
                  <a:spcPct val="0"/>
                </a:spcBef>
                <a:spcAft>
                  <a:spcPct val="0"/>
                </a:spcAft>
                <a:tabLst>
                  <a:tab pos="1312863" algn="l"/>
                </a:tabLst>
                <a:defRPr sz="2400">
                  <a:solidFill>
                    <a:schemeClr val="tx1"/>
                  </a:solidFill>
                  <a:latin typeface="Times New Roman" pitchFamily="18" charset="0"/>
                </a:defRPr>
              </a:lvl8pPr>
              <a:lvl9pPr eaLnBrk="0" fontAlgn="base" hangingPunct="0">
                <a:spcBef>
                  <a:spcPct val="0"/>
                </a:spcBef>
                <a:spcAft>
                  <a:spcPct val="0"/>
                </a:spcAft>
                <a:tabLst>
                  <a:tab pos="1312863" algn="l"/>
                </a:tabLst>
                <a:defRPr sz="2400">
                  <a:solidFill>
                    <a:schemeClr val="tx1"/>
                  </a:solidFill>
                  <a:latin typeface="Times New Roman" pitchFamily="18" charset="0"/>
                </a:defRPr>
              </a:lvl9pPr>
            </a:lstStyle>
            <a:p>
              <a:pPr>
                <a:lnSpc>
                  <a:spcPct val="95000"/>
                </a:lnSpc>
                <a:defRPr/>
              </a:pPr>
              <a:r>
                <a:rPr lang="en-US" sz="1800" b="1" smtClean="0">
                  <a:solidFill>
                    <a:schemeClr val="hlink"/>
                  </a:solidFill>
                  <a:effectLst>
                    <a:outerShdw blurRad="38100" dist="38100" dir="2700000" algn="tl">
                      <a:srgbClr val="000000"/>
                    </a:outerShdw>
                  </a:effectLst>
                  <a:latin typeface="Tahoma" pitchFamily="34" charset="0"/>
                  <a:ea typeface="Tahoma" pitchFamily="34" charset="0"/>
                  <a:cs typeface="Tahoma" pitchFamily="34" charset="0"/>
                </a:rPr>
                <a:t>PLACEBO  	  N</a:t>
              </a:r>
              <a:r>
                <a:rPr lang="en-US" sz="1600" b="1" smtClean="0">
                  <a:effectLst>
                    <a:outerShdw blurRad="38100" dist="38100" dir="2700000" algn="tl">
                      <a:srgbClr val="FFFFFF"/>
                    </a:outerShdw>
                  </a:effectLst>
                  <a:latin typeface="Tahoma" pitchFamily="34" charset="0"/>
                  <a:ea typeface="Tahoma" pitchFamily="34" charset="0"/>
                  <a:cs typeface="Tahoma" pitchFamily="34" charset="0"/>
                </a:rPr>
                <a:t/>
              </a:r>
              <a:br>
                <a:rPr lang="en-US" sz="1600" b="1" smtClean="0">
                  <a:effectLst>
                    <a:outerShdw blurRad="38100" dist="38100" dir="2700000" algn="tl">
                      <a:srgbClr val="FFFFFF"/>
                    </a:outerShdw>
                  </a:effectLst>
                  <a:latin typeface="Tahoma" pitchFamily="34" charset="0"/>
                  <a:ea typeface="Tahoma" pitchFamily="34" charset="0"/>
                  <a:cs typeface="Tahoma" pitchFamily="34" charset="0"/>
                </a:rPr>
              </a:br>
              <a:r>
                <a:rPr lang="en-US" sz="1600" b="1" smtClean="0">
                  <a:effectLst>
                    <a:outerShdw blurRad="38100" dist="38100" dir="2700000" algn="tl">
                      <a:srgbClr val="FFFFFF"/>
                    </a:outerShdw>
                  </a:effectLst>
                  <a:latin typeface="Tahoma" pitchFamily="34" charset="0"/>
                  <a:ea typeface="Tahoma" pitchFamily="34" charset="0"/>
                  <a:cs typeface="Tahoma" pitchFamily="34" charset="0"/>
                </a:rPr>
                <a:t>Etude 1:   	344</a:t>
              </a:r>
            </a:p>
            <a:p>
              <a:pPr>
                <a:lnSpc>
                  <a:spcPct val="95000"/>
                </a:lnSpc>
                <a:defRPr/>
              </a:pPr>
              <a:r>
                <a:rPr lang="en-US" sz="1600" b="1" smtClean="0">
                  <a:effectLst>
                    <a:outerShdw blurRad="38100" dist="38100" dir="2700000" algn="tl">
                      <a:srgbClr val="FFFFFF"/>
                    </a:outerShdw>
                  </a:effectLst>
                  <a:latin typeface="Tahoma" pitchFamily="34" charset="0"/>
                  <a:ea typeface="Tahoma" pitchFamily="34" charset="0"/>
                  <a:cs typeface="Tahoma" pitchFamily="34" charset="0"/>
                </a:rPr>
                <a:t>Etude 2:  	340</a:t>
              </a:r>
            </a:p>
          </p:txBody>
        </p:sp>
        <p:sp>
          <p:nvSpPr>
            <p:cNvPr id="39946" name="Text Box 10"/>
            <p:cNvSpPr txBox="1">
              <a:spLocks noChangeArrowheads="1"/>
            </p:cNvSpPr>
            <p:nvPr/>
          </p:nvSpPr>
          <p:spPr bwMode="auto">
            <a:xfrm>
              <a:off x="233" y="2971"/>
              <a:ext cx="1688" cy="690"/>
            </a:xfrm>
            <a:prstGeom prst="rect">
              <a:avLst/>
            </a:prstGeom>
            <a:solidFill>
              <a:srgbClr val="00CC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1150938" algn="l"/>
                  <a:tab pos="1770063" algn="l"/>
                </a:tabLst>
                <a:defRPr sz="2400">
                  <a:solidFill>
                    <a:schemeClr val="tx1"/>
                  </a:solidFill>
                  <a:latin typeface="Times New Roman" pitchFamily="18" charset="0"/>
                </a:defRPr>
              </a:lvl1pPr>
              <a:lvl2pPr>
                <a:tabLst>
                  <a:tab pos="1150938" algn="l"/>
                  <a:tab pos="1770063" algn="l"/>
                </a:tabLst>
                <a:defRPr sz="2400">
                  <a:solidFill>
                    <a:schemeClr val="tx1"/>
                  </a:solidFill>
                  <a:latin typeface="Times New Roman" pitchFamily="18" charset="0"/>
                </a:defRPr>
              </a:lvl2pPr>
              <a:lvl3pPr>
                <a:tabLst>
                  <a:tab pos="1150938" algn="l"/>
                  <a:tab pos="1770063" algn="l"/>
                </a:tabLst>
                <a:defRPr sz="2400">
                  <a:solidFill>
                    <a:schemeClr val="tx1"/>
                  </a:solidFill>
                  <a:latin typeface="Times New Roman" pitchFamily="18" charset="0"/>
                </a:defRPr>
              </a:lvl3pPr>
              <a:lvl4pPr>
                <a:tabLst>
                  <a:tab pos="1150938" algn="l"/>
                  <a:tab pos="1770063" algn="l"/>
                </a:tabLst>
                <a:defRPr sz="2400">
                  <a:solidFill>
                    <a:schemeClr val="tx1"/>
                  </a:solidFill>
                  <a:latin typeface="Times New Roman" pitchFamily="18" charset="0"/>
                </a:defRPr>
              </a:lvl4pPr>
              <a:lvl5pPr>
                <a:tabLst>
                  <a:tab pos="1150938" algn="l"/>
                  <a:tab pos="1770063" algn="l"/>
                </a:tabLst>
                <a:defRPr sz="2400">
                  <a:solidFill>
                    <a:schemeClr val="tx1"/>
                  </a:solidFill>
                  <a:latin typeface="Times New Roman" pitchFamily="18" charset="0"/>
                </a:defRPr>
              </a:lvl5pPr>
              <a:lvl6pPr eaLnBrk="0" fontAlgn="base" hangingPunct="0">
                <a:spcBef>
                  <a:spcPct val="0"/>
                </a:spcBef>
                <a:spcAft>
                  <a:spcPct val="0"/>
                </a:spcAft>
                <a:tabLst>
                  <a:tab pos="1150938" algn="l"/>
                  <a:tab pos="1770063" algn="l"/>
                </a:tabLst>
                <a:defRPr sz="2400">
                  <a:solidFill>
                    <a:schemeClr val="tx1"/>
                  </a:solidFill>
                  <a:latin typeface="Times New Roman" pitchFamily="18" charset="0"/>
                </a:defRPr>
              </a:lvl6pPr>
              <a:lvl7pPr eaLnBrk="0" fontAlgn="base" hangingPunct="0">
                <a:spcBef>
                  <a:spcPct val="0"/>
                </a:spcBef>
                <a:spcAft>
                  <a:spcPct val="0"/>
                </a:spcAft>
                <a:tabLst>
                  <a:tab pos="1150938" algn="l"/>
                  <a:tab pos="1770063" algn="l"/>
                </a:tabLst>
                <a:defRPr sz="2400">
                  <a:solidFill>
                    <a:schemeClr val="tx1"/>
                  </a:solidFill>
                  <a:latin typeface="Times New Roman" pitchFamily="18" charset="0"/>
                </a:defRPr>
              </a:lvl7pPr>
              <a:lvl8pPr eaLnBrk="0" fontAlgn="base" hangingPunct="0">
                <a:spcBef>
                  <a:spcPct val="0"/>
                </a:spcBef>
                <a:spcAft>
                  <a:spcPct val="0"/>
                </a:spcAft>
                <a:tabLst>
                  <a:tab pos="1150938" algn="l"/>
                  <a:tab pos="1770063" algn="l"/>
                </a:tabLst>
                <a:defRPr sz="2400">
                  <a:solidFill>
                    <a:schemeClr val="tx1"/>
                  </a:solidFill>
                  <a:latin typeface="Times New Roman" pitchFamily="18" charset="0"/>
                </a:defRPr>
              </a:lvl8pPr>
              <a:lvl9pPr eaLnBrk="0" fontAlgn="base" hangingPunct="0">
                <a:spcBef>
                  <a:spcPct val="0"/>
                </a:spcBef>
                <a:spcAft>
                  <a:spcPct val="0"/>
                </a:spcAft>
                <a:tabLst>
                  <a:tab pos="1150938" algn="l"/>
                  <a:tab pos="1770063" algn="l"/>
                </a:tabLst>
                <a:defRPr sz="2400">
                  <a:solidFill>
                    <a:schemeClr val="tx1"/>
                  </a:solidFill>
                  <a:latin typeface="Times New Roman" pitchFamily="18" charset="0"/>
                </a:defRPr>
              </a:lvl9pPr>
            </a:lstStyle>
            <a:p>
              <a:pPr>
                <a:lnSpc>
                  <a:spcPct val="95000"/>
                </a:lnSpc>
                <a:defRPr/>
              </a:pPr>
              <a:r>
                <a:rPr lang="en-US" sz="1800" b="1" smtClean="0">
                  <a:solidFill>
                    <a:srgbClr val="FFCC99"/>
                  </a:solidFill>
                  <a:effectLst>
                    <a:outerShdw blurRad="38100" dist="38100" dir="2700000" algn="tl">
                      <a:srgbClr val="000000"/>
                    </a:outerShdw>
                  </a:effectLst>
                  <a:latin typeface="Tahoma" pitchFamily="34" charset="0"/>
                  <a:ea typeface="Tahoma" pitchFamily="34" charset="0"/>
                  <a:cs typeface="Tahoma" pitchFamily="34" charset="0"/>
                </a:rPr>
                <a:t>ETUDE COMPLETEE*  </a:t>
              </a:r>
            </a:p>
            <a:p>
              <a:pPr>
                <a:lnSpc>
                  <a:spcPct val="95000"/>
                </a:lnSpc>
                <a:defRPr/>
              </a:pPr>
              <a:r>
                <a:rPr lang="en-US" sz="1800" b="1" smtClean="0">
                  <a:solidFill>
                    <a:srgbClr val="FFCC99"/>
                  </a:solidFill>
                  <a:effectLst>
                    <a:outerShdw blurRad="38100" dist="38100" dir="2700000" algn="tl">
                      <a:srgbClr val="000000"/>
                    </a:outerShdw>
                  </a:effectLst>
                  <a:latin typeface="Tahoma" pitchFamily="34" charset="0"/>
                  <a:ea typeface="Tahoma" pitchFamily="34" charset="0"/>
                  <a:cs typeface="Tahoma" pitchFamily="34" charset="0"/>
                </a:rPr>
                <a:t>    	  N	  %</a:t>
              </a:r>
              <a:r>
                <a:rPr lang="en-US" sz="1600" b="1" smtClean="0">
                  <a:solidFill>
                    <a:srgbClr val="FFCC99"/>
                  </a:solidFill>
                  <a:effectLst>
                    <a:outerShdw blurRad="38100" dist="38100" dir="2700000" algn="tl">
                      <a:srgbClr val="000000"/>
                    </a:outerShdw>
                  </a:effectLst>
                  <a:latin typeface="Tahoma" pitchFamily="34" charset="0"/>
                  <a:ea typeface="Tahoma" pitchFamily="34" charset="0"/>
                  <a:cs typeface="Tahoma" pitchFamily="34" charset="0"/>
                </a:rPr>
                <a:t/>
              </a:r>
              <a:br>
                <a:rPr lang="en-US" sz="1600" b="1" smtClean="0">
                  <a:solidFill>
                    <a:srgbClr val="FFCC99"/>
                  </a:solidFill>
                  <a:effectLst>
                    <a:outerShdw blurRad="38100" dist="38100" dir="2700000" algn="tl">
                      <a:srgbClr val="000000"/>
                    </a:outerShdw>
                  </a:effectLst>
                  <a:latin typeface="Tahoma" pitchFamily="34" charset="0"/>
                  <a:ea typeface="Tahoma" pitchFamily="34" charset="0"/>
                  <a:cs typeface="Tahoma" pitchFamily="34" charset="0"/>
                </a:rPr>
              </a:br>
              <a:r>
                <a:rPr lang="en-US" sz="1600" b="1" smtClean="0">
                  <a:effectLst>
                    <a:outerShdw blurRad="38100" dist="38100" dir="2700000" algn="tl">
                      <a:srgbClr val="FFFFFF"/>
                    </a:outerShdw>
                  </a:effectLst>
                  <a:latin typeface="Tahoma" pitchFamily="34" charset="0"/>
                  <a:ea typeface="Tahoma" pitchFamily="34" charset="0"/>
                  <a:cs typeface="Tahoma" pitchFamily="34" charset="0"/>
                </a:rPr>
                <a:t>Etude 1:   	213	61.0</a:t>
              </a:r>
            </a:p>
            <a:p>
              <a:pPr>
                <a:lnSpc>
                  <a:spcPct val="95000"/>
                </a:lnSpc>
                <a:defRPr/>
              </a:pPr>
              <a:r>
                <a:rPr lang="en-US" sz="1600" b="1" smtClean="0">
                  <a:effectLst>
                    <a:outerShdw blurRad="38100" dist="38100" dir="2700000" algn="tl">
                      <a:srgbClr val="FFFFFF"/>
                    </a:outerShdw>
                  </a:effectLst>
                  <a:latin typeface="Tahoma" pitchFamily="34" charset="0"/>
                  <a:ea typeface="Tahoma" pitchFamily="34" charset="0"/>
                  <a:cs typeface="Tahoma" pitchFamily="34" charset="0"/>
                </a:rPr>
                <a:t>Etude 2:	240	70.0</a:t>
              </a:r>
            </a:p>
          </p:txBody>
        </p:sp>
        <p:sp>
          <p:nvSpPr>
            <p:cNvPr id="39947" name="Text Box 11"/>
            <p:cNvSpPr txBox="1">
              <a:spLocks noChangeArrowheads="1"/>
            </p:cNvSpPr>
            <p:nvPr/>
          </p:nvSpPr>
          <p:spPr bwMode="auto">
            <a:xfrm>
              <a:off x="2060" y="2971"/>
              <a:ext cx="1728" cy="690"/>
            </a:xfrm>
            <a:prstGeom prst="rect">
              <a:avLst/>
            </a:prstGeom>
            <a:solidFill>
              <a:srgbClr val="00CC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1150938" algn="l"/>
                  <a:tab pos="1770063" algn="l"/>
                </a:tabLst>
                <a:defRPr sz="2400">
                  <a:solidFill>
                    <a:schemeClr val="tx1"/>
                  </a:solidFill>
                  <a:latin typeface="Times New Roman" pitchFamily="18" charset="0"/>
                </a:defRPr>
              </a:lvl1pPr>
              <a:lvl2pPr>
                <a:tabLst>
                  <a:tab pos="1150938" algn="l"/>
                  <a:tab pos="1770063" algn="l"/>
                </a:tabLst>
                <a:defRPr sz="2400">
                  <a:solidFill>
                    <a:schemeClr val="tx1"/>
                  </a:solidFill>
                  <a:latin typeface="Times New Roman" pitchFamily="18" charset="0"/>
                </a:defRPr>
              </a:lvl2pPr>
              <a:lvl3pPr>
                <a:tabLst>
                  <a:tab pos="1150938" algn="l"/>
                  <a:tab pos="1770063" algn="l"/>
                </a:tabLst>
                <a:defRPr sz="2400">
                  <a:solidFill>
                    <a:schemeClr val="tx1"/>
                  </a:solidFill>
                  <a:latin typeface="Times New Roman" pitchFamily="18" charset="0"/>
                </a:defRPr>
              </a:lvl3pPr>
              <a:lvl4pPr>
                <a:tabLst>
                  <a:tab pos="1150938" algn="l"/>
                  <a:tab pos="1770063" algn="l"/>
                </a:tabLst>
                <a:defRPr sz="2400">
                  <a:solidFill>
                    <a:schemeClr val="tx1"/>
                  </a:solidFill>
                  <a:latin typeface="Times New Roman" pitchFamily="18" charset="0"/>
                </a:defRPr>
              </a:lvl4pPr>
              <a:lvl5pPr>
                <a:tabLst>
                  <a:tab pos="1150938" algn="l"/>
                  <a:tab pos="1770063" algn="l"/>
                </a:tabLst>
                <a:defRPr sz="2400">
                  <a:solidFill>
                    <a:schemeClr val="tx1"/>
                  </a:solidFill>
                  <a:latin typeface="Times New Roman" pitchFamily="18" charset="0"/>
                </a:defRPr>
              </a:lvl5pPr>
              <a:lvl6pPr eaLnBrk="0" fontAlgn="base" hangingPunct="0">
                <a:spcBef>
                  <a:spcPct val="0"/>
                </a:spcBef>
                <a:spcAft>
                  <a:spcPct val="0"/>
                </a:spcAft>
                <a:tabLst>
                  <a:tab pos="1150938" algn="l"/>
                  <a:tab pos="1770063" algn="l"/>
                </a:tabLst>
                <a:defRPr sz="2400">
                  <a:solidFill>
                    <a:schemeClr val="tx1"/>
                  </a:solidFill>
                  <a:latin typeface="Times New Roman" pitchFamily="18" charset="0"/>
                </a:defRPr>
              </a:lvl6pPr>
              <a:lvl7pPr eaLnBrk="0" fontAlgn="base" hangingPunct="0">
                <a:spcBef>
                  <a:spcPct val="0"/>
                </a:spcBef>
                <a:spcAft>
                  <a:spcPct val="0"/>
                </a:spcAft>
                <a:tabLst>
                  <a:tab pos="1150938" algn="l"/>
                  <a:tab pos="1770063" algn="l"/>
                </a:tabLst>
                <a:defRPr sz="2400">
                  <a:solidFill>
                    <a:schemeClr val="tx1"/>
                  </a:solidFill>
                  <a:latin typeface="Times New Roman" pitchFamily="18" charset="0"/>
                </a:defRPr>
              </a:lvl7pPr>
              <a:lvl8pPr eaLnBrk="0" fontAlgn="base" hangingPunct="0">
                <a:spcBef>
                  <a:spcPct val="0"/>
                </a:spcBef>
                <a:spcAft>
                  <a:spcPct val="0"/>
                </a:spcAft>
                <a:tabLst>
                  <a:tab pos="1150938" algn="l"/>
                  <a:tab pos="1770063" algn="l"/>
                </a:tabLst>
                <a:defRPr sz="2400">
                  <a:solidFill>
                    <a:schemeClr val="tx1"/>
                  </a:solidFill>
                  <a:latin typeface="Times New Roman" pitchFamily="18" charset="0"/>
                </a:defRPr>
              </a:lvl8pPr>
              <a:lvl9pPr eaLnBrk="0" fontAlgn="base" hangingPunct="0">
                <a:spcBef>
                  <a:spcPct val="0"/>
                </a:spcBef>
                <a:spcAft>
                  <a:spcPct val="0"/>
                </a:spcAft>
                <a:tabLst>
                  <a:tab pos="1150938" algn="l"/>
                  <a:tab pos="1770063" algn="l"/>
                </a:tabLst>
                <a:defRPr sz="2400">
                  <a:solidFill>
                    <a:schemeClr val="tx1"/>
                  </a:solidFill>
                  <a:latin typeface="Times New Roman" pitchFamily="18" charset="0"/>
                </a:defRPr>
              </a:lvl9pPr>
            </a:lstStyle>
            <a:p>
              <a:pPr>
                <a:lnSpc>
                  <a:spcPct val="95000"/>
                </a:lnSpc>
                <a:defRPr/>
              </a:pPr>
              <a:r>
                <a:rPr lang="en-US" sz="1800" b="1" smtClean="0">
                  <a:solidFill>
                    <a:srgbClr val="FFCC99"/>
                  </a:solidFill>
                  <a:effectLst>
                    <a:outerShdw blurRad="38100" dist="38100" dir="2700000" algn="tl">
                      <a:srgbClr val="000000"/>
                    </a:outerShdw>
                  </a:effectLst>
                  <a:latin typeface="Tahoma" pitchFamily="34" charset="0"/>
                  <a:ea typeface="Tahoma" pitchFamily="34" charset="0"/>
                  <a:cs typeface="Tahoma" pitchFamily="34" charset="0"/>
                </a:rPr>
                <a:t>ETUDE COMPLETEE *  </a:t>
              </a:r>
            </a:p>
            <a:p>
              <a:pPr>
                <a:lnSpc>
                  <a:spcPct val="95000"/>
                </a:lnSpc>
                <a:defRPr/>
              </a:pPr>
              <a:r>
                <a:rPr lang="en-US" sz="1800" b="1" smtClean="0">
                  <a:solidFill>
                    <a:srgbClr val="FFCC99"/>
                  </a:solidFill>
                  <a:effectLst>
                    <a:outerShdw blurRad="38100" dist="38100" dir="2700000" algn="tl">
                      <a:srgbClr val="000000"/>
                    </a:outerShdw>
                  </a:effectLst>
                  <a:latin typeface="Tahoma" pitchFamily="34" charset="0"/>
                  <a:ea typeface="Tahoma" pitchFamily="34" charset="0"/>
                  <a:cs typeface="Tahoma" pitchFamily="34" charset="0"/>
                </a:rPr>
                <a:t>	  N		%</a:t>
              </a:r>
              <a:r>
                <a:rPr lang="en-US" sz="1600" b="1" smtClean="0">
                  <a:solidFill>
                    <a:schemeClr val="folHlink"/>
                  </a:solidFill>
                  <a:effectLst>
                    <a:outerShdw blurRad="38100" dist="38100" dir="2700000" algn="tl">
                      <a:srgbClr val="000000"/>
                    </a:outerShdw>
                  </a:effectLst>
                  <a:latin typeface="Tahoma" pitchFamily="34" charset="0"/>
                  <a:ea typeface="Tahoma" pitchFamily="34" charset="0"/>
                  <a:cs typeface="Tahoma" pitchFamily="34" charset="0"/>
                </a:rPr>
                <a:t/>
              </a:r>
              <a:br>
                <a:rPr lang="en-US" sz="1600" b="1" smtClean="0">
                  <a:solidFill>
                    <a:schemeClr val="folHlink"/>
                  </a:solidFill>
                  <a:effectLst>
                    <a:outerShdw blurRad="38100" dist="38100" dir="2700000" algn="tl">
                      <a:srgbClr val="000000"/>
                    </a:outerShdw>
                  </a:effectLst>
                  <a:latin typeface="Tahoma" pitchFamily="34" charset="0"/>
                  <a:ea typeface="Tahoma" pitchFamily="34" charset="0"/>
                  <a:cs typeface="Tahoma" pitchFamily="34" charset="0"/>
                </a:rPr>
              </a:br>
              <a:r>
                <a:rPr lang="en-US" sz="1600" b="1" smtClean="0">
                  <a:effectLst>
                    <a:outerShdw blurRad="38100" dist="38100" dir="2700000" algn="tl">
                      <a:srgbClr val="FFFFFF"/>
                    </a:outerShdw>
                  </a:effectLst>
                  <a:latin typeface="Tahoma" pitchFamily="34" charset="0"/>
                  <a:ea typeface="Tahoma" pitchFamily="34" charset="0"/>
                  <a:cs typeface="Tahoma" pitchFamily="34" charset="0"/>
                </a:rPr>
                <a:t>Etude 1:	184	55.9</a:t>
              </a:r>
            </a:p>
            <a:p>
              <a:pPr>
                <a:lnSpc>
                  <a:spcPct val="95000"/>
                </a:lnSpc>
                <a:defRPr/>
              </a:pPr>
              <a:r>
                <a:rPr lang="en-US" sz="1600" b="1" smtClean="0">
                  <a:effectLst>
                    <a:outerShdw blurRad="38100" dist="38100" dir="2700000" algn="tl">
                      <a:srgbClr val="FFFFFF"/>
                    </a:outerShdw>
                  </a:effectLst>
                  <a:latin typeface="Tahoma" pitchFamily="34" charset="0"/>
                  <a:ea typeface="Tahoma" pitchFamily="34" charset="0"/>
                  <a:cs typeface="Tahoma" pitchFamily="34" charset="0"/>
                </a:rPr>
                <a:t>Etude 2: 	221	65.0</a:t>
              </a:r>
            </a:p>
          </p:txBody>
        </p:sp>
        <p:sp>
          <p:nvSpPr>
            <p:cNvPr id="39948" name="Text Box 12"/>
            <p:cNvSpPr txBox="1">
              <a:spLocks noChangeArrowheads="1"/>
            </p:cNvSpPr>
            <p:nvPr/>
          </p:nvSpPr>
          <p:spPr bwMode="auto">
            <a:xfrm>
              <a:off x="3880" y="2971"/>
              <a:ext cx="1728" cy="690"/>
            </a:xfrm>
            <a:prstGeom prst="rect">
              <a:avLst/>
            </a:prstGeom>
            <a:solidFill>
              <a:srgbClr val="00CC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1150938" algn="l"/>
                  <a:tab pos="1770063" algn="l"/>
                </a:tabLst>
                <a:defRPr sz="2400">
                  <a:solidFill>
                    <a:schemeClr val="tx1"/>
                  </a:solidFill>
                  <a:latin typeface="Times New Roman" pitchFamily="18" charset="0"/>
                </a:defRPr>
              </a:lvl1pPr>
              <a:lvl2pPr>
                <a:tabLst>
                  <a:tab pos="1150938" algn="l"/>
                  <a:tab pos="1770063" algn="l"/>
                </a:tabLst>
                <a:defRPr sz="2400">
                  <a:solidFill>
                    <a:schemeClr val="tx1"/>
                  </a:solidFill>
                  <a:latin typeface="Times New Roman" pitchFamily="18" charset="0"/>
                </a:defRPr>
              </a:lvl2pPr>
              <a:lvl3pPr>
                <a:tabLst>
                  <a:tab pos="1150938" algn="l"/>
                  <a:tab pos="1770063" algn="l"/>
                </a:tabLst>
                <a:defRPr sz="2400">
                  <a:solidFill>
                    <a:schemeClr val="tx1"/>
                  </a:solidFill>
                  <a:latin typeface="Times New Roman" pitchFamily="18" charset="0"/>
                </a:defRPr>
              </a:lvl3pPr>
              <a:lvl4pPr>
                <a:tabLst>
                  <a:tab pos="1150938" algn="l"/>
                  <a:tab pos="1770063" algn="l"/>
                </a:tabLst>
                <a:defRPr sz="2400">
                  <a:solidFill>
                    <a:schemeClr val="tx1"/>
                  </a:solidFill>
                  <a:latin typeface="Times New Roman" pitchFamily="18" charset="0"/>
                </a:defRPr>
              </a:lvl4pPr>
              <a:lvl5pPr>
                <a:tabLst>
                  <a:tab pos="1150938" algn="l"/>
                  <a:tab pos="1770063" algn="l"/>
                </a:tabLst>
                <a:defRPr sz="2400">
                  <a:solidFill>
                    <a:schemeClr val="tx1"/>
                  </a:solidFill>
                  <a:latin typeface="Times New Roman" pitchFamily="18" charset="0"/>
                </a:defRPr>
              </a:lvl5pPr>
              <a:lvl6pPr eaLnBrk="0" fontAlgn="base" hangingPunct="0">
                <a:spcBef>
                  <a:spcPct val="0"/>
                </a:spcBef>
                <a:spcAft>
                  <a:spcPct val="0"/>
                </a:spcAft>
                <a:tabLst>
                  <a:tab pos="1150938" algn="l"/>
                  <a:tab pos="1770063" algn="l"/>
                </a:tabLst>
                <a:defRPr sz="2400">
                  <a:solidFill>
                    <a:schemeClr val="tx1"/>
                  </a:solidFill>
                  <a:latin typeface="Times New Roman" pitchFamily="18" charset="0"/>
                </a:defRPr>
              </a:lvl6pPr>
              <a:lvl7pPr eaLnBrk="0" fontAlgn="base" hangingPunct="0">
                <a:spcBef>
                  <a:spcPct val="0"/>
                </a:spcBef>
                <a:spcAft>
                  <a:spcPct val="0"/>
                </a:spcAft>
                <a:tabLst>
                  <a:tab pos="1150938" algn="l"/>
                  <a:tab pos="1770063" algn="l"/>
                </a:tabLst>
                <a:defRPr sz="2400">
                  <a:solidFill>
                    <a:schemeClr val="tx1"/>
                  </a:solidFill>
                  <a:latin typeface="Times New Roman" pitchFamily="18" charset="0"/>
                </a:defRPr>
              </a:lvl7pPr>
              <a:lvl8pPr eaLnBrk="0" fontAlgn="base" hangingPunct="0">
                <a:spcBef>
                  <a:spcPct val="0"/>
                </a:spcBef>
                <a:spcAft>
                  <a:spcPct val="0"/>
                </a:spcAft>
                <a:tabLst>
                  <a:tab pos="1150938" algn="l"/>
                  <a:tab pos="1770063" algn="l"/>
                </a:tabLst>
                <a:defRPr sz="2400">
                  <a:solidFill>
                    <a:schemeClr val="tx1"/>
                  </a:solidFill>
                  <a:latin typeface="Times New Roman" pitchFamily="18" charset="0"/>
                </a:defRPr>
              </a:lvl8pPr>
              <a:lvl9pPr eaLnBrk="0" fontAlgn="base" hangingPunct="0">
                <a:spcBef>
                  <a:spcPct val="0"/>
                </a:spcBef>
                <a:spcAft>
                  <a:spcPct val="0"/>
                </a:spcAft>
                <a:tabLst>
                  <a:tab pos="1150938" algn="l"/>
                  <a:tab pos="1770063" algn="l"/>
                </a:tabLst>
                <a:defRPr sz="2400">
                  <a:solidFill>
                    <a:schemeClr val="tx1"/>
                  </a:solidFill>
                  <a:latin typeface="Times New Roman" pitchFamily="18" charset="0"/>
                </a:defRPr>
              </a:lvl9pPr>
            </a:lstStyle>
            <a:p>
              <a:pPr>
                <a:lnSpc>
                  <a:spcPct val="95000"/>
                </a:lnSpc>
                <a:defRPr/>
              </a:pPr>
              <a:r>
                <a:rPr lang="en-US" sz="1800" b="1" smtClean="0">
                  <a:solidFill>
                    <a:srgbClr val="FFCC99"/>
                  </a:solidFill>
                  <a:effectLst>
                    <a:outerShdw blurRad="38100" dist="38100" dir="2700000" algn="tl">
                      <a:srgbClr val="000000"/>
                    </a:outerShdw>
                  </a:effectLst>
                  <a:latin typeface="Tahoma" pitchFamily="34" charset="0"/>
                  <a:ea typeface="Tahoma" pitchFamily="34" charset="0"/>
                  <a:cs typeface="Tahoma" pitchFamily="34" charset="0"/>
                </a:rPr>
                <a:t>ETUDE COMPLETEE *  </a:t>
              </a:r>
            </a:p>
            <a:p>
              <a:pPr>
                <a:lnSpc>
                  <a:spcPct val="95000"/>
                </a:lnSpc>
                <a:defRPr/>
              </a:pPr>
              <a:r>
                <a:rPr lang="en-US" sz="1800" b="1" smtClean="0">
                  <a:solidFill>
                    <a:srgbClr val="FFCC99"/>
                  </a:solidFill>
                  <a:effectLst>
                    <a:outerShdw blurRad="38100" dist="38100" dir="2700000" algn="tl">
                      <a:srgbClr val="000000"/>
                    </a:outerShdw>
                  </a:effectLst>
                  <a:latin typeface="Tahoma" pitchFamily="34" charset="0"/>
                  <a:ea typeface="Tahoma" pitchFamily="34" charset="0"/>
                  <a:cs typeface="Tahoma" pitchFamily="34" charset="0"/>
                </a:rPr>
                <a:t>	  N	  %</a:t>
              </a:r>
              <a:r>
                <a:rPr lang="en-US" sz="1600" b="1" smtClean="0">
                  <a:solidFill>
                    <a:srgbClr val="FFCC99"/>
                  </a:solidFill>
                  <a:effectLst>
                    <a:outerShdw blurRad="38100" dist="38100" dir="2700000" algn="tl">
                      <a:srgbClr val="000000"/>
                    </a:outerShdw>
                  </a:effectLst>
                  <a:latin typeface="Tahoma" pitchFamily="34" charset="0"/>
                  <a:ea typeface="Tahoma" pitchFamily="34" charset="0"/>
                  <a:cs typeface="Tahoma" pitchFamily="34" charset="0"/>
                </a:rPr>
                <a:t/>
              </a:r>
              <a:br>
                <a:rPr lang="en-US" sz="1600" b="1" smtClean="0">
                  <a:solidFill>
                    <a:srgbClr val="FFCC99"/>
                  </a:solidFill>
                  <a:effectLst>
                    <a:outerShdw blurRad="38100" dist="38100" dir="2700000" algn="tl">
                      <a:srgbClr val="000000"/>
                    </a:outerShdw>
                  </a:effectLst>
                  <a:latin typeface="Tahoma" pitchFamily="34" charset="0"/>
                  <a:ea typeface="Tahoma" pitchFamily="34" charset="0"/>
                  <a:cs typeface="Tahoma" pitchFamily="34" charset="0"/>
                </a:rPr>
              </a:br>
              <a:r>
                <a:rPr lang="en-US" sz="1600" b="1" smtClean="0">
                  <a:effectLst>
                    <a:outerShdw blurRad="38100" dist="38100" dir="2700000" algn="tl">
                      <a:srgbClr val="FFFFFF"/>
                    </a:outerShdw>
                  </a:effectLst>
                  <a:latin typeface="Tahoma" pitchFamily="34" charset="0"/>
                  <a:ea typeface="Tahoma" pitchFamily="34" charset="0"/>
                  <a:cs typeface="Tahoma" pitchFamily="34" charset="0"/>
                </a:rPr>
                <a:t>Etude 1:	187	54.4</a:t>
              </a:r>
            </a:p>
            <a:p>
              <a:pPr>
                <a:lnSpc>
                  <a:spcPct val="95000"/>
                </a:lnSpc>
                <a:defRPr/>
              </a:pPr>
              <a:r>
                <a:rPr lang="en-US" sz="1600" b="1" smtClean="0">
                  <a:effectLst>
                    <a:outerShdw blurRad="38100" dist="38100" dir="2700000" algn="tl">
                      <a:srgbClr val="FFFFFF"/>
                    </a:outerShdw>
                  </a:effectLst>
                  <a:latin typeface="Tahoma" pitchFamily="34" charset="0"/>
                  <a:ea typeface="Tahoma" pitchFamily="34" charset="0"/>
                  <a:cs typeface="Tahoma" pitchFamily="34" charset="0"/>
                </a:rPr>
                <a:t>Etude 2:	204	60.0</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500" fill="hold"/>
                                        <p:tgtEl>
                                          <p:spTgt spid="39938"/>
                                        </p:tgtEl>
                                        <p:attrNameLst>
                                          <p:attrName>ppt_w</p:attrName>
                                        </p:attrNameLst>
                                      </p:cBhvr>
                                      <p:tavLst>
                                        <p:tav tm="0">
                                          <p:val>
                                            <p:fltVal val="0"/>
                                          </p:val>
                                        </p:tav>
                                        <p:tav tm="100000">
                                          <p:val>
                                            <p:strVal val="#ppt_w"/>
                                          </p:val>
                                        </p:tav>
                                      </p:tavLst>
                                    </p:anim>
                                    <p:anim calcmode="lin" valueType="num">
                                      <p:cBhvr>
                                        <p:cTn id="8" dur="500" fill="hold"/>
                                        <p:tgtEl>
                                          <p:spTgt spid="39938"/>
                                        </p:tgtEl>
                                        <p:attrNameLst>
                                          <p:attrName>ppt_h</p:attrName>
                                        </p:attrNameLst>
                                      </p:cBhvr>
                                      <p:tavLst>
                                        <p:tav tm="0">
                                          <p:val>
                                            <p:fltVal val="0"/>
                                          </p:val>
                                        </p:tav>
                                        <p:tav tm="100000">
                                          <p:val>
                                            <p:strVal val="#ppt_h"/>
                                          </p:val>
                                        </p:tav>
                                      </p:tavLst>
                                    </p:anim>
                                    <p:animEffect transition="in" filter="fade">
                                      <p:cBhvr>
                                        <p:cTn id="9" dur="500"/>
                                        <p:tgtEl>
                                          <p:spTgt spid="39938"/>
                                        </p:tgtEl>
                                      </p:cBhvr>
                                    </p:animEffect>
                                  </p:childTnLst>
                                </p:cTn>
                              </p:par>
                            </p:childTnLst>
                          </p:cTn>
                        </p:par>
                        <p:par>
                          <p:cTn id="10" fill="hold" nodeType="afterGroup">
                            <p:stCondLst>
                              <p:cond delay="500"/>
                            </p:stCondLst>
                            <p:childTnLst>
                              <p:par>
                                <p:cTn id="11" presetID="53" presetClass="entr" presetSubtype="0" fill="hold" nodeType="afterEffect">
                                  <p:stCondLst>
                                    <p:cond delay="0"/>
                                  </p:stCondLst>
                                  <p:childTnLst>
                                    <p:set>
                                      <p:cBhvr>
                                        <p:cTn id="12" dur="1" fill="hold">
                                          <p:stCondLst>
                                            <p:cond delay="0"/>
                                          </p:stCondLst>
                                        </p:cTn>
                                        <p:tgtEl>
                                          <p:spTgt spid="39949"/>
                                        </p:tgtEl>
                                        <p:attrNameLst>
                                          <p:attrName>style.visibility</p:attrName>
                                        </p:attrNameLst>
                                      </p:cBhvr>
                                      <p:to>
                                        <p:strVal val="visible"/>
                                      </p:to>
                                    </p:set>
                                    <p:anim calcmode="lin" valueType="num">
                                      <p:cBhvr>
                                        <p:cTn id="13" dur="500" fill="hold"/>
                                        <p:tgtEl>
                                          <p:spTgt spid="39949"/>
                                        </p:tgtEl>
                                        <p:attrNameLst>
                                          <p:attrName>ppt_w</p:attrName>
                                        </p:attrNameLst>
                                      </p:cBhvr>
                                      <p:tavLst>
                                        <p:tav tm="0">
                                          <p:val>
                                            <p:fltVal val="0"/>
                                          </p:val>
                                        </p:tav>
                                        <p:tav tm="100000">
                                          <p:val>
                                            <p:strVal val="#ppt_w"/>
                                          </p:val>
                                        </p:tav>
                                      </p:tavLst>
                                    </p:anim>
                                    <p:anim calcmode="lin" valueType="num">
                                      <p:cBhvr>
                                        <p:cTn id="14" dur="500" fill="hold"/>
                                        <p:tgtEl>
                                          <p:spTgt spid="39949"/>
                                        </p:tgtEl>
                                        <p:attrNameLst>
                                          <p:attrName>ppt_h</p:attrName>
                                        </p:attrNameLst>
                                      </p:cBhvr>
                                      <p:tavLst>
                                        <p:tav tm="0">
                                          <p:val>
                                            <p:fltVal val="0"/>
                                          </p:val>
                                        </p:tav>
                                        <p:tav tm="100000">
                                          <p:val>
                                            <p:strVal val="#ppt_h"/>
                                          </p:val>
                                        </p:tav>
                                      </p:tavLst>
                                    </p:anim>
                                    <p:animEffect transition="in" filter="fade">
                                      <p:cBhvr>
                                        <p:cTn id="15" dur="500"/>
                                        <p:tgtEl>
                                          <p:spTgt spid="39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223043" y="332656"/>
            <a:ext cx="8697913" cy="877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b="1" dirty="0" smtClean="0">
                <a:solidFill>
                  <a:srgbClr val="C00000"/>
                </a:solidFill>
                <a:latin typeface="Verdana" pitchFamily="34" charset="0"/>
                <a:ea typeface="Verdana" pitchFamily="34" charset="0"/>
                <a:cs typeface="Verdana" pitchFamily="34" charset="0"/>
              </a:rPr>
              <a:t>Abstinence continue au cours des </a:t>
            </a:r>
            <a:r>
              <a:rPr lang="fr-FR" sz="2400" b="1" dirty="0" err="1" smtClean="0">
                <a:solidFill>
                  <a:srgbClr val="C00000"/>
                </a:solidFill>
                <a:latin typeface="Verdana" pitchFamily="34" charset="0"/>
                <a:ea typeface="Verdana" pitchFamily="34" charset="0"/>
                <a:cs typeface="Verdana" pitchFamily="34" charset="0"/>
              </a:rPr>
              <a:t>sem</a:t>
            </a:r>
            <a:r>
              <a:rPr lang="fr-FR" sz="2400" b="1" dirty="0" smtClean="0">
                <a:solidFill>
                  <a:srgbClr val="C00000"/>
                </a:solidFill>
                <a:latin typeface="Verdana" pitchFamily="34" charset="0"/>
                <a:ea typeface="Verdana" pitchFamily="34" charset="0"/>
                <a:cs typeface="Verdana" pitchFamily="34" charset="0"/>
              </a:rPr>
              <a:t> 9-12 </a:t>
            </a:r>
            <a:br>
              <a:rPr lang="fr-FR" sz="2400" b="1" dirty="0" smtClean="0">
                <a:solidFill>
                  <a:srgbClr val="C00000"/>
                </a:solidFill>
                <a:latin typeface="Verdana" pitchFamily="34" charset="0"/>
                <a:ea typeface="Verdana" pitchFamily="34" charset="0"/>
                <a:cs typeface="Verdana" pitchFamily="34" charset="0"/>
              </a:rPr>
            </a:br>
            <a:r>
              <a:rPr lang="fr-FR" sz="2400" b="1" dirty="0" smtClean="0">
                <a:solidFill>
                  <a:srgbClr val="C00000"/>
                </a:solidFill>
                <a:latin typeface="Verdana" pitchFamily="34" charset="0"/>
                <a:ea typeface="Verdana" pitchFamily="34" charset="0"/>
                <a:cs typeface="Verdana" pitchFamily="34" charset="0"/>
              </a:rPr>
              <a:t>Critère d’efficacité primaire</a:t>
            </a:r>
          </a:p>
        </p:txBody>
      </p:sp>
      <p:sp>
        <p:nvSpPr>
          <p:cNvPr id="44035" name="Rectangle 3"/>
          <p:cNvSpPr>
            <a:spLocks noChangeArrowheads="1"/>
          </p:cNvSpPr>
          <p:nvPr/>
        </p:nvSpPr>
        <p:spPr bwMode="auto">
          <a:xfrm>
            <a:off x="2521730" y="2238375"/>
            <a:ext cx="1119217"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600" b="1">
                <a:effectLst>
                  <a:outerShdw blurRad="38100" dist="38100" dir="2700000" algn="tl">
                    <a:srgbClr val="FFFFFF"/>
                  </a:outerShdw>
                </a:effectLst>
                <a:latin typeface="Tahoma" pitchFamily="34" charset="0"/>
                <a:ea typeface="Tahoma" pitchFamily="34" charset="0"/>
                <a:cs typeface="Tahoma" pitchFamily="34" charset="0"/>
              </a:rPr>
              <a:t>OR=3.91</a:t>
            </a:r>
            <a:endParaRPr lang="en-US" sz="1600" b="1" baseline="30000">
              <a:effectLst>
                <a:outerShdw blurRad="38100" dist="38100" dir="2700000" algn="tl">
                  <a:srgbClr val="FFFFFF"/>
                </a:outerShdw>
              </a:effectLst>
              <a:latin typeface="Tahoma" pitchFamily="34" charset="0"/>
              <a:ea typeface="Tahoma" pitchFamily="34" charset="0"/>
              <a:cs typeface="Tahoma" pitchFamily="34" charset="0"/>
            </a:endParaRPr>
          </a:p>
          <a:p>
            <a:pPr algn="ctr">
              <a:lnSpc>
                <a:spcPct val="90000"/>
              </a:lnSpc>
              <a:defRPr/>
            </a:pPr>
            <a:r>
              <a:rPr lang="en-US" sz="1200" b="1" i="1">
                <a:effectLst>
                  <a:outerShdw blurRad="38100" dist="38100" dir="2700000" algn="tl">
                    <a:srgbClr val="FFFFFF"/>
                  </a:outerShdw>
                </a:effectLst>
                <a:latin typeface="Tahoma" pitchFamily="34" charset="0"/>
                <a:ea typeface="Tahoma" pitchFamily="34" charset="0"/>
                <a:cs typeface="Tahoma" pitchFamily="34" charset="0"/>
              </a:rPr>
              <a:t>p</a:t>
            </a:r>
            <a:r>
              <a:rPr lang="en-US" sz="1200" b="1">
                <a:effectLst>
                  <a:outerShdw blurRad="38100" dist="38100" dir="2700000" algn="tl">
                    <a:srgbClr val="FFFFFF"/>
                  </a:outerShdw>
                </a:effectLst>
                <a:latin typeface="Tahoma" pitchFamily="34" charset="0"/>
                <a:ea typeface="Tahoma" pitchFamily="34" charset="0"/>
                <a:cs typeface="Tahoma" pitchFamily="34" charset="0"/>
              </a:rPr>
              <a:t>&lt;0.0001</a:t>
            </a:r>
          </a:p>
        </p:txBody>
      </p:sp>
      <p:sp>
        <p:nvSpPr>
          <p:cNvPr id="44036" name="Rectangle 4"/>
          <p:cNvSpPr>
            <a:spLocks noChangeArrowheads="1"/>
          </p:cNvSpPr>
          <p:nvPr/>
        </p:nvSpPr>
        <p:spPr bwMode="auto">
          <a:xfrm>
            <a:off x="2020080" y="2816225"/>
            <a:ext cx="1119217"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600" b="1">
                <a:effectLst>
                  <a:outerShdw blurRad="38100" dist="38100" dir="2700000" algn="tl">
                    <a:srgbClr val="FFFFFF"/>
                  </a:outerShdw>
                </a:effectLst>
                <a:latin typeface="Tahoma" pitchFamily="34" charset="0"/>
                <a:ea typeface="Tahoma" pitchFamily="34" charset="0"/>
                <a:cs typeface="Tahoma" pitchFamily="34" charset="0"/>
              </a:rPr>
              <a:t>OR=1.96</a:t>
            </a:r>
          </a:p>
          <a:p>
            <a:pPr algn="ctr">
              <a:lnSpc>
                <a:spcPct val="90000"/>
              </a:lnSpc>
              <a:defRPr/>
            </a:pPr>
            <a:r>
              <a:rPr lang="en-US" sz="1200" b="1" i="1">
                <a:effectLst>
                  <a:outerShdw blurRad="38100" dist="38100" dir="2700000" algn="tl">
                    <a:srgbClr val="FFFFFF"/>
                  </a:outerShdw>
                </a:effectLst>
                <a:latin typeface="Tahoma" pitchFamily="34" charset="0"/>
                <a:ea typeface="Tahoma" pitchFamily="34" charset="0"/>
                <a:cs typeface="Tahoma" pitchFamily="34" charset="0"/>
              </a:rPr>
              <a:t>p</a:t>
            </a:r>
            <a:r>
              <a:rPr lang="en-US" sz="1200" b="1">
                <a:effectLst>
                  <a:outerShdw blurRad="38100" dist="38100" dir="2700000" algn="tl">
                    <a:srgbClr val="FFFFFF"/>
                  </a:outerShdw>
                </a:effectLst>
                <a:latin typeface="Tahoma" pitchFamily="34" charset="0"/>
                <a:ea typeface="Tahoma" pitchFamily="34" charset="0"/>
                <a:cs typeface="Tahoma" pitchFamily="34" charset="0"/>
              </a:rPr>
              <a:t>&lt;0.0001</a:t>
            </a:r>
          </a:p>
        </p:txBody>
      </p:sp>
      <p:sp>
        <p:nvSpPr>
          <p:cNvPr id="44037" name="Rectangle 5"/>
          <p:cNvSpPr>
            <a:spLocks noChangeArrowheads="1"/>
          </p:cNvSpPr>
          <p:nvPr/>
        </p:nvSpPr>
        <p:spPr bwMode="auto">
          <a:xfrm>
            <a:off x="6379355" y="2238375"/>
            <a:ext cx="1119217"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600" b="1">
                <a:effectLst>
                  <a:outerShdw blurRad="38100" dist="38100" dir="2700000" algn="tl">
                    <a:srgbClr val="FFFFFF"/>
                  </a:outerShdw>
                </a:effectLst>
                <a:latin typeface="Tahoma" pitchFamily="34" charset="0"/>
                <a:ea typeface="Tahoma" pitchFamily="34" charset="0"/>
                <a:cs typeface="Tahoma" pitchFamily="34" charset="0"/>
              </a:rPr>
              <a:t>OR=3.85</a:t>
            </a:r>
            <a:r>
              <a:rPr lang="en-US" sz="1400" b="1">
                <a:effectLst>
                  <a:outerShdw blurRad="38100" dist="38100" dir="2700000" algn="tl">
                    <a:srgbClr val="FFFFFF"/>
                  </a:outerShdw>
                </a:effectLst>
                <a:latin typeface="Tahoma" pitchFamily="34" charset="0"/>
                <a:ea typeface="Tahoma" pitchFamily="34" charset="0"/>
                <a:cs typeface="Tahoma" pitchFamily="34" charset="0"/>
              </a:rPr>
              <a:t/>
            </a:r>
            <a:br>
              <a:rPr lang="en-US" sz="1400" b="1">
                <a:effectLst>
                  <a:outerShdw blurRad="38100" dist="38100" dir="2700000" algn="tl">
                    <a:srgbClr val="FFFFFF"/>
                  </a:outerShdw>
                </a:effectLst>
                <a:latin typeface="Tahoma" pitchFamily="34" charset="0"/>
                <a:ea typeface="Tahoma" pitchFamily="34" charset="0"/>
                <a:cs typeface="Tahoma" pitchFamily="34" charset="0"/>
              </a:rPr>
            </a:br>
            <a:r>
              <a:rPr lang="en-US" sz="1200" b="1" i="1">
                <a:effectLst>
                  <a:outerShdw blurRad="38100" dist="38100" dir="2700000" algn="tl">
                    <a:srgbClr val="FFFFFF"/>
                  </a:outerShdw>
                </a:effectLst>
                <a:latin typeface="Tahoma" pitchFamily="34" charset="0"/>
                <a:ea typeface="Tahoma" pitchFamily="34" charset="0"/>
                <a:cs typeface="Tahoma" pitchFamily="34" charset="0"/>
              </a:rPr>
              <a:t>p</a:t>
            </a:r>
            <a:r>
              <a:rPr lang="en-US" sz="1200" b="1">
                <a:effectLst>
                  <a:outerShdw blurRad="38100" dist="38100" dir="2700000" algn="tl">
                    <a:srgbClr val="FFFFFF"/>
                  </a:outerShdw>
                </a:effectLst>
                <a:latin typeface="Tahoma" pitchFamily="34" charset="0"/>
                <a:ea typeface="Tahoma" pitchFamily="34" charset="0"/>
                <a:cs typeface="Tahoma" pitchFamily="34" charset="0"/>
              </a:rPr>
              <a:t>&lt;0.0001</a:t>
            </a:r>
          </a:p>
        </p:txBody>
      </p:sp>
      <p:sp>
        <p:nvSpPr>
          <p:cNvPr id="44038" name="Rectangle 6"/>
          <p:cNvSpPr>
            <a:spLocks noChangeArrowheads="1"/>
          </p:cNvSpPr>
          <p:nvPr/>
        </p:nvSpPr>
        <p:spPr bwMode="auto">
          <a:xfrm>
            <a:off x="5879292" y="2816225"/>
            <a:ext cx="1119217"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600" b="1">
                <a:effectLst>
                  <a:outerShdw blurRad="38100" dist="38100" dir="2700000" algn="tl">
                    <a:srgbClr val="FFFFFF"/>
                  </a:outerShdw>
                </a:effectLst>
                <a:latin typeface="Tahoma" pitchFamily="34" charset="0"/>
                <a:ea typeface="Tahoma" pitchFamily="34" charset="0"/>
                <a:cs typeface="Tahoma" pitchFamily="34" charset="0"/>
              </a:rPr>
              <a:t>OR=1.89</a:t>
            </a:r>
          </a:p>
          <a:p>
            <a:pPr algn="ctr">
              <a:lnSpc>
                <a:spcPct val="90000"/>
              </a:lnSpc>
              <a:defRPr/>
            </a:pPr>
            <a:r>
              <a:rPr lang="en-US" sz="1200" b="1" i="1">
                <a:effectLst>
                  <a:outerShdw blurRad="38100" dist="38100" dir="2700000" algn="tl">
                    <a:srgbClr val="FFFFFF"/>
                  </a:outerShdw>
                </a:effectLst>
                <a:latin typeface="Tahoma" pitchFamily="34" charset="0"/>
                <a:ea typeface="Tahoma" pitchFamily="34" charset="0"/>
                <a:cs typeface="Tahoma" pitchFamily="34" charset="0"/>
              </a:rPr>
              <a:t>p</a:t>
            </a:r>
            <a:r>
              <a:rPr lang="en-US" sz="1200" b="1">
                <a:effectLst>
                  <a:outerShdw blurRad="38100" dist="38100" dir="2700000" algn="tl">
                    <a:srgbClr val="FFFFFF"/>
                  </a:outerShdw>
                </a:effectLst>
                <a:latin typeface="Tahoma" pitchFamily="34" charset="0"/>
                <a:ea typeface="Tahoma" pitchFamily="34" charset="0"/>
                <a:cs typeface="Tahoma" pitchFamily="34" charset="0"/>
              </a:rPr>
              <a:t>&lt;0.0001</a:t>
            </a:r>
          </a:p>
        </p:txBody>
      </p:sp>
      <p:sp>
        <p:nvSpPr>
          <p:cNvPr id="13319" name="Freeform 7"/>
          <p:cNvSpPr>
            <a:spLocks/>
          </p:cNvSpPr>
          <p:nvPr/>
        </p:nvSpPr>
        <p:spPr bwMode="auto">
          <a:xfrm>
            <a:off x="1087438" y="2101850"/>
            <a:ext cx="82550" cy="307975"/>
          </a:xfrm>
          <a:custGeom>
            <a:avLst/>
            <a:gdLst>
              <a:gd name="T0" fmla="*/ 2147483647 w 52"/>
              <a:gd name="T1" fmla="*/ 2147483647 h 236"/>
              <a:gd name="T2" fmla="*/ 2147483647 w 52"/>
              <a:gd name="T3" fmla="*/ 0 h 236"/>
              <a:gd name="T4" fmla="*/ 0 w 52"/>
              <a:gd name="T5" fmla="*/ 0 h 236"/>
              <a:gd name="T6" fmla="*/ 0 60000 65536"/>
              <a:gd name="T7" fmla="*/ 0 60000 65536"/>
              <a:gd name="T8" fmla="*/ 0 60000 65536"/>
            </a:gdLst>
            <a:ahLst/>
            <a:cxnLst>
              <a:cxn ang="T6">
                <a:pos x="T0" y="T1"/>
              </a:cxn>
              <a:cxn ang="T7">
                <a:pos x="T2" y="T3"/>
              </a:cxn>
              <a:cxn ang="T8">
                <a:pos x="T4" y="T5"/>
              </a:cxn>
            </a:cxnLst>
            <a:rect l="0" t="0" r="r" b="b"/>
            <a:pathLst>
              <a:path w="52" h="236">
                <a:moveTo>
                  <a:pt x="52" y="236"/>
                </a:moveTo>
                <a:lnTo>
                  <a:pt x="52" y="0"/>
                </a:lnTo>
                <a:lnTo>
                  <a:pt x="0" y="0"/>
                </a:ln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3320" name="Text Box 8"/>
          <p:cNvSpPr txBox="1">
            <a:spLocks noChangeArrowheads="1"/>
          </p:cNvSpPr>
          <p:nvPr/>
        </p:nvSpPr>
        <p:spPr bwMode="auto">
          <a:xfrm>
            <a:off x="606909" y="1966913"/>
            <a:ext cx="442429"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r" eaLnBrk="1" hangingPunct="1"/>
            <a:r>
              <a:rPr lang="en-US" b="1">
                <a:latin typeface="Tahoma" pitchFamily="34" charset="0"/>
                <a:ea typeface="Tahoma" pitchFamily="34" charset="0"/>
                <a:cs typeface="Tahoma" pitchFamily="34" charset="0"/>
              </a:rPr>
              <a:t>100</a:t>
            </a:r>
          </a:p>
        </p:txBody>
      </p:sp>
      <p:sp>
        <p:nvSpPr>
          <p:cNvPr id="13321" name="Freeform 9"/>
          <p:cNvSpPr>
            <a:spLocks/>
          </p:cNvSpPr>
          <p:nvPr/>
        </p:nvSpPr>
        <p:spPr bwMode="auto">
          <a:xfrm>
            <a:off x="2105025" y="2725738"/>
            <a:ext cx="1951038" cy="139700"/>
          </a:xfrm>
          <a:custGeom>
            <a:avLst/>
            <a:gdLst>
              <a:gd name="T0" fmla="*/ 0 w 497"/>
              <a:gd name="T1" fmla="*/ 2147483647 h 142"/>
              <a:gd name="T2" fmla="*/ 0 w 497"/>
              <a:gd name="T3" fmla="*/ 0 h 142"/>
              <a:gd name="T4" fmla="*/ 2147483647 w 497"/>
              <a:gd name="T5" fmla="*/ 0 h 142"/>
              <a:gd name="T6" fmla="*/ 2147483647 w 497"/>
              <a:gd name="T7" fmla="*/ 2147483647 h 1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7" h="142">
                <a:moveTo>
                  <a:pt x="0" y="142"/>
                </a:moveTo>
                <a:lnTo>
                  <a:pt x="0" y="0"/>
                </a:lnTo>
                <a:lnTo>
                  <a:pt x="497" y="0"/>
                </a:lnTo>
                <a:lnTo>
                  <a:pt x="497" y="142"/>
                </a:ln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3322" name="Freeform 10"/>
          <p:cNvSpPr>
            <a:spLocks/>
          </p:cNvSpPr>
          <p:nvPr/>
        </p:nvSpPr>
        <p:spPr bwMode="auto">
          <a:xfrm>
            <a:off x="2105025" y="3321050"/>
            <a:ext cx="955675" cy="139700"/>
          </a:xfrm>
          <a:custGeom>
            <a:avLst/>
            <a:gdLst>
              <a:gd name="T0" fmla="*/ 0 w 497"/>
              <a:gd name="T1" fmla="*/ 2147483647 h 142"/>
              <a:gd name="T2" fmla="*/ 0 w 497"/>
              <a:gd name="T3" fmla="*/ 0 h 142"/>
              <a:gd name="T4" fmla="*/ 2147483647 w 497"/>
              <a:gd name="T5" fmla="*/ 0 h 142"/>
              <a:gd name="T6" fmla="*/ 2147483647 w 497"/>
              <a:gd name="T7" fmla="*/ 2147483647 h 1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7" h="142">
                <a:moveTo>
                  <a:pt x="0" y="142"/>
                </a:moveTo>
                <a:lnTo>
                  <a:pt x="0" y="0"/>
                </a:lnTo>
                <a:lnTo>
                  <a:pt x="497" y="0"/>
                </a:lnTo>
                <a:lnTo>
                  <a:pt x="497" y="142"/>
                </a:ln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3323" name="Freeform 11"/>
          <p:cNvSpPr>
            <a:spLocks/>
          </p:cNvSpPr>
          <p:nvPr/>
        </p:nvSpPr>
        <p:spPr bwMode="auto">
          <a:xfrm>
            <a:off x="5962650" y="2725738"/>
            <a:ext cx="1951038" cy="139700"/>
          </a:xfrm>
          <a:custGeom>
            <a:avLst/>
            <a:gdLst>
              <a:gd name="T0" fmla="*/ 0 w 497"/>
              <a:gd name="T1" fmla="*/ 2147483647 h 142"/>
              <a:gd name="T2" fmla="*/ 0 w 497"/>
              <a:gd name="T3" fmla="*/ 0 h 142"/>
              <a:gd name="T4" fmla="*/ 2147483647 w 497"/>
              <a:gd name="T5" fmla="*/ 0 h 142"/>
              <a:gd name="T6" fmla="*/ 2147483647 w 497"/>
              <a:gd name="T7" fmla="*/ 2147483647 h 1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7" h="142">
                <a:moveTo>
                  <a:pt x="0" y="142"/>
                </a:moveTo>
                <a:lnTo>
                  <a:pt x="0" y="0"/>
                </a:lnTo>
                <a:lnTo>
                  <a:pt x="497" y="0"/>
                </a:lnTo>
                <a:lnTo>
                  <a:pt x="497" y="142"/>
                </a:ln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3324" name="Freeform 12"/>
          <p:cNvSpPr>
            <a:spLocks/>
          </p:cNvSpPr>
          <p:nvPr/>
        </p:nvSpPr>
        <p:spPr bwMode="auto">
          <a:xfrm>
            <a:off x="5962650" y="3321050"/>
            <a:ext cx="955675" cy="139700"/>
          </a:xfrm>
          <a:custGeom>
            <a:avLst/>
            <a:gdLst>
              <a:gd name="T0" fmla="*/ 0 w 497"/>
              <a:gd name="T1" fmla="*/ 2147483647 h 142"/>
              <a:gd name="T2" fmla="*/ 0 w 497"/>
              <a:gd name="T3" fmla="*/ 0 h 142"/>
              <a:gd name="T4" fmla="*/ 2147483647 w 497"/>
              <a:gd name="T5" fmla="*/ 0 h 142"/>
              <a:gd name="T6" fmla="*/ 2147483647 w 497"/>
              <a:gd name="T7" fmla="*/ 2147483647 h 1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7" h="142">
                <a:moveTo>
                  <a:pt x="0" y="142"/>
                </a:moveTo>
                <a:lnTo>
                  <a:pt x="0" y="0"/>
                </a:lnTo>
                <a:lnTo>
                  <a:pt x="497" y="0"/>
                </a:lnTo>
                <a:lnTo>
                  <a:pt x="497" y="142"/>
                </a:ln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3325" name="Rectangle 13"/>
          <p:cNvSpPr>
            <a:spLocks noChangeArrowheads="1"/>
          </p:cNvSpPr>
          <p:nvPr/>
        </p:nvSpPr>
        <p:spPr bwMode="auto">
          <a:xfrm>
            <a:off x="1654175" y="3502025"/>
            <a:ext cx="960438" cy="2049463"/>
          </a:xfrm>
          <a:prstGeom prst="rect">
            <a:avLst/>
          </a:prstGeom>
          <a:gradFill rotWithShape="1">
            <a:gsLst>
              <a:gs pos="0">
                <a:srgbClr val="767600"/>
              </a:gs>
              <a:gs pos="50000">
                <a:srgbClr val="FFFF00"/>
              </a:gs>
              <a:gs pos="100000">
                <a:srgbClr val="767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3326" name="Rectangle 14"/>
          <p:cNvSpPr>
            <a:spLocks noChangeArrowheads="1"/>
          </p:cNvSpPr>
          <p:nvPr/>
        </p:nvSpPr>
        <p:spPr bwMode="auto">
          <a:xfrm>
            <a:off x="5532438" y="3533775"/>
            <a:ext cx="962025" cy="2030413"/>
          </a:xfrm>
          <a:prstGeom prst="rect">
            <a:avLst/>
          </a:prstGeom>
          <a:gradFill rotWithShape="1">
            <a:gsLst>
              <a:gs pos="0">
                <a:srgbClr val="767600"/>
              </a:gs>
              <a:gs pos="50000">
                <a:srgbClr val="FFFF00"/>
              </a:gs>
              <a:gs pos="100000">
                <a:srgbClr val="767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3327" name="Rectangle 15"/>
          <p:cNvSpPr>
            <a:spLocks noChangeArrowheads="1"/>
          </p:cNvSpPr>
          <p:nvPr/>
        </p:nvSpPr>
        <p:spPr bwMode="auto">
          <a:xfrm>
            <a:off x="2614613" y="4187825"/>
            <a:ext cx="971550" cy="1363663"/>
          </a:xfrm>
          <a:prstGeom prst="rect">
            <a:avLst/>
          </a:prstGeom>
          <a:gradFill rotWithShape="1">
            <a:gsLst>
              <a:gs pos="0">
                <a:srgbClr val="76393B"/>
              </a:gs>
              <a:gs pos="50000">
                <a:srgbClr val="FF7C80"/>
              </a:gs>
              <a:gs pos="100000">
                <a:srgbClr val="76393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3328" name="Rectangle 16"/>
          <p:cNvSpPr>
            <a:spLocks noChangeArrowheads="1"/>
          </p:cNvSpPr>
          <p:nvPr/>
        </p:nvSpPr>
        <p:spPr bwMode="auto">
          <a:xfrm>
            <a:off x="6481763" y="4168775"/>
            <a:ext cx="969962" cy="1382713"/>
          </a:xfrm>
          <a:prstGeom prst="rect">
            <a:avLst/>
          </a:prstGeom>
          <a:gradFill rotWithShape="1">
            <a:gsLst>
              <a:gs pos="0">
                <a:srgbClr val="76393B"/>
              </a:gs>
              <a:gs pos="50000">
                <a:srgbClr val="FF7C80"/>
              </a:gs>
              <a:gs pos="100000">
                <a:srgbClr val="76393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3329" name="Rectangle 17"/>
          <p:cNvSpPr>
            <a:spLocks noChangeArrowheads="1"/>
          </p:cNvSpPr>
          <p:nvPr/>
        </p:nvSpPr>
        <p:spPr bwMode="auto">
          <a:xfrm>
            <a:off x="3586163" y="4729163"/>
            <a:ext cx="962025" cy="822325"/>
          </a:xfrm>
          <a:prstGeom prst="rect">
            <a:avLst/>
          </a:prstGeom>
          <a:gradFill rotWithShape="1">
            <a:gsLst>
              <a:gs pos="0">
                <a:srgbClr val="2F7676"/>
              </a:gs>
              <a:gs pos="50000">
                <a:srgbClr val="66FFFF"/>
              </a:gs>
              <a:gs pos="100000">
                <a:srgbClr val="2F767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3330" name="Rectangle 18"/>
          <p:cNvSpPr>
            <a:spLocks noChangeArrowheads="1"/>
          </p:cNvSpPr>
          <p:nvPr/>
        </p:nvSpPr>
        <p:spPr bwMode="auto">
          <a:xfrm>
            <a:off x="7451725" y="4729163"/>
            <a:ext cx="962025" cy="822325"/>
          </a:xfrm>
          <a:prstGeom prst="rect">
            <a:avLst/>
          </a:prstGeom>
          <a:gradFill rotWithShape="1">
            <a:gsLst>
              <a:gs pos="0">
                <a:srgbClr val="2F7676"/>
              </a:gs>
              <a:gs pos="50000">
                <a:srgbClr val="66FFFF"/>
              </a:gs>
              <a:gs pos="100000">
                <a:srgbClr val="2F767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3331" name="Line 19"/>
          <p:cNvSpPr>
            <a:spLocks noChangeShapeType="1"/>
          </p:cNvSpPr>
          <p:nvPr/>
        </p:nvSpPr>
        <p:spPr bwMode="auto">
          <a:xfrm>
            <a:off x="1168400" y="2511425"/>
            <a:ext cx="1588" cy="30400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3332" name="Line 20"/>
          <p:cNvSpPr>
            <a:spLocks noChangeShapeType="1"/>
          </p:cNvSpPr>
          <p:nvPr/>
        </p:nvSpPr>
        <p:spPr bwMode="auto">
          <a:xfrm>
            <a:off x="1092200" y="5551488"/>
            <a:ext cx="76200"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3333" name="Line 21"/>
          <p:cNvSpPr>
            <a:spLocks noChangeShapeType="1"/>
          </p:cNvSpPr>
          <p:nvPr/>
        </p:nvSpPr>
        <p:spPr bwMode="auto">
          <a:xfrm>
            <a:off x="1116013" y="4652963"/>
            <a:ext cx="76200"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3334" name="Line 22"/>
          <p:cNvSpPr>
            <a:spLocks noChangeShapeType="1"/>
          </p:cNvSpPr>
          <p:nvPr/>
        </p:nvSpPr>
        <p:spPr bwMode="auto">
          <a:xfrm>
            <a:off x="1092200" y="3705225"/>
            <a:ext cx="76200"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3335" name="Line 23"/>
          <p:cNvSpPr>
            <a:spLocks noChangeShapeType="1"/>
          </p:cNvSpPr>
          <p:nvPr/>
        </p:nvSpPr>
        <p:spPr bwMode="auto">
          <a:xfrm>
            <a:off x="1092200" y="2776538"/>
            <a:ext cx="76200"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3336" name="Line 24"/>
          <p:cNvSpPr>
            <a:spLocks noChangeShapeType="1"/>
          </p:cNvSpPr>
          <p:nvPr/>
        </p:nvSpPr>
        <p:spPr bwMode="auto">
          <a:xfrm>
            <a:off x="1168400" y="5551488"/>
            <a:ext cx="7731125"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3337" name="Line 25"/>
          <p:cNvSpPr>
            <a:spLocks noChangeShapeType="1"/>
          </p:cNvSpPr>
          <p:nvPr/>
        </p:nvSpPr>
        <p:spPr bwMode="auto">
          <a:xfrm flipV="1">
            <a:off x="1168400" y="5551488"/>
            <a:ext cx="1588" cy="777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3338" name="Line 26"/>
          <p:cNvSpPr>
            <a:spLocks noChangeShapeType="1"/>
          </p:cNvSpPr>
          <p:nvPr/>
        </p:nvSpPr>
        <p:spPr bwMode="auto">
          <a:xfrm flipV="1">
            <a:off x="5033963" y="5551488"/>
            <a:ext cx="1587" cy="7778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3339" name="Line 27"/>
          <p:cNvSpPr>
            <a:spLocks noChangeShapeType="1"/>
          </p:cNvSpPr>
          <p:nvPr/>
        </p:nvSpPr>
        <p:spPr bwMode="auto">
          <a:xfrm flipV="1">
            <a:off x="8899525" y="5551488"/>
            <a:ext cx="1588" cy="7778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3340" name="Rectangle 28"/>
          <p:cNvSpPr>
            <a:spLocks noChangeArrowheads="1"/>
          </p:cNvSpPr>
          <p:nvPr/>
        </p:nvSpPr>
        <p:spPr bwMode="auto">
          <a:xfrm>
            <a:off x="1894526" y="3584575"/>
            <a:ext cx="42639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500" b="1">
                <a:solidFill>
                  <a:srgbClr val="333333"/>
                </a:solidFill>
                <a:latin typeface="Tahoma" pitchFamily="34" charset="0"/>
                <a:ea typeface="Tahoma" pitchFamily="34" charset="0"/>
                <a:cs typeface="Tahoma" pitchFamily="34" charset="0"/>
              </a:rPr>
              <a:t>44.4</a:t>
            </a:r>
            <a:endParaRPr lang="en-US">
              <a:latin typeface="Tahoma" pitchFamily="34" charset="0"/>
              <a:ea typeface="Tahoma" pitchFamily="34" charset="0"/>
              <a:cs typeface="Tahoma" pitchFamily="34" charset="0"/>
            </a:endParaRPr>
          </a:p>
        </p:txBody>
      </p:sp>
      <p:sp>
        <p:nvSpPr>
          <p:cNvPr id="13341" name="Rectangle 29"/>
          <p:cNvSpPr>
            <a:spLocks noChangeArrowheads="1"/>
          </p:cNvSpPr>
          <p:nvPr/>
        </p:nvSpPr>
        <p:spPr bwMode="auto">
          <a:xfrm>
            <a:off x="5760089" y="3575050"/>
            <a:ext cx="42639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500" b="1">
                <a:solidFill>
                  <a:srgbClr val="333333"/>
                </a:solidFill>
                <a:latin typeface="Tahoma" pitchFamily="34" charset="0"/>
                <a:ea typeface="Tahoma" pitchFamily="34" charset="0"/>
                <a:cs typeface="Tahoma" pitchFamily="34" charset="0"/>
              </a:rPr>
              <a:t>44.0</a:t>
            </a:r>
            <a:endParaRPr lang="en-US">
              <a:latin typeface="Tahoma" pitchFamily="34" charset="0"/>
              <a:ea typeface="Tahoma" pitchFamily="34" charset="0"/>
              <a:cs typeface="Tahoma" pitchFamily="34" charset="0"/>
            </a:endParaRPr>
          </a:p>
        </p:txBody>
      </p:sp>
      <p:sp>
        <p:nvSpPr>
          <p:cNvPr id="13342" name="Rectangle 30"/>
          <p:cNvSpPr>
            <a:spLocks noChangeArrowheads="1"/>
          </p:cNvSpPr>
          <p:nvPr/>
        </p:nvSpPr>
        <p:spPr bwMode="auto">
          <a:xfrm>
            <a:off x="6726876" y="4232275"/>
            <a:ext cx="42639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500" b="1">
                <a:solidFill>
                  <a:srgbClr val="FFFFFF"/>
                </a:solidFill>
                <a:latin typeface="Tahoma" pitchFamily="34" charset="0"/>
                <a:ea typeface="Tahoma" pitchFamily="34" charset="0"/>
                <a:cs typeface="Tahoma" pitchFamily="34" charset="0"/>
              </a:rPr>
              <a:t>30.0</a:t>
            </a:r>
            <a:endParaRPr lang="en-US">
              <a:latin typeface="Tahoma" pitchFamily="34" charset="0"/>
              <a:ea typeface="Tahoma" pitchFamily="34" charset="0"/>
              <a:cs typeface="Tahoma" pitchFamily="34" charset="0"/>
            </a:endParaRPr>
          </a:p>
        </p:txBody>
      </p:sp>
      <p:sp>
        <p:nvSpPr>
          <p:cNvPr id="13343" name="Rectangle 31"/>
          <p:cNvSpPr>
            <a:spLocks noChangeArrowheads="1"/>
          </p:cNvSpPr>
          <p:nvPr/>
        </p:nvSpPr>
        <p:spPr bwMode="auto">
          <a:xfrm>
            <a:off x="2859726" y="4251325"/>
            <a:ext cx="42639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500" b="1">
                <a:solidFill>
                  <a:srgbClr val="FFFFFF"/>
                </a:solidFill>
                <a:latin typeface="Tahoma" pitchFamily="34" charset="0"/>
                <a:ea typeface="Tahoma" pitchFamily="34" charset="0"/>
                <a:cs typeface="Tahoma" pitchFamily="34" charset="0"/>
              </a:rPr>
              <a:t>29.5</a:t>
            </a:r>
            <a:endParaRPr lang="en-US">
              <a:latin typeface="Tahoma" pitchFamily="34" charset="0"/>
              <a:ea typeface="Tahoma" pitchFamily="34" charset="0"/>
              <a:cs typeface="Tahoma" pitchFamily="34" charset="0"/>
            </a:endParaRPr>
          </a:p>
        </p:txBody>
      </p:sp>
      <p:sp>
        <p:nvSpPr>
          <p:cNvPr id="13344" name="Rectangle 32"/>
          <p:cNvSpPr>
            <a:spLocks noChangeArrowheads="1"/>
          </p:cNvSpPr>
          <p:nvPr/>
        </p:nvSpPr>
        <p:spPr bwMode="auto">
          <a:xfrm>
            <a:off x="7692076" y="4783138"/>
            <a:ext cx="42639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500" b="1">
                <a:solidFill>
                  <a:srgbClr val="333333"/>
                </a:solidFill>
                <a:latin typeface="Tahoma" pitchFamily="34" charset="0"/>
                <a:ea typeface="Tahoma" pitchFamily="34" charset="0"/>
                <a:cs typeface="Tahoma" pitchFamily="34" charset="0"/>
              </a:rPr>
              <a:t>17.7</a:t>
            </a:r>
            <a:endParaRPr lang="en-US">
              <a:latin typeface="Tahoma" pitchFamily="34" charset="0"/>
              <a:ea typeface="Tahoma" pitchFamily="34" charset="0"/>
              <a:cs typeface="Tahoma" pitchFamily="34" charset="0"/>
            </a:endParaRPr>
          </a:p>
        </p:txBody>
      </p:sp>
      <p:sp>
        <p:nvSpPr>
          <p:cNvPr id="13345" name="Rectangle 33"/>
          <p:cNvSpPr>
            <a:spLocks noChangeArrowheads="1"/>
          </p:cNvSpPr>
          <p:nvPr/>
        </p:nvSpPr>
        <p:spPr bwMode="auto">
          <a:xfrm>
            <a:off x="3826514" y="4783138"/>
            <a:ext cx="42639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500" b="1">
                <a:solidFill>
                  <a:srgbClr val="333333"/>
                </a:solidFill>
                <a:latin typeface="Tahoma" pitchFamily="34" charset="0"/>
                <a:ea typeface="Tahoma" pitchFamily="34" charset="0"/>
                <a:cs typeface="Tahoma" pitchFamily="34" charset="0"/>
              </a:rPr>
              <a:t>17.7</a:t>
            </a:r>
            <a:endParaRPr lang="en-US">
              <a:latin typeface="Tahoma" pitchFamily="34" charset="0"/>
              <a:ea typeface="Tahoma" pitchFamily="34" charset="0"/>
              <a:cs typeface="Tahoma" pitchFamily="34" charset="0"/>
            </a:endParaRPr>
          </a:p>
        </p:txBody>
      </p:sp>
      <p:sp>
        <p:nvSpPr>
          <p:cNvPr id="13346" name="Rectangle 34"/>
          <p:cNvSpPr>
            <a:spLocks noChangeArrowheads="1"/>
          </p:cNvSpPr>
          <p:nvPr/>
        </p:nvSpPr>
        <p:spPr bwMode="auto">
          <a:xfrm>
            <a:off x="879637" y="5373688"/>
            <a:ext cx="14747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b="1">
                <a:latin typeface="Tahoma" pitchFamily="34" charset="0"/>
                <a:ea typeface="Tahoma" pitchFamily="34" charset="0"/>
                <a:cs typeface="Tahoma" pitchFamily="34" charset="0"/>
              </a:rPr>
              <a:t>0</a:t>
            </a:r>
            <a:endParaRPr lang="en-US">
              <a:latin typeface="Tahoma" pitchFamily="34" charset="0"/>
              <a:ea typeface="Tahoma" pitchFamily="34" charset="0"/>
              <a:cs typeface="Tahoma" pitchFamily="34" charset="0"/>
            </a:endParaRPr>
          </a:p>
        </p:txBody>
      </p:sp>
      <p:sp>
        <p:nvSpPr>
          <p:cNvPr id="13347" name="Rectangle 35"/>
          <p:cNvSpPr>
            <a:spLocks noChangeArrowheads="1"/>
          </p:cNvSpPr>
          <p:nvPr/>
        </p:nvSpPr>
        <p:spPr bwMode="auto">
          <a:xfrm>
            <a:off x="754385" y="4487863"/>
            <a:ext cx="2949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b="1">
                <a:latin typeface="Tahoma" pitchFamily="34" charset="0"/>
                <a:ea typeface="Tahoma" pitchFamily="34" charset="0"/>
                <a:cs typeface="Tahoma" pitchFamily="34" charset="0"/>
              </a:rPr>
              <a:t>20</a:t>
            </a:r>
            <a:endParaRPr lang="en-US">
              <a:latin typeface="Tahoma" pitchFamily="34" charset="0"/>
              <a:ea typeface="Tahoma" pitchFamily="34" charset="0"/>
              <a:cs typeface="Tahoma" pitchFamily="34" charset="0"/>
            </a:endParaRPr>
          </a:p>
        </p:txBody>
      </p:sp>
      <p:sp>
        <p:nvSpPr>
          <p:cNvPr id="13348" name="Rectangle 36"/>
          <p:cNvSpPr>
            <a:spLocks noChangeArrowheads="1"/>
          </p:cNvSpPr>
          <p:nvPr/>
        </p:nvSpPr>
        <p:spPr bwMode="auto">
          <a:xfrm>
            <a:off x="754385" y="3570288"/>
            <a:ext cx="2949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b="1">
                <a:latin typeface="Tahoma" pitchFamily="34" charset="0"/>
                <a:ea typeface="Tahoma" pitchFamily="34" charset="0"/>
                <a:cs typeface="Tahoma" pitchFamily="34" charset="0"/>
              </a:rPr>
              <a:t>40</a:t>
            </a:r>
            <a:endParaRPr lang="en-US">
              <a:latin typeface="Tahoma" pitchFamily="34" charset="0"/>
              <a:ea typeface="Tahoma" pitchFamily="34" charset="0"/>
              <a:cs typeface="Tahoma" pitchFamily="34" charset="0"/>
            </a:endParaRPr>
          </a:p>
        </p:txBody>
      </p:sp>
      <p:sp>
        <p:nvSpPr>
          <p:cNvPr id="13349" name="Rectangle 37"/>
          <p:cNvSpPr>
            <a:spLocks noChangeArrowheads="1"/>
          </p:cNvSpPr>
          <p:nvPr/>
        </p:nvSpPr>
        <p:spPr bwMode="auto">
          <a:xfrm>
            <a:off x="754385" y="2641600"/>
            <a:ext cx="2949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b="1">
                <a:latin typeface="Tahoma" pitchFamily="34" charset="0"/>
                <a:ea typeface="Tahoma" pitchFamily="34" charset="0"/>
                <a:cs typeface="Tahoma" pitchFamily="34" charset="0"/>
              </a:rPr>
              <a:t>60</a:t>
            </a:r>
            <a:endParaRPr lang="en-US">
              <a:latin typeface="Tahoma" pitchFamily="34" charset="0"/>
              <a:ea typeface="Tahoma" pitchFamily="34" charset="0"/>
              <a:cs typeface="Tahoma" pitchFamily="34" charset="0"/>
            </a:endParaRPr>
          </a:p>
        </p:txBody>
      </p:sp>
      <p:sp>
        <p:nvSpPr>
          <p:cNvPr id="13350" name="Rectangle 38"/>
          <p:cNvSpPr>
            <a:spLocks noChangeArrowheads="1"/>
          </p:cNvSpPr>
          <p:nvPr/>
        </p:nvSpPr>
        <p:spPr bwMode="auto">
          <a:xfrm rot="-5400000">
            <a:off x="-789343" y="3942963"/>
            <a:ext cx="253595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b="1">
                <a:latin typeface="Tahoma" pitchFamily="34" charset="0"/>
                <a:ea typeface="Tahoma" pitchFamily="34" charset="0"/>
                <a:cs typeface="Tahoma" pitchFamily="34" charset="0"/>
              </a:rPr>
              <a:t>Taux de</a:t>
            </a:r>
            <a:r>
              <a:rPr lang="en-US" b="1">
                <a:solidFill>
                  <a:srgbClr val="FFFFFF"/>
                </a:solidFill>
                <a:latin typeface="Tahoma" pitchFamily="34" charset="0"/>
                <a:ea typeface="Tahoma" pitchFamily="34" charset="0"/>
                <a:cs typeface="Tahoma" pitchFamily="34" charset="0"/>
              </a:rPr>
              <a:t> </a:t>
            </a:r>
            <a:r>
              <a:rPr lang="en-US" b="1">
                <a:latin typeface="Tahoma" pitchFamily="34" charset="0"/>
                <a:ea typeface="Tahoma" pitchFamily="34" charset="0"/>
                <a:cs typeface="Tahoma" pitchFamily="34" charset="0"/>
              </a:rPr>
              <a:t>Réponse</a:t>
            </a:r>
            <a:r>
              <a:rPr lang="en-US" b="1">
                <a:solidFill>
                  <a:srgbClr val="FFFFFF"/>
                </a:solidFill>
                <a:latin typeface="Tahoma" pitchFamily="34" charset="0"/>
                <a:ea typeface="Tahoma" pitchFamily="34" charset="0"/>
                <a:cs typeface="Tahoma" pitchFamily="34" charset="0"/>
              </a:rPr>
              <a:t> </a:t>
            </a:r>
            <a:r>
              <a:rPr lang="en-US" b="1">
                <a:latin typeface="Tahoma" pitchFamily="34" charset="0"/>
                <a:ea typeface="Tahoma" pitchFamily="34" charset="0"/>
                <a:cs typeface="Tahoma" pitchFamily="34" charset="0"/>
              </a:rPr>
              <a:t>(%)</a:t>
            </a:r>
            <a:endParaRPr lang="en-US">
              <a:latin typeface="Tahoma" pitchFamily="34" charset="0"/>
              <a:ea typeface="Tahoma" pitchFamily="34" charset="0"/>
              <a:cs typeface="Tahoma" pitchFamily="34" charset="0"/>
            </a:endParaRPr>
          </a:p>
        </p:txBody>
      </p:sp>
      <p:sp>
        <p:nvSpPr>
          <p:cNvPr id="13351" name="Line 39"/>
          <p:cNvSpPr>
            <a:spLocks noChangeShapeType="1"/>
          </p:cNvSpPr>
          <p:nvPr/>
        </p:nvSpPr>
        <p:spPr bwMode="auto">
          <a:xfrm flipV="1">
            <a:off x="1079500" y="2357438"/>
            <a:ext cx="184150" cy="1063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3352" name="Line 40"/>
          <p:cNvSpPr>
            <a:spLocks noChangeShapeType="1"/>
          </p:cNvSpPr>
          <p:nvPr/>
        </p:nvSpPr>
        <p:spPr bwMode="auto">
          <a:xfrm flipV="1">
            <a:off x="1079500" y="2455863"/>
            <a:ext cx="184150" cy="1063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3353" name="Rectangle 41"/>
          <p:cNvSpPr>
            <a:spLocks noChangeArrowheads="1"/>
          </p:cNvSpPr>
          <p:nvPr/>
        </p:nvSpPr>
        <p:spPr bwMode="auto">
          <a:xfrm>
            <a:off x="1713593" y="5572125"/>
            <a:ext cx="811441"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1400" b="1">
                <a:latin typeface="Tahoma" pitchFamily="34" charset="0"/>
                <a:ea typeface="Tahoma" pitchFamily="34" charset="0"/>
                <a:cs typeface="Tahoma" pitchFamily="34" charset="0"/>
              </a:rPr>
              <a:t>N=349</a:t>
            </a:r>
          </a:p>
        </p:txBody>
      </p:sp>
      <p:sp>
        <p:nvSpPr>
          <p:cNvPr id="13354" name="Rectangle 42"/>
          <p:cNvSpPr>
            <a:spLocks noChangeArrowheads="1"/>
          </p:cNvSpPr>
          <p:nvPr/>
        </p:nvSpPr>
        <p:spPr bwMode="auto">
          <a:xfrm>
            <a:off x="2678793" y="5572125"/>
            <a:ext cx="811441"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1400" b="1">
                <a:latin typeface="Tahoma" pitchFamily="34" charset="0"/>
                <a:ea typeface="Tahoma" pitchFamily="34" charset="0"/>
                <a:cs typeface="Tahoma" pitchFamily="34" charset="0"/>
              </a:rPr>
              <a:t>N=329</a:t>
            </a:r>
          </a:p>
        </p:txBody>
      </p:sp>
      <p:sp>
        <p:nvSpPr>
          <p:cNvPr id="13355" name="Rectangle 43"/>
          <p:cNvSpPr>
            <a:spLocks noChangeArrowheads="1"/>
          </p:cNvSpPr>
          <p:nvPr/>
        </p:nvSpPr>
        <p:spPr bwMode="auto">
          <a:xfrm>
            <a:off x="3642405" y="5572125"/>
            <a:ext cx="811441"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1400" b="1">
                <a:latin typeface="Tahoma" pitchFamily="34" charset="0"/>
                <a:ea typeface="Tahoma" pitchFamily="34" charset="0"/>
                <a:cs typeface="Tahoma" pitchFamily="34" charset="0"/>
              </a:rPr>
              <a:t>N=344</a:t>
            </a:r>
          </a:p>
        </p:txBody>
      </p:sp>
      <p:sp>
        <p:nvSpPr>
          <p:cNvPr id="13356" name="Rectangle 44"/>
          <p:cNvSpPr>
            <a:spLocks noChangeArrowheads="1"/>
          </p:cNvSpPr>
          <p:nvPr/>
        </p:nvSpPr>
        <p:spPr bwMode="auto">
          <a:xfrm>
            <a:off x="5620430" y="5557838"/>
            <a:ext cx="811441"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1400" b="1">
                <a:latin typeface="Tahoma" pitchFamily="34" charset="0"/>
                <a:ea typeface="Tahoma" pitchFamily="34" charset="0"/>
                <a:cs typeface="Tahoma" pitchFamily="34" charset="0"/>
              </a:rPr>
              <a:t>N=343</a:t>
            </a:r>
          </a:p>
        </p:txBody>
      </p:sp>
      <p:sp>
        <p:nvSpPr>
          <p:cNvPr id="13357" name="Rectangle 45"/>
          <p:cNvSpPr>
            <a:spLocks noChangeArrowheads="1"/>
          </p:cNvSpPr>
          <p:nvPr/>
        </p:nvSpPr>
        <p:spPr bwMode="auto">
          <a:xfrm>
            <a:off x="6572930" y="5557838"/>
            <a:ext cx="811441"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1400" b="1">
                <a:latin typeface="Tahoma" pitchFamily="34" charset="0"/>
                <a:ea typeface="Tahoma" pitchFamily="34" charset="0"/>
                <a:cs typeface="Tahoma" pitchFamily="34" charset="0"/>
              </a:rPr>
              <a:t>N=340</a:t>
            </a:r>
          </a:p>
        </p:txBody>
      </p:sp>
      <p:sp>
        <p:nvSpPr>
          <p:cNvPr id="13358" name="Rectangle 46"/>
          <p:cNvSpPr>
            <a:spLocks noChangeArrowheads="1"/>
          </p:cNvSpPr>
          <p:nvPr/>
        </p:nvSpPr>
        <p:spPr bwMode="auto">
          <a:xfrm>
            <a:off x="7549243" y="5557838"/>
            <a:ext cx="811441"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1400" b="1">
                <a:latin typeface="Tahoma" pitchFamily="34" charset="0"/>
                <a:ea typeface="Tahoma" pitchFamily="34" charset="0"/>
                <a:cs typeface="Tahoma" pitchFamily="34" charset="0"/>
              </a:rPr>
              <a:t>N=340</a:t>
            </a:r>
          </a:p>
        </p:txBody>
      </p:sp>
      <p:sp>
        <p:nvSpPr>
          <p:cNvPr id="13359" name="Rectangle 47"/>
          <p:cNvSpPr>
            <a:spLocks noChangeArrowheads="1"/>
          </p:cNvSpPr>
          <p:nvPr/>
        </p:nvSpPr>
        <p:spPr bwMode="auto">
          <a:xfrm>
            <a:off x="2640013" y="1874838"/>
            <a:ext cx="811212" cy="25400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r"/>
            <a:r>
              <a:rPr lang="en-US" sz="1600" b="1">
                <a:solidFill>
                  <a:schemeClr val="tx2"/>
                </a:solidFill>
                <a:latin typeface="Tahoma" pitchFamily="34" charset="0"/>
                <a:ea typeface="Tahoma" pitchFamily="34" charset="0"/>
                <a:cs typeface="Tahoma" pitchFamily="34" charset="0"/>
              </a:rPr>
              <a:t>Etude 1</a:t>
            </a:r>
          </a:p>
        </p:txBody>
      </p:sp>
      <p:sp>
        <p:nvSpPr>
          <p:cNvPr id="13360" name="Rectangle 48"/>
          <p:cNvSpPr>
            <a:spLocks noChangeArrowheads="1"/>
          </p:cNvSpPr>
          <p:nvPr/>
        </p:nvSpPr>
        <p:spPr bwMode="auto">
          <a:xfrm>
            <a:off x="6478588" y="1866900"/>
            <a:ext cx="823912" cy="2540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p>
            <a:pPr algn="ctr"/>
            <a:r>
              <a:rPr lang="en-US" sz="1600" b="1">
                <a:solidFill>
                  <a:schemeClr val="tx2"/>
                </a:solidFill>
                <a:latin typeface="Tahoma" pitchFamily="34" charset="0"/>
                <a:ea typeface="Tahoma" pitchFamily="34" charset="0"/>
                <a:cs typeface="Tahoma" pitchFamily="34" charset="0"/>
              </a:rPr>
              <a:t>Etude 2</a:t>
            </a:r>
          </a:p>
        </p:txBody>
      </p:sp>
      <p:sp>
        <p:nvSpPr>
          <p:cNvPr id="44081" name="Text Box 49"/>
          <p:cNvSpPr txBox="1">
            <a:spLocks noChangeArrowheads="1"/>
          </p:cNvSpPr>
          <p:nvPr/>
        </p:nvSpPr>
        <p:spPr bwMode="auto">
          <a:xfrm>
            <a:off x="414157" y="5893471"/>
            <a:ext cx="8659813" cy="646331"/>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rIns="36000">
            <a:spAutoFit/>
          </a:bodyPr>
          <a:lstStyle/>
          <a:p>
            <a:pPr>
              <a:spcBef>
                <a:spcPct val="50000"/>
              </a:spcBef>
              <a:defRPr/>
            </a:pPr>
            <a:r>
              <a:rPr lang="fr-FR" b="1" dirty="0">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Les chances de succès sont x par 2,6 versus placebo (passant de 17,7% </a:t>
            </a:r>
            <a:endParaRPr lang="fr-FR" b="1" dirty="0" smtClean="0">
              <a:solidFill>
                <a:schemeClr val="tx2"/>
              </a:solidFill>
              <a:effectLst>
                <a:outerShdw blurRad="38100" dist="38100" dir="2700000" algn="tl">
                  <a:srgbClr val="FFFFFF"/>
                </a:outerShdw>
              </a:effectLst>
              <a:latin typeface="Tahoma" pitchFamily="34" charset="0"/>
              <a:ea typeface="Tahoma" pitchFamily="34" charset="0"/>
              <a:cs typeface="Tahoma" pitchFamily="34" charset="0"/>
            </a:endParaRPr>
          </a:p>
          <a:p>
            <a:pPr>
              <a:spcBef>
                <a:spcPts val="0"/>
              </a:spcBef>
              <a:defRPr/>
            </a:pPr>
            <a:r>
              <a:rPr lang="fr-FR" b="1" dirty="0" smtClean="0">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à </a:t>
            </a:r>
            <a:r>
              <a:rPr lang="fr-FR" b="1" dirty="0">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44,4%) et par 1,5 versus </a:t>
            </a:r>
            <a:r>
              <a:rPr lang="fr-FR" b="1" dirty="0" err="1">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bupropion</a:t>
            </a:r>
            <a:r>
              <a:rPr lang="fr-FR" b="1" dirty="0">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 (passant de 29,5% à 44%)</a:t>
            </a:r>
            <a:endParaRPr lang="en-GB" b="1" dirty="0">
              <a:solidFill>
                <a:schemeClr val="tx2"/>
              </a:solidFill>
              <a:effectLst>
                <a:outerShdw blurRad="38100" dist="38100" dir="2700000" algn="tl">
                  <a:srgbClr val="FFFFFF"/>
                </a:outerShdw>
              </a:effectLst>
              <a:latin typeface="Tahoma" pitchFamily="34" charset="0"/>
              <a:ea typeface="Tahoma" pitchFamily="34" charset="0"/>
              <a:cs typeface="Tahoma" pitchFamily="34" charset="0"/>
            </a:endParaRPr>
          </a:p>
        </p:txBody>
      </p:sp>
      <p:sp>
        <p:nvSpPr>
          <p:cNvPr id="13362" name="Text Box 50"/>
          <p:cNvSpPr txBox="1">
            <a:spLocks noChangeArrowheads="1"/>
          </p:cNvSpPr>
          <p:nvPr/>
        </p:nvSpPr>
        <p:spPr bwMode="auto">
          <a:xfrm>
            <a:off x="100013" y="6559550"/>
            <a:ext cx="113204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en-US" sz="1000">
                <a:latin typeface="Tahoma" pitchFamily="34" charset="0"/>
                <a:ea typeface="Tahoma" pitchFamily="34" charset="0"/>
                <a:cs typeface="Tahoma" pitchFamily="34" charset="0"/>
              </a:rPr>
              <a:t>OR = odds ratio </a:t>
            </a:r>
          </a:p>
        </p:txBody>
      </p:sp>
      <p:sp>
        <p:nvSpPr>
          <p:cNvPr id="13363" name="Rectangle 51"/>
          <p:cNvSpPr>
            <a:spLocks noChangeArrowheads="1"/>
          </p:cNvSpPr>
          <p:nvPr/>
        </p:nvSpPr>
        <p:spPr bwMode="auto">
          <a:xfrm>
            <a:off x="2112963" y="1552575"/>
            <a:ext cx="152400" cy="155575"/>
          </a:xfrm>
          <a:prstGeom prst="rect">
            <a:avLst/>
          </a:prstGeom>
          <a:gradFill rotWithShape="1">
            <a:gsLst>
              <a:gs pos="0">
                <a:srgbClr val="767600"/>
              </a:gs>
              <a:gs pos="50000">
                <a:srgbClr val="FFFF00"/>
              </a:gs>
              <a:gs pos="100000">
                <a:srgbClr val="767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3364" name="Rectangle 52"/>
          <p:cNvSpPr>
            <a:spLocks noChangeArrowheads="1"/>
          </p:cNvSpPr>
          <p:nvPr/>
        </p:nvSpPr>
        <p:spPr bwMode="auto">
          <a:xfrm>
            <a:off x="2269896" y="1493838"/>
            <a:ext cx="13369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b="1">
                <a:latin typeface="Tahoma" pitchFamily="34" charset="0"/>
                <a:ea typeface="Tahoma" pitchFamily="34" charset="0"/>
                <a:cs typeface="Tahoma" pitchFamily="34" charset="0"/>
              </a:rPr>
              <a:t>varenicline </a:t>
            </a:r>
            <a:endParaRPr lang="en-US">
              <a:latin typeface="Tahoma" pitchFamily="34" charset="0"/>
              <a:ea typeface="Tahoma" pitchFamily="34" charset="0"/>
              <a:cs typeface="Tahoma" pitchFamily="34" charset="0"/>
            </a:endParaRPr>
          </a:p>
        </p:txBody>
      </p:sp>
      <p:sp>
        <p:nvSpPr>
          <p:cNvPr id="13365" name="Rectangle 53"/>
          <p:cNvSpPr>
            <a:spLocks noChangeArrowheads="1"/>
          </p:cNvSpPr>
          <p:nvPr/>
        </p:nvSpPr>
        <p:spPr bwMode="auto">
          <a:xfrm>
            <a:off x="3929063" y="1552575"/>
            <a:ext cx="152400" cy="155575"/>
          </a:xfrm>
          <a:prstGeom prst="rect">
            <a:avLst/>
          </a:prstGeom>
          <a:gradFill rotWithShape="1">
            <a:gsLst>
              <a:gs pos="0">
                <a:srgbClr val="76393B"/>
              </a:gs>
              <a:gs pos="50000">
                <a:srgbClr val="FF7C80"/>
              </a:gs>
              <a:gs pos="100000">
                <a:srgbClr val="76393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3366" name="Rectangle 54"/>
          <p:cNvSpPr>
            <a:spLocks noChangeArrowheads="1"/>
          </p:cNvSpPr>
          <p:nvPr/>
        </p:nvSpPr>
        <p:spPr bwMode="auto">
          <a:xfrm>
            <a:off x="4150953" y="1493838"/>
            <a:ext cx="11862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b="1">
                <a:latin typeface="Tahoma" pitchFamily="34" charset="0"/>
                <a:ea typeface="Tahoma" pitchFamily="34" charset="0"/>
                <a:cs typeface="Tahoma" pitchFamily="34" charset="0"/>
              </a:rPr>
              <a:t>bupropion</a:t>
            </a:r>
            <a:endParaRPr lang="en-US">
              <a:latin typeface="Tahoma" pitchFamily="34" charset="0"/>
              <a:ea typeface="Tahoma" pitchFamily="34" charset="0"/>
              <a:cs typeface="Tahoma" pitchFamily="34" charset="0"/>
            </a:endParaRPr>
          </a:p>
        </p:txBody>
      </p:sp>
      <p:sp>
        <p:nvSpPr>
          <p:cNvPr id="13367" name="Rectangle 55"/>
          <p:cNvSpPr>
            <a:spLocks noChangeArrowheads="1"/>
          </p:cNvSpPr>
          <p:nvPr/>
        </p:nvSpPr>
        <p:spPr bwMode="auto">
          <a:xfrm>
            <a:off x="5713413" y="1552575"/>
            <a:ext cx="152400" cy="155575"/>
          </a:xfrm>
          <a:prstGeom prst="rect">
            <a:avLst/>
          </a:prstGeom>
          <a:gradFill rotWithShape="1">
            <a:gsLst>
              <a:gs pos="0">
                <a:srgbClr val="2F7676"/>
              </a:gs>
              <a:gs pos="50000">
                <a:srgbClr val="66FFFF"/>
              </a:gs>
              <a:gs pos="100000">
                <a:srgbClr val="2F767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3368" name="Rectangle 56"/>
          <p:cNvSpPr>
            <a:spLocks noChangeArrowheads="1"/>
          </p:cNvSpPr>
          <p:nvPr/>
        </p:nvSpPr>
        <p:spPr bwMode="auto">
          <a:xfrm>
            <a:off x="5957050" y="1493838"/>
            <a:ext cx="907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b="1">
                <a:latin typeface="Tahoma" pitchFamily="34" charset="0"/>
                <a:ea typeface="Tahoma" pitchFamily="34" charset="0"/>
                <a:cs typeface="Tahoma" pitchFamily="34" charset="0"/>
              </a:rPr>
              <a:t>Placebo</a:t>
            </a:r>
            <a:endParaRPr lang="en-US">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79425" y="332656"/>
            <a:ext cx="8185150" cy="858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b="1" dirty="0" smtClean="0">
                <a:solidFill>
                  <a:srgbClr val="C00000"/>
                </a:solidFill>
                <a:latin typeface="Verdana" pitchFamily="34" charset="0"/>
                <a:ea typeface="Verdana" pitchFamily="34" charset="0"/>
                <a:cs typeface="Verdana" pitchFamily="34" charset="0"/>
              </a:rPr>
              <a:t>Abstinence continue au cours des </a:t>
            </a:r>
            <a:r>
              <a:rPr lang="fr-FR" sz="2400" b="1" dirty="0" err="1" smtClean="0">
                <a:solidFill>
                  <a:srgbClr val="C00000"/>
                </a:solidFill>
                <a:latin typeface="Verdana" pitchFamily="34" charset="0"/>
                <a:ea typeface="Verdana" pitchFamily="34" charset="0"/>
                <a:cs typeface="Verdana" pitchFamily="34" charset="0"/>
              </a:rPr>
              <a:t>sem</a:t>
            </a:r>
            <a:r>
              <a:rPr lang="fr-FR" sz="2400" b="1" dirty="0" smtClean="0">
                <a:solidFill>
                  <a:srgbClr val="C00000"/>
                </a:solidFill>
                <a:latin typeface="Verdana" pitchFamily="34" charset="0"/>
                <a:ea typeface="Verdana" pitchFamily="34" charset="0"/>
                <a:cs typeface="Verdana" pitchFamily="34" charset="0"/>
              </a:rPr>
              <a:t> 9-52</a:t>
            </a:r>
            <a:br>
              <a:rPr lang="fr-FR" sz="2400" b="1" dirty="0" smtClean="0">
                <a:solidFill>
                  <a:srgbClr val="C00000"/>
                </a:solidFill>
                <a:latin typeface="Verdana" pitchFamily="34" charset="0"/>
                <a:ea typeface="Verdana" pitchFamily="34" charset="0"/>
                <a:cs typeface="Verdana" pitchFamily="34" charset="0"/>
              </a:rPr>
            </a:br>
            <a:r>
              <a:rPr lang="fr-FR" sz="2400" b="1" dirty="0" smtClean="0">
                <a:solidFill>
                  <a:srgbClr val="C00000"/>
                </a:solidFill>
                <a:latin typeface="Verdana" pitchFamily="34" charset="0"/>
                <a:ea typeface="Verdana" pitchFamily="34" charset="0"/>
                <a:cs typeface="Verdana" pitchFamily="34" charset="0"/>
              </a:rPr>
              <a:t>Critère d’efficacité secondaire</a:t>
            </a:r>
          </a:p>
        </p:txBody>
      </p:sp>
      <p:sp>
        <p:nvSpPr>
          <p:cNvPr id="46083" name="Rectangle 3"/>
          <p:cNvSpPr>
            <a:spLocks noChangeArrowheads="1"/>
          </p:cNvSpPr>
          <p:nvPr/>
        </p:nvSpPr>
        <p:spPr bwMode="auto">
          <a:xfrm>
            <a:off x="2509030" y="2593975"/>
            <a:ext cx="1119217"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600" b="1">
                <a:effectLst>
                  <a:outerShdw blurRad="38100" dist="38100" dir="2700000" algn="tl">
                    <a:srgbClr val="FFFFFF"/>
                  </a:outerShdw>
                </a:effectLst>
                <a:latin typeface="Tahoma" pitchFamily="34" charset="0"/>
                <a:ea typeface="Tahoma" pitchFamily="34" charset="0"/>
                <a:cs typeface="Tahoma" pitchFamily="34" charset="0"/>
              </a:rPr>
              <a:t>OR=3.13</a:t>
            </a:r>
            <a:r>
              <a:rPr lang="en-US" sz="1400" b="1">
                <a:effectLst>
                  <a:outerShdw blurRad="38100" dist="38100" dir="2700000" algn="tl">
                    <a:srgbClr val="FFFFFF"/>
                  </a:outerShdw>
                </a:effectLst>
                <a:latin typeface="Tahoma" pitchFamily="34" charset="0"/>
                <a:ea typeface="Tahoma" pitchFamily="34" charset="0"/>
                <a:cs typeface="Tahoma" pitchFamily="34" charset="0"/>
              </a:rPr>
              <a:t/>
            </a:r>
            <a:br>
              <a:rPr lang="en-US" sz="1400" b="1">
                <a:effectLst>
                  <a:outerShdw blurRad="38100" dist="38100" dir="2700000" algn="tl">
                    <a:srgbClr val="FFFFFF"/>
                  </a:outerShdw>
                </a:effectLst>
                <a:latin typeface="Tahoma" pitchFamily="34" charset="0"/>
                <a:ea typeface="Tahoma" pitchFamily="34" charset="0"/>
                <a:cs typeface="Tahoma" pitchFamily="34" charset="0"/>
              </a:rPr>
            </a:br>
            <a:r>
              <a:rPr lang="en-US" sz="1200" b="1" i="1">
                <a:effectLst>
                  <a:outerShdw blurRad="38100" dist="38100" dir="2700000" algn="tl">
                    <a:srgbClr val="FFFFFF"/>
                  </a:outerShdw>
                </a:effectLst>
                <a:latin typeface="Tahoma" pitchFamily="34" charset="0"/>
                <a:ea typeface="Tahoma" pitchFamily="34" charset="0"/>
                <a:cs typeface="Tahoma" pitchFamily="34" charset="0"/>
              </a:rPr>
              <a:t>p</a:t>
            </a:r>
            <a:r>
              <a:rPr lang="en-US" sz="1200" b="1">
                <a:effectLst>
                  <a:outerShdw blurRad="38100" dist="38100" dir="2700000" algn="tl">
                    <a:srgbClr val="FFFFFF"/>
                  </a:outerShdw>
                </a:effectLst>
                <a:latin typeface="Tahoma" pitchFamily="34" charset="0"/>
                <a:ea typeface="Tahoma" pitchFamily="34" charset="0"/>
                <a:cs typeface="Tahoma" pitchFamily="34" charset="0"/>
              </a:rPr>
              <a:t>&lt;0.0001</a:t>
            </a:r>
          </a:p>
        </p:txBody>
      </p:sp>
      <p:sp>
        <p:nvSpPr>
          <p:cNvPr id="46084" name="Rectangle 4"/>
          <p:cNvSpPr>
            <a:spLocks noChangeArrowheads="1"/>
          </p:cNvSpPr>
          <p:nvPr/>
        </p:nvSpPr>
        <p:spPr bwMode="auto">
          <a:xfrm>
            <a:off x="2012142" y="3197225"/>
            <a:ext cx="1119217"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600" b="1">
                <a:effectLst>
                  <a:outerShdw blurRad="38100" dist="38100" dir="2700000" algn="tl">
                    <a:srgbClr val="FFFFFF"/>
                  </a:outerShdw>
                </a:effectLst>
                <a:latin typeface="Tahoma" pitchFamily="34" charset="0"/>
                <a:ea typeface="Tahoma" pitchFamily="34" charset="0"/>
                <a:cs typeface="Tahoma" pitchFamily="34" charset="0"/>
              </a:rPr>
              <a:t>OR=1.96</a:t>
            </a:r>
            <a:r>
              <a:rPr lang="en-US" sz="1400" b="1">
                <a:effectLst>
                  <a:outerShdw blurRad="38100" dist="38100" dir="2700000" algn="tl">
                    <a:srgbClr val="FFFFFF"/>
                  </a:outerShdw>
                </a:effectLst>
                <a:latin typeface="Tahoma" pitchFamily="34" charset="0"/>
                <a:ea typeface="Tahoma" pitchFamily="34" charset="0"/>
                <a:cs typeface="Tahoma" pitchFamily="34" charset="0"/>
              </a:rPr>
              <a:t/>
            </a:r>
            <a:br>
              <a:rPr lang="en-US" sz="1400" b="1">
                <a:effectLst>
                  <a:outerShdw blurRad="38100" dist="38100" dir="2700000" algn="tl">
                    <a:srgbClr val="FFFFFF"/>
                  </a:outerShdw>
                </a:effectLst>
                <a:latin typeface="Tahoma" pitchFamily="34" charset="0"/>
                <a:ea typeface="Tahoma" pitchFamily="34" charset="0"/>
                <a:cs typeface="Tahoma" pitchFamily="34" charset="0"/>
              </a:rPr>
            </a:br>
            <a:r>
              <a:rPr lang="en-US" sz="1200" b="1" i="1">
                <a:effectLst>
                  <a:outerShdw blurRad="38100" dist="38100" dir="2700000" algn="tl">
                    <a:srgbClr val="FFFFFF"/>
                  </a:outerShdw>
                </a:effectLst>
                <a:latin typeface="Tahoma" pitchFamily="34" charset="0"/>
                <a:ea typeface="Tahoma" pitchFamily="34" charset="0"/>
                <a:cs typeface="Tahoma" pitchFamily="34" charset="0"/>
              </a:rPr>
              <a:t>p</a:t>
            </a:r>
            <a:r>
              <a:rPr lang="en-US" sz="1200" b="1">
                <a:effectLst>
                  <a:outerShdw blurRad="38100" dist="38100" dir="2700000" algn="tl">
                    <a:srgbClr val="FFFFFF"/>
                  </a:outerShdw>
                </a:effectLst>
                <a:latin typeface="Tahoma" pitchFamily="34" charset="0"/>
                <a:ea typeface="Tahoma" pitchFamily="34" charset="0"/>
                <a:cs typeface="Tahoma" pitchFamily="34" charset="0"/>
              </a:rPr>
              <a:t>=0.064</a:t>
            </a:r>
          </a:p>
        </p:txBody>
      </p:sp>
      <p:sp>
        <p:nvSpPr>
          <p:cNvPr id="46085" name="Rectangle 5"/>
          <p:cNvSpPr>
            <a:spLocks noChangeArrowheads="1"/>
          </p:cNvSpPr>
          <p:nvPr/>
        </p:nvSpPr>
        <p:spPr bwMode="auto">
          <a:xfrm>
            <a:off x="6379355" y="2593975"/>
            <a:ext cx="1119217"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600" b="1">
                <a:effectLst>
                  <a:outerShdw blurRad="38100" dist="38100" dir="2700000" algn="tl">
                    <a:srgbClr val="FFFFFF"/>
                  </a:outerShdw>
                </a:effectLst>
                <a:latin typeface="Tahoma" pitchFamily="34" charset="0"/>
                <a:ea typeface="Tahoma" pitchFamily="34" charset="0"/>
                <a:cs typeface="Tahoma" pitchFamily="34" charset="0"/>
              </a:rPr>
              <a:t>OR=2.66</a:t>
            </a:r>
            <a:r>
              <a:rPr lang="en-US" sz="1400" b="1">
                <a:effectLst>
                  <a:outerShdw blurRad="38100" dist="38100" dir="2700000" algn="tl">
                    <a:srgbClr val="FFFFFF"/>
                  </a:outerShdw>
                </a:effectLst>
                <a:latin typeface="Tahoma" pitchFamily="34" charset="0"/>
                <a:ea typeface="Tahoma" pitchFamily="34" charset="0"/>
                <a:cs typeface="Tahoma" pitchFamily="34" charset="0"/>
              </a:rPr>
              <a:t/>
            </a:r>
            <a:br>
              <a:rPr lang="en-US" sz="1400" b="1">
                <a:effectLst>
                  <a:outerShdw blurRad="38100" dist="38100" dir="2700000" algn="tl">
                    <a:srgbClr val="FFFFFF"/>
                  </a:outerShdw>
                </a:effectLst>
                <a:latin typeface="Tahoma" pitchFamily="34" charset="0"/>
                <a:ea typeface="Tahoma" pitchFamily="34" charset="0"/>
                <a:cs typeface="Tahoma" pitchFamily="34" charset="0"/>
              </a:rPr>
            </a:br>
            <a:r>
              <a:rPr lang="en-US" sz="1200" b="1" i="1">
                <a:effectLst>
                  <a:outerShdw blurRad="38100" dist="38100" dir="2700000" algn="tl">
                    <a:srgbClr val="FFFFFF"/>
                  </a:outerShdw>
                </a:effectLst>
                <a:latin typeface="Tahoma" pitchFamily="34" charset="0"/>
                <a:ea typeface="Tahoma" pitchFamily="34" charset="0"/>
                <a:cs typeface="Tahoma" pitchFamily="34" charset="0"/>
              </a:rPr>
              <a:t>p</a:t>
            </a:r>
            <a:r>
              <a:rPr lang="en-US" sz="1200" b="1">
                <a:effectLst>
                  <a:outerShdw blurRad="38100" dist="38100" dir="2700000" algn="tl">
                    <a:srgbClr val="FFFFFF"/>
                  </a:outerShdw>
                </a:effectLst>
                <a:latin typeface="Tahoma" pitchFamily="34" charset="0"/>
                <a:ea typeface="Tahoma" pitchFamily="34" charset="0"/>
                <a:cs typeface="Tahoma" pitchFamily="34" charset="0"/>
              </a:rPr>
              <a:t>&lt;0.0001</a:t>
            </a:r>
          </a:p>
        </p:txBody>
      </p:sp>
      <p:sp>
        <p:nvSpPr>
          <p:cNvPr id="46086" name="Rectangle 6"/>
          <p:cNvSpPr>
            <a:spLocks noChangeArrowheads="1"/>
          </p:cNvSpPr>
          <p:nvPr/>
        </p:nvSpPr>
        <p:spPr bwMode="auto">
          <a:xfrm>
            <a:off x="5836174" y="3197225"/>
            <a:ext cx="1172116"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600" b="1">
                <a:effectLst>
                  <a:outerShdw blurRad="38100" dist="38100" dir="2700000" algn="tl">
                    <a:srgbClr val="FFFFFF"/>
                  </a:outerShdw>
                </a:effectLst>
                <a:latin typeface="Tahoma" pitchFamily="34" charset="0"/>
                <a:ea typeface="Tahoma" pitchFamily="34" charset="0"/>
                <a:cs typeface="Tahoma" pitchFamily="34" charset="0"/>
              </a:rPr>
              <a:t>OR=1.72</a:t>
            </a:r>
            <a:r>
              <a:rPr lang="en-US" sz="1400" b="1">
                <a:effectLst>
                  <a:outerShdw blurRad="38100" dist="38100" dir="2700000" algn="tl">
                    <a:srgbClr val="FFFFFF"/>
                  </a:outerShdw>
                </a:effectLst>
                <a:latin typeface="Tahoma" pitchFamily="34" charset="0"/>
                <a:ea typeface="Tahoma" pitchFamily="34" charset="0"/>
                <a:cs typeface="Tahoma" pitchFamily="34" charset="0"/>
              </a:rPr>
              <a:t> </a:t>
            </a:r>
            <a:br>
              <a:rPr lang="en-US" sz="1400" b="1">
                <a:effectLst>
                  <a:outerShdw blurRad="38100" dist="38100" dir="2700000" algn="tl">
                    <a:srgbClr val="FFFFFF"/>
                  </a:outerShdw>
                </a:effectLst>
                <a:latin typeface="Tahoma" pitchFamily="34" charset="0"/>
                <a:ea typeface="Tahoma" pitchFamily="34" charset="0"/>
                <a:cs typeface="Tahoma" pitchFamily="34" charset="0"/>
              </a:rPr>
            </a:br>
            <a:r>
              <a:rPr lang="en-US" sz="1200" b="1" i="1">
                <a:effectLst>
                  <a:outerShdw blurRad="38100" dist="38100" dir="2700000" algn="tl">
                    <a:srgbClr val="FFFFFF"/>
                  </a:outerShdw>
                </a:effectLst>
                <a:latin typeface="Tahoma" pitchFamily="34" charset="0"/>
                <a:ea typeface="Tahoma" pitchFamily="34" charset="0"/>
                <a:cs typeface="Tahoma" pitchFamily="34" charset="0"/>
              </a:rPr>
              <a:t>p</a:t>
            </a:r>
            <a:r>
              <a:rPr lang="en-US" sz="1200" b="1">
                <a:effectLst>
                  <a:outerShdw blurRad="38100" dist="38100" dir="2700000" algn="tl">
                    <a:srgbClr val="FFFFFF"/>
                  </a:outerShdw>
                </a:effectLst>
                <a:latin typeface="Tahoma" pitchFamily="34" charset="0"/>
                <a:ea typeface="Tahoma" pitchFamily="34" charset="0"/>
                <a:cs typeface="Tahoma" pitchFamily="34" charset="0"/>
              </a:rPr>
              <a:t>=0.0062</a:t>
            </a:r>
          </a:p>
        </p:txBody>
      </p:sp>
      <p:sp>
        <p:nvSpPr>
          <p:cNvPr id="14343" name="Rectangle 7"/>
          <p:cNvSpPr>
            <a:spLocks noChangeArrowheads="1"/>
          </p:cNvSpPr>
          <p:nvPr/>
        </p:nvSpPr>
        <p:spPr bwMode="auto">
          <a:xfrm>
            <a:off x="1641475" y="3987800"/>
            <a:ext cx="960438" cy="1331913"/>
          </a:xfrm>
          <a:prstGeom prst="rect">
            <a:avLst/>
          </a:prstGeom>
          <a:gradFill rotWithShape="1">
            <a:gsLst>
              <a:gs pos="0">
                <a:srgbClr val="767600"/>
              </a:gs>
              <a:gs pos="50000">
                <a:srgbClr val="FFFF00"/>
              </a:gs>
              <a:gs pos="100000">
                <a:srgbClr val="767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4344" name="Rectangle 8"/>
          <p:cNvSpPr>
            <a:spLocks noChangeArrowheads="1"/>
          </p:cNvSpPr>
          <p:nvPr/>
        </p:nvSpPr>
        <p:spPr bwMode="auto">
          <a:xfrm>
            <a:off x="5507038" y="3929063"/>
            <a:ext cx="962025" cy="1390650"/>
          </a:xfrm>
          <a:prstGeom prst="rect">
            <a:avLst/>
          </a:prstGeom>
          <a:gradFill rotWithShape="1">
            <a:gsLst>
              <a:gs pos="0">
                <a:srgbClr val="767600"/>
              </a:gs>
              <a:gs pos="50000">
                <a:srgbClr val="FFFF00"/>
              </a:gs>
              <a:gs pos="100000">
                <a:srgbClr val="767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4345" name="Rectangle 9"/>
          <p:cNvSpPr>
            <a:spLocks noChangeArrowheads="1"/>
          </p:cNvSpPr>
          <p:nvPr/>
        </p:nvSpPr>
        <p:spPr bwMode="auto">
          <a:xfrm>
            <a:off x="2601913" y="4325938"/>
            <a:ext cx="971550" cy="993775"/>
          </a:xfrm>
          <a:prstGeom prst="rect">
            <a:avLst/>
          </a:prstGeom>
          <a:gradFill rotWithShape="1">
            <a:gsLst>
              <a:gs pos="0">
                <a:srgbClr val="76393B"/>
              </a:gs>
              <a:gs pos="50000">
                <a:srgbClr val="FF7C80"/>
              </a:gs>
              <a:gs pos="100000">
                <a:srgbClr val="76393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4346" name="Rectangle 10"/>
          <p:cNvSpPr>
            <a:spLocks noChangeArrowheads="1"/>
          </p:cNvSpPr>
          <p:nvPr/>
        </p:nvSpPr>
        <p:spPr bwMode="auto">
          <a:xfrm>
            <a:off x="6469063" y="4414838"/>
            <a:ext cx="969962" cy="904875"/>
          </a:xfrm>
          <a:prstGeom prst="rect">
            <a:avLst/>
          </a:prstGeom>
          <a:gradFill rotWithShape="1">
            <a:gsLst>
              <a:gs pos="0">
                <a:srgbClr val="76393B"/>
              </a:gs>
              <a:gs pos="50000">
                <a:srgbClr val="FF7C80"/>
              </a:gs>
              <a:gs pos="100000">
                <a:srgbClr val="76393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4347" name="Rectangle 11"/>
          <p:cNvSpPr>
            <a:spLocks noChangeArrowheads="1"/>
          </p:cNvSpPr>
          <p:nvPr/>
        </p:nvSpPr>
        <p:spPr bwMode="auto">
          <a:xfrm>
            <a:off x="3573463" y="4813300"/>
            <a:ext cx="962025" cy="506413"/>
          </a:xfrm>
          <a:prstGeom prst="rect">
            <a:avLst/>
          </a:prstGeom>
          <a:gradFill rotWithShape="1">
            <a:gsLst>
              <a:gs pos="0">
                <a:srgbClr val="2F7676"/>
              </a:gs>
              <a:gs pos="50000">
                <a:srgbClr val="66FFFF"/>
              </a:gs>
              <a:gs pos="100000">
                <a:srgbClr val="2F767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4348" name="Rectangle 12"/>
          <p:cNvSpPr>
            <a:spLocks noChangeArrowheads="1"/>
          </p:cNvSpPr>
          <p:nvPr/>
        </p:nvSpPr>
        <p:spPr bwMode="auto">
          <a:xfrm>
            <a:off x="7439025" y="4692650"/>
            <a:ext cx="962025" cy="627063"/>
          </a:xfrm>
          <a:prstGeom prst="rect">
            <a:avLst/>
          </a:prstGeom>
          <a:gradFill rotWithShape="1">
            <a:gsLst>
              <a:gs pos="0">
                <a:srgbClr val="2F7676"/>
              </a:gs>
              <a:gs pos="50000">
                <a:srgbClr val="66FFFF"/>
              </a:gs>
              <a:gs pos="100000">
                <a:srgbClr val="2F767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4349" name="Line 13"/>
          <p:cNvSpPr>
            <a:spLocks noChangeShapeType="1"/>
          </p:cNvSpPr>
          <p:nvPr/>
        </p:nvSpPr>
        <p:spPr bwMode="auto">
          <a:xfrm>
            <a:off x="1155700" y="2667000"/>
            <a:ext cx="1588" cy="26527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4350" name="Line 14"/>
          <p:cNvSpPr>
            <a:spLocks noChangeShapeType="1"/>
          </p:cNvSpPr>
          <p:nvPr/>
        </p:nvSpPr>
        <p:spPr bwMode="auto">
          <a:xfrm>
            <a:off x="1079500" y="5319713"/>
            <a:ext cx="76200"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4351" name="Line 15"/>
          <p:cNvSpPr>
            <a:spLocks noChangeShapeType="1"/>
          </p:cNvSpPr>
          <p:nvPr/>
        </p:nvSpPr>
        <p:spPr bwMode="auto">
          <a:xfrm>
            <a:off x="1079500" y="4117975"/>
            <a:ext cx="76200"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4352" name="Line 16"/>
          <p:cNvSpPr>
            <a:spLocks noChangeShapeType="1"/>
          </p:cNvSpPr>
          <p:nvPr/>
        </p:nvSpPr>
        <p:spPr bwMode="auto">
          <a:xfrm>
            <a:off x="1079500" y="2905125"/>
            <a:ext cx="76200"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4353" name="Line 17"/>
          <p:cNvSpPr>
            <a:spLocks noChangeShapeType="1"/>
          </p:cNvSpPr>
          <p:nvPr/>
        </p:nvSpPr>
        <p:spPr bwMode="auto">
          <a:xfrm>
            <a:off x="1155700" y="5319713"/>
            <a:ext cx="7731125"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4354" name="Line 18"/>
          <p:cNvSpPr>
            <a:spLocks noChangeShapeType="1"/>
          </p:cNvSpPr>
          <p:nvPr/>
        </p:nvSpPr>
        <p:spPr bwMode="auto">
          <a:xfrm flipV="1">
            <a:off x="1155700" y="5319713"/>
            <a:ext cx="1588" cy="793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4355" name="Line 19"/>
          <p:cNvSpPr>
            <a:spLocks noChangeShapeType="1"/>
          </p:cNvSpPr>
          <p:nvPr/>
        </p:nvSpPr>
        <p:spPr bwMode="auto">
          <a:xfrm flipV="1">
            <a:off x="5021263" y="5319713"/>
            <a:ext cx="1587" cy="7937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4356" name="Line 20"/>
          <p:cNvSpPr>
            <a:spLocks noChangeShapeType="1"/>
          </p:cNvSpPr>
          <p:nvPr/>
        </p:nvSpPr>
        <p:spPr bwMode="auto">
          <a:xfrm flipV="1">
            <a:off x="8886825" y="5319713"/>
            <a:ext cx="1588" cy="7937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4357" name="Rectangle 21"/>
          <p:cNvSpPr>
            <a:spLocks noChangeArrowheads="1"/>
          </p:cNvSpPr>
          <p:nvPr/>
        </p:nvSpPr>
        <p:spPr bwMode="auto">
          <a:xfrm>
            <a:off x="1881826" y="4057650"/>
            <a:ext cx="42639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500" b="1">
                <a:solidFill>
                  <a:srgbClr val="333333"/>
                </a:solidFill>
                <a:latin typeface="Tahoma" pitchFamily="34" charset="0"/>
                <a:ea typeface="Tahoma" pitchFamily="34" charset="0"/>
                <a:cs typeface="Tahoma" pitchFamily="34" charset="0"/>
              </a:rPr>
              <a:t>22.1</a:t>
            </a:r>
            <a:endParaRPr lang="en-US">
              <a:latin typeface="Tahoma" pitchFamily="34" charset="0"/>
              <a:ea typeface="Tahoma" pitchFamily="34" charset="0"/>
              <a:cs typeface="Tahoma" pitchFamily="34" charset="0"/>
            </a:endParaRPr>
          </a:p>
        </p:txBody>
      </p:sp>
      <p:sp>
        <p:nvSpPr>
          <p:cNvPr id="14358" name="Rectangle 22"/>
          <p:cNvSpPr>
            <a:spLocks noChangeArrowheads="1"/>
          </p:cNvSpPr>
          <p:nvPr/>
        </p:nvSpPr>
        <p:spPr bwMode="auto">
          <a:xfrm>
            <a:off x="5747389" y="3997325"/>
            <a:ext cx="42639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500" b="1">
                <a:solidFill>
                  <a:srgbClr val="333333"/>
                </a:solidFill>
                <a:latin typeface="Tahoma" pitchFamily="34" charset="0"/>
                <a:ea typeface="Tahoma" pitchFamily="34" charset="0"/>
                <a:cs typeface="Tahoma" pitchFamily="34" charset="0"/>
              </a:rPr>
              <a:t>23.0</a:t>
            </a:r>
            <a:endParaRPr lang="en-US">
              <a:latin typeface="Tahoma" pitchFamily="34" charset="0"/>
              <a:ea typeface="Tahoma" pitchFamily="34" charset="0"/>
              <a:cs typeface="Tahoma" pitchFamily="34" charset="0"/>
            </a:endParaRPr>
          </a:p>
        </p:txBody>
      </p:sp>
      <p:sp>
        <p:nvSpPr>
          <p:cNvPr id="14359" name="Rectangle 23"/>
          <p:cNvSpPr>
            <a:spLocks noChangeArrowheads="1"/>
          </p:cNvSpPr>
          <p:nvPr/>
        </p:nvSpPr>
        <p:spPr bwMode="auto">
          <a:xfrm>
            <a:off x="6714176" y="4484688"/>
            <a:ext cx="42639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500" b="1">
                <a:solidFill>
                  <a:srgbClr val="FFFFFF"/>
                </a:solidFill>
                <a:latin typeface="Tahoma" pitchFamily="34" charset="0"/>
                <a:ea typeface="Tahoma" pitchFamily="34" charset="0"/>
                <a:cs typeface="Tahoma" pitchFamily="34" charset="0"/>
              </a:rPr>
              <a:t>15.0</a:t>
            </a:r>
            <a:endParaRPr lang="en-US">
              <a:latin typeface="Tahoma" pitchFamily="34" charset="0"/>
              <a:ea typeface="Tahoma" pitchFamily="34" charset="0"/>
              <a:cs typeface="Tahoma" pitchFamily="34" charset="0"/>
            </a:endParaRPr>
          </a:p>
        </p:txBody>
      </p:sp>
      <p:sp>
        <p:nvSpPr>
          <p:cNvPr id="14360" name="Rectangle 24"/>
          <p:cNvSpPr>
            <a:spLocks noChangeArrowheads="1"/>
          </p:cNvSpPr>
          <p:nvPr/>
        </p:nvSpPr>
        <p:spPr bwMode="auto">
          <a:xfrm>
            <a:off x="2847026" y="4395788"/>
            <a:ext cx="42639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500" b="1">
                <a:solidFill>
                  <a:srgbClr val="FFFFFF"/>
                </a:solidFill>
                <a:latin typeface="Tahoma" pitchFamily="34" charset="0"/>
                <a:ea typeface="Tahoma" pitchFamily="34" charset="0"/>
                <a:cs typeface="Tahoma" pitchFamily="34" charset="0"/>
              </a:rPr>
              <a:t>16.4</a:t>
            </a:r>
            <a:endParaRPr lang="en-US">
              <a:latin typeface="Tahoma" pitchFamily="34" charset="0"/>
              <a:ea typeface="Tahoma" pitchFamily="34" charset="0"/>
              <a:cs typeface="Tahoma" pitchFamily="34" charset="0"/>
            </a:endParaRPr>
          </a:p>
        </p:txBody>
      </p:sp>
      <p:sp>
        <p:nvSpPr>
          <p:cNvPr id="14361" name="Rectangle 25"/>
          <p:cNvSpPr>
            <a:spLocks noChangeArrowheads="1"/>
          </p:cNvSpPr>
          <p:nvPr/>
        </p:nvSpPr>
        <p:spPr bwMode="auto">
          <a:xfrm>
            <a:off x="7679376" y="4762500"/>
            <a:ext cx="42639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500" b="1">
                <a:solidFill>
                  <a:srgbClr val="333333"/>
                </a:solidFill>
                <a:latin typeface="Tahoma" pitchFamily="34" charset="0"/>
                <a:ea typeface="Tahoma" pitchFamily="34" charset="0"/>
                <a:cs typeface="Tahoma" pitchFamily="34" charset="0"/>
              </a:rPr>
              <a:t>10.3</a:t>
            </a:r>
            <a:endParaRPr lang="en-US">
              <a:latin typeface="Tahoma" pitchFamily="34" charset="0"/>
              <a:ea typeface="Tahoma" pitchFamily="34" charset="0"/>
              <a:cs typeface="Tahoma" pitchFamily="34" charset="0"/>
            </a:endParaRPr>
          </a:p>
        </p:txBody>
      </p:sp>
      <p:sp>
        <p:nvSpPr>
          <p:cNvPr id="14362" name="Rectangle 26"/>
          <p:cNvSpPr>
            <a:spLocks noChangeArrowheads="1"/>
          </p:cNvSpPr>
          <p:nvPr/>
        </p:nvSpPr>
        <p:spPr bwMode="auto">
          <a:xfrm>
            <a:off x="3883254" y="4843463"/>
            <a:ext cx="30457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500" b="1">
                <a:solidFill>
                  <a:srgbClr val="333333"/>
                </a:solidFill>
                <a:latin typeface="Tahoma" pitchFamily="34" charset="0"/>
                <a:ea typeface="Tahoma" pitchFamily="34" charset="0"/>
                <a:cs typeface="Tahoma" pitchFamily="34" charset="0"/>
              </a:rPr>
              <a:t>8.4</a:t>
            </a:r>
            <a:endParaRPr lang="en-US">
              <a:latin typeface="Tahoma" pitchFamily="34" charset="0"/>
              <a:ea typeface="Tahoma" pitchFamily="34" charset="0"/>
              <a:cs typeface="Tahoma" pitchFamily="34" charset="0"/>
            </a:endParaRPr>
          </a:p>
        </p:txBody>
      </p:sp>
      <p:sp>
        <p:nvSpPr>
          <p:cNvPr id="14363" name="Rectangle 27"/>
          <p:cNvSpPr>
            <a:spLocks noChangeArrowheads="1"/>
          </p:cNvSpPr>
          <p:nvPr/>
        </p:nvSpPr>
        <p:spPr bwMode="auto">
          <a:xfrm>
            <a:off x="850983" y="5180013"/>
            <a:ext cx="15549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900" b="1">
                <a:latin typeface="Tahoma" pitchFamily="34" charset="0"/>
                <a:ea typeface="Tahoma" pitchFamily="34" charset="0"/>
                <a:cs typeface="Tahoma" pitchFamily="34" charset="0"/>
              </a:rPr>
              <a:t>0</a:t>
            </a:r>
          </a:p>
        </p:txBody>
      </p:sp>
      <p:sp>
        <p:nvSpPr>
          <p:cNvPr id="14364" name="Rectangle 28"/>
          <p:cNvSpPr>
            <a:spLocks noChangeArrowheads="1"/>
          </p:cNvSpPr>
          <p:nvPr/>
        </p:nvSpPr>
        <p:spPr bwMode="auto">
          <a:xfrm>
            <a:off x="705017" y="3978275"/>
            <a:ext cx="310983"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900" b="1">
                <a:latin typeface="Tahoma" pitchFamily="34" charset="0"/>
                <a:ea typeface="Tahoma" pitchFamily="34" charset="0"/>
                <a:cs typeface="Tahoma" pitchFamily="34" charset="0"/>
              </a:rPr>
              <a:t>20</a:t>
            </a:r>
            <a:endParaRPr lang="en-US">
              <a:latin typeface="Tahoma" pitchFamily="34" charset="0"/>
              <a:ea typeface="Tahoma" pitchFamily="34" charset="0"/>
              <a:cs typeface="Tahoma" pitchFamily="34" charset="0"/>
            </a:endParaRPr>
          </a:p>
        </p:txBody>
      </p:sp>
      <p:sp>
        <p:nvSpPr>
          <p:cNvPr id="14365" name="Rectangle 29"/>
          <p:cNvSpPr>
            <a:spLocks noChangeArrowheads="1"/>
          </p:cNvSpPr>
          <p:nvPr/>
        </p:nvSpPr>
        <p:spPr bwMode="auto">
          <a:xfrm>
            <a:off x="705017" y="2767013"/>
            <a:ext cx="310983"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sz="1900" b="1">
                <a:latin typeface="Tahoma" pitchFamily="34" charset="0"/>
                <a:ea typeface="Tahoma" pitchFamily="34" charset="0"/>
                <a:cs typeface="Tahoma" pitchFamily="34" charset="0"/>
              </a:rPr>
              <a:t>40</a:t>
            </a:r>
            <a:endParaRPr lang="en-US">
              <a:latin typeface="Tahoma" pitchFamily="34" charset="0"/>
              <a:ea typeface="Tahoma" pitchFamily="34" charset="0"/>
              <a:cs typeface="Tahoma" pitchFamily="34" charset="0"/>
            </a:endParaRPr>
          </a:p>
        </p:txBody>
      </p:sp>
      <p:sp>
        <p:nvSpPr>
          <p:cNvPr id="14366" name="Rectangle 30"/>
          <p:cNvSpPr>
            <a:spLocks noChangeArrowheads="1"/>
          </p:cNvSpPr>
          <p:nvPr/>
        </p:nvSpPr>
        <p:spPr bwMode="auto">
          <a:xfrm rot="-5400000">
            <a:off x="-803631" y="3885814"/>
            <a:ext cx="253595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b="1">
                <a:latin typeface="Tahoma" pitchFamily="34" charset="0"/>
                <a:ea typeface="Tahoma" pitchFamily="34" charset="0"/>
                <a:cs typeface="Tahoma" pitchFamily="34" charset="0"/>
              </a:rPr>
              <a:t>Taux</a:t>
            </a:r>
            <a:r>
              <a:rPr lang="en-US" b="1">
                <a:solidFill>
                  <a:srgbClr val="FFFFFF"/>
                </a:solidFill>
                <a:latin typeface="Tahoma" pitchFamily="34" charset="0"/>
                <a:ea typeface="Tahoma" pitchFamily="34" charset="0"/>
                <a:cs typeface="Tahoma" pitchFamily="34" charset="0"/>
              </a:rPr>
              <a:t> </a:t>
            </a:r>
            <a:r>
              <a:rPr lang="en-US" b="1">
                <a:latin typeface="Tahoma" pitchFamily="34" charset="0"/>
                <a:ea typeface="Tahoma" pitchFamily="34" charset="0"/>
                <a:cs typeface="Tahoma" pitchFamily="34" charset="0"/>
              </a:rPr>
              <a:t>de</a:t>
            </a:r>
            <a:r>
              <a:rPr lang="en-US" b="1">
                <a:solidFill>
                  <a:srgbClr val="FFFFFF"/>
                </a:solidFill>
                <a:latin typeface="Tahoma" pitchFamily="34" charset="0"/>
                <a:ea typeface="Tahoma" pitchFamily="34" charset="0"/>
                <a:cs typeface="Tahoma" pitchFamily="34" charset="0"/>
              </a:rPr>
              <a:t> </a:t>
            </a:r>
            <a:r>
              <a:rPr lang="en-US" b="1">
                <a:latin typeface="Tahoma" pitchFamily="34" charset="0"/>
                <a:ea typeface="Tahoma" pitchFamily="34" charset="0"/>
                <a:cs typeface="Tahoma" pitchFamily="34" charset="0"/>
              </a:rPr>
              <a:t>Réponse</a:t>
            </a:r>
            <a:r>
              <a:rPr lang="en-US" b="1">
                <a:solidFill>
                  <a:srgbClr val="FFFFFF"/>
                </a:solidFill>
                <a:latin typeface="Tahoma" pitchFamily="34" charset="0"/>
                <a:ea typeface="Tahoma" pitchFamily="34" charset="0"/>
                <a:cs typeface="Tahoma" pitchFamily="34" charset="0"/>
              </a:rPr>
              <a:t> </a:t>
            </a:r>
            <a:r>
              <a:rPr lang="en-US" b="1">
                <a:latin typeface="Tahoma" pitchFamily="34" charset="0"/>
                <a:ea typeface="Tahoma" pitchFamily="34" charset="0"/>
                <a:cs typeface="Tahoma" pitchFamily="34" charset="0"/>
              </a:rPr>
              <a:t>(%)</a:t>
            </a:r>
          </a:p>
        </p:txBody>
      </p:sp>
      <p:sp>
        <p:nvSpPr>
          <p:cNvPr id="14367" name="Freeform 31"/>
          <p:cNvSpPr>
            <a:spLocks/>
          </p:cNvSpPr>
          <p:nvPr/>
        </p:nvSpPr>
        <p:spPr bwMode="auto">
          <a:xfrm>
            <a:off x="1074738" y="2257425"/>
            <a:ext cx="82550" cy="307975"/>
          </a:xfrm>
          <a:custGeom>
            <a:avLst/>
            <a:gdLst>
              <a:gd name="T0" fmla="*/ 2147483647 w 52"/>
              <a:gd name="T1" fmla="*/ 2147483647 h 236"/>
              <a:gd name="T2" fmla="*/ 2147483647 w 52"/>
              <a:gd name="T3" fmla="*/ 0 h 236"/>
              <a:gd name="T4" fmla="*/ 0 w 52"/>
              <a:gd name="T5" fmla="*/ 0 h 236"/>
              <a:gd name="T6" fmla="*/ 0 60000 65536"/>
              <a:gd name="T7" fmla="*/ 0 60000 65536"/>
              <a:gd name="T8" fmla="*/ 0 60000 65536"/>
            </a:gdLst>
            <a:ahLst/>
            <a:cxnLst>
              <a:cxn ang="T6">
                <a:pos x="T0" y="T1"/>
              </a:cxn>
              <a:cxn ang="T7">
                <a:pos x="T2" y="T3"/>
              </a:cxn>
              <a:cxn ang="T8">
                <a:pos x="T4" y="T5"/>
              </a:cxn>
            </a:cxnLst>
            <a:rect l="0" t="0" r="r" b="b"/>
            <a:pathLst>
              <a:path w="52" h="236">
                <a:moveTo>
                  <a:pt x="52" y="236"/>
                </a:moveTo>
                <a:lnTo>
                  <a:pt x="52" y="0"/>
                </a:lnTo>
                <a:lnTo>
                  <a:pt x="0" y="0"/>
                </a:ln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4368" name="Text Box 32"/>
          <p:cNvSpPr txBox="1">
            <a:spLocks noChangeArrowheads="1"/>
          </p:cNvSpPr>
          <p:nvPr/>
        </p:nvSpPr>
        <p:spPr bwMode="auto">
          <a:xfrm>
            <a:off x="594209" y="2122488"/>
            <a:ext cx="442429"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r" eaLnBrk="1" hangingPunct="1"/>
            <a:r>
              <a:rPr lang="en-US" b="1">
                <a:latin typeface="Tahoma" pitchFamily="34" charset="0"/>
                <a:ea typeface="Tahoma" pitchFamily="34" charset="0"/>
                <a:cs typeface="Tahoma" pitchFamily="34" charset="0"/>
              </a:rPr>
              <a:t>100</a:t>
            </a:r>
          </a:p>
        </p:txBody>
      </p:sp>
      <p:sp>
        <p:nvSpPr>
          <p:cNvPr id="14369" name="Line 33"/>
          <p:cNvSpPr>
            <a:spLocks noChangeShapeType="1"/>
          </p:cNvSpPr>
          <p:nvPr/>
        </p:nvSpPr>
        <p:spPr bwMode="auto">
          <a:xfrm flipV="1">
            <a:off x="1066800" y="2513013"/>
            <a:ext cx="184150" cy="1063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4370" name="Line 34"/>
          <p:cNvSpPr>
            <a:spLocks noChangeShapeType="1"/>
          </p:cNvSpPr>
          <p:nvPr/>
        </p:nvSpPr>
        <p:spPr bwMode="auto">
          <a:xfrm flipV="1">
            <a:off x="1066800" y="2611438"/>
            <a:ext cx="184150" cy="1063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4371" name="Rectangle 35"/>
          <p:cNvSpPr>
            <a:spLocks noChangeArrowheads="1"/>
          </p:cNvSpPr>
          <p:nvPr/>
        </p:nvSpPr>
        <p:spPr bwMode="auto">
          <a:xfrm>
            <a:off x="2112963" y="1616075"/>
            <a:ext cx="152400" cy="155575"/>
          </a:xfrm>
          <a:prstGeom prst="rect">
            <a:avLst/>
          </a:prstGeom>
          <a:gradFill rotWithShape="1">
            <a:gsLst>
              <a:gs pos="0">
                <a:srgbClr val="767600"/>
              </a:gs>
              <a:gs pos="50000">
                <a:srgbClr val="FFFF00"/>
              </a:gs>
              <a:gs pos="100000">
                <a:srgbClr val="767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4372" name="Rectangle 36"/>
          <p:cNvSpPr>
            <a:spLocks noChangeArrowheads="1"/>
          </p:cNvSpPr>
          <p:nvPr/>
        </p:nvSpPr>
        <p:spPr bwMode="auto">
          <a:xfrm>
            <a:off x="2269896" y="1557338"/>
            <a:ext cx="13369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b="1">
                <a:latin typeface="Tahoma" pitchFamily="34" charset="0"/>
                <a:ea typeface="Tahoma" pitchFamily="34" charset="0"/>
                <a:cs typeface="Tahoma" pitchFamily="34" charset="0"/>
              </a:rPr>
              <a:t>varenicline </a:t>
            </a:r>
            <a:endParaRPr lang="en-US">
              <a:latin typeface="Tahoma" pitchFamily="34" charset="0"/>
              <a:ea typeface="Tahoma" pitchFamily="34" charset="0"/>
              <a:cs typeface="Tahoma" pitchFamily="34" charset="0"/>
            </a:endParaRPr>
          </a:p>
        </p:txBody>
      </p:sp>
      <p:sp>
        <p:nvSpPr>
          <p:cNvPr id="14373" name="Rectangle 37"/>
          <p:cNvSpPr>
            <a:spLocks noChangeArrowheads="1"/>
          </p:cNvSpPr>
          <p:nvPr/>
        </p:nvSpPr>
        <p:spPr bwMode="auto">
          <a:xfrm>
            <a:off x="3929063" y="1616075"/>
            <a:ext cx="152400" cy="155575"/>
          </a:xfrm>
          <a:prstGeom prst="rect">
            <a:avLst/>
          </a:prstGeom>
          <a:gradFill rotWithShape="1">
            <a:gsLst>
              <a:gs pos="0">
                <a:srgbClr val="76393B"/>
              </a:gs>
              <a:gs pos="50000">
                <a:srgbClr val="FF7C80"/>
              </a:gs>
              <a:gs pos="100000">
                <a:srgbClr val="76393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4374" name="Rectangle 38"/>
          <p:cNvSpPr>
            <a:spLocks noChangeArrowheads="1"/>
          </p:cNvSpPr>
          <p:nvPr/>
        </p:nvSpPr>
        <p:spPr bwMode="auto">
          <a:xfrm>
            <a:off x="4150953" y="1557338"/>
            <a:ext cx="11862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b="1">
                <a:latin typeface="Tahoma" pitchFamily="34" charset="0"/>
                <a:ea typeface="Tahoma" pitchFamily="34" charset="0"/>
                <a:cs typeface="Tahoma" pitchFamily="34" charset="0"/>
              </a:rPr>
              <a:t>bupropion</a:t>
            </a:r>
            <a:endParaRPr lang="en-US">
              <a:latin typeface="Tahoma" pitchFamily="34" charset="0"/>
              <a:ea typeface="Tahoma" pitchFamily="34" charset="0"/>
              <a:cs typeface="Tahoma" pitchFamily="34" charset="0"/>
            </a:endParaRPr>
          </a:p>
        </p:txBody>
      </p:sp>
      <p:sp>
        <p:nvSpPr>
          <p:cNvPr id="14375" name="Rectangle 39"/>
          <p:cNvSpPr>
            <a:spLocks noChangeArrowheads="1"/>
          </p:cNvSpPr>
          <p:nvPr/>
        </p:nvSpPr>
        <p:spPr bwMode="auto">
          <a:xfrm>
            <a:off x="5713413" y="1616075"/>
            <a:ext cx="152400" cy="155575"/>
          </a:xfrm>
          <a:prstGeom prst="rect">
            <a:avLst/>
          </a:prstGeom>
          <a:gradFill rotWithShape="1">
            <a:gsLst>
              <a:gs pos="0">
                <a:srgbClr val="2F7676"/>
              </a:gs>
              <a:gs pos="50000">
                <a:srgbClr val="66FFFF"/>
              </a:gs>
              <a:gs pos="100000">
                <a:srgbClr val="2F767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4376" name="Rectangle 40"/>
          <p:cNvSpPr>
            <a:spLocks noChangeArrowheads="1"/>
          </p:cNvSpPr>
          <p:nvPr/>
        </p:nvSpPr>
        <p:spPr bwMode="auto">
          <a:xfrm>
            <a:off x="5957050" y="1557338"/>
            <a:ext cx="907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b="1">
                <a:latin typeface="Tahoma" pitchFamily="34" charset="0"/>
                <a:ea typeface="Tahoma" pitchFamily="34" charset="0"/>
                <a:cs typeface="Tahoma" pitchFamily="34" charset="0"/>
              </a:rPr>
              <a:t>Placebo</a:t>
            </a:r>
            <a:endParaRPr lang="en-US">
              <a:latin typeface="Tahoma" pitchFamily="34" charset="0"/>
              <a:ea typeface="Tahoma" pitchFamily="34" charset="0"/>
              <a:cs typeface="Tahoma" pitchFamily="34" charset="0"/>
            </a:endParaRPr>
          </a:p>
        </p:txBody>
      </p:sp>
      <p:sp>
        <p:nvSpPr>
          <p:cNvPr id="14377" name="Rectangle 41"/>
          <p:cNvSpPr>
            <a:spLocks noChangeArrowheads="1"/>
          </p:cNvSpPr>
          <p:nvPr/>
        </p:nvSpPr>
        <p:spPr bwMode="auto">
          <a:xfrm>
            <a:off x="1675493" y="5329238"/>
            <a:ext cx="811441"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1400" b="1">
                <a:latin typeface="Tahoma" pitchFamily="34" charset="0"/>
                <a:ea typeface="Tahoma" pitchFamily="34" charset="0"/>
                <a:cs typeface="Tahoma" pitchFamily="34" charset="0"/>
              </a:rPr>
              <a:t>N=349</a:t>
            </a:r>
          </a:p>
        </p:txBody>
      </p:sp>
      <p:sp>
        <p:nvSpPr>
          <p:cNvPr id="14378" name="Rectangle 42"/>
          <p:cNvSpPr>
            <a:spLocks noChangeArrowheads="1"/>
          </p:cNvSpPr>
          <p:nvPr/>
        </p:nvSpPr>
        <p:spPr bwMode="auto">
          <a:xfrm>
            <a:off x="2640693" y="5332413"/>
            <a:ext cx="811441"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1400" b="1">
                <a:latin typeface="Tahoma" pitchFamily="34" charset="0"/>
                <a:ea typeface="Tahoma" pitchFamily="34" charset="0"/>
                <a:cs typeface="Tahoma" pitchFamily="34" charset="0"/>
              </a:rPr>
              <a:t>N=329</a:t>
            </a:r>
          </a:p>
        </p:txBody>
      </p:sp>
      <p:sp>
        <p:nvSpPr>
          <p:cNvPr id="14379" name="Rectangle 43"/>
          <p:cNvSpPr>
            <a:spLocks noChangeArrowheads="1"/>
          </p:cNvSpPr>
          <p:nvPr/>
        </p:nvSpPr>
        <p:spPr bwMode="auto">
          <a:xfrm>
            <a:off x="3604305" y="5332413"/>
            <a:ext cx="811441"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1400" b="1">
                <a:latin typeface="Tahoma" pitchFamily="34" charset="0"/>
                <a:ea typeface="Tahoma" pitchFamily="34" charset="0"/>
                <a:cs typeface="Tahoma" pitchFamily="34" charset="0"/>
              </a:rPr>
              <a:t>N=344</a:t>
            </a:r>
          </a:p>
        </p:txBody>
      </p:sp>
      <p:sp>
        <p:nvSpPr>
          <p:cNvPr id="14380" name="Rectangle 44"/>
          <p:cNvSpPr>
            <a:spLocks noChangeArrowheads="1"/>
          </p:cNvSpPr>
          <p:nvPr/>
        </p:nvSpPr>
        <p:spPr bwMode="auto">
          <a:xfrm>
            <a:off x="5582330" y="5332413"/>
            <a:ext cx="811441"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1400" b="1">
                <a:latin typeface="Tahoma" pitchFamily="34" charset="0"/>
                <a:ea typeface="Tahoma" pitchFamily="34" charset="0"/>
                <a:cs typeface="Tahoma" pitchFamily="34" charset="0"/>
              </a:rPr>
              <a:t>N=343</a:t>
            </a:r>
          </a:p>
        </p:txBody>
      </p:sp>
      <p:sp>
        <p:nvSpPr>
          <p:cNvPr id="14381" name="Rectangle 45"/>
          <p:cNvSpPr>
            <a:spLocks noChangeArrowheads="1"/>
          </p:cNvSpPr>
          <p:nvPr/>
        </p:nvSpPr>
        <p:spPr bwMode="auto">
          <a:xfrm>
            <a:off x="6534830" y="5318125"/>
            <a:ext cx="811441"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1400" b="1">
                <a:latin typeface="Tahoma" pitchFamily="34" charset="0"/>
                <a:ea typeface="Tahoma" pitchFamily="34" charset="0"/>
                <a:cs typeface="Tahoma" pitchFamily="34" charset="0"/>
              </a:rPr>
              <a:t>N=340</a:t>
            </a:r>
          </a:p>
        </p:txBody>
      </p:sp>
      <p:sp>
        <p:nvSpPr>
          <p:cNvPr id="14382" name="Rectangle 46"/>
          <p:cNvSpPr>
            <a:spLocks noChangeArrowheads="1"/>
          </p:cNvSpPr>
          <p:nvPr/>
        </p:nvSpPr>
        <p:spPr bwMode="auto">
          <a:xfrm>
            <a:off x="7511143" y="5318125"/>
            <a:ext cx="811441"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sz="1400" b="1">
                <a:latin typeface="Tahoma" pitchFamily="34" charset="0"/>
                <a:ea typeface="Tahoma" pitchFamily="34" charset="0"/>
                <a:cs typeface="Tahoma" pitchFamily="34" charset="0"/>
              </a:rPr>
              <a:t>N=340</a:t>
            </a:r>
          </a:p>
        </p:txBody>
      </p:sp>
      <p:sp>
        <p:nvSpPr>
          <p:cNvPr id="14383" name="Freeform 47"/>
          <p:cNvSpPr>
            <a:spLocks/>
          </p:cNvSpPr>
          <p:nvPr/>
        </p:nvSpPr>
        <p:spPr bwMode="auto">
          <a:xfrm>
            <a:off x="2092325" y="3122613"/>
            <a:ext cx="1951038" cy="139700"/>
          </a:xfrm>
          <a:custGeom>
            <a:avLst/>
            <a:gdLst>
              <a:gd name="T0" fmla="*/ 0 w 497"/>
              <a:gd name="T1" fmla="*/ 2147483647 h 142"/>
              <a:gd name="T2" fmla="*/ 0 w 497"/>
              <a:gd name="T3" fmla="*/ 0 h 142"/>
              <a:gd name="T4" fmla="*/ 2147483647 w 497"/>
              <a:gd name="T5" fmla="*/ 0 h 142"/>
              <a:gd name="T6" fmla="*/ 2147483647 w 497"/>
              <a:gd name="T7" fmla="*/ 2147483647 h 1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7" h="142">
                <a:moveTo>
                  <a:pt x="0" y="142"/>
                </a:moveTo>
                <a:lnTo>
                  <a:pt x="0" y="0"/>
                </a:lnTo>
                <a:lnTo>
                  <a:pt x="497" y="0"/>
                </a:lnTo>
                <a:lnTo>
                  <a:pt x="497" y="142"/>
                </a:ln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4384" name="Freeform 48"/>
          <p:cNvSpPr>
            <a:spLocks/>
          </p:cNvSpPr>
          <p:nvPr/>
        </p:nvSpPr>
        <p:spPr bwMode="auto">
          <a:xfrm>
            <a:off x="2092325" y="3717925"/>
            <a:ext cx="955675" cy="139700"/>
          </a:xfrm>
          <a:custGeom>
            <a:avLst/>
            <a:gdLst>
              <a:gd name="T0" fmla="*/ 0 w 497"/>
              <a:gd name="T1" fmla="*/ 2147483647 h 142"/>
              <a:gd name="T2" fmla="*/ 0 w 497"/>
              <a:gd name="T3" fmla="*/ 0 h 142"/>
              <a:gd name="T4" fmla="*/ 2147483647 w 497"/>
              <a:gd name="T5" fmla="*/ 0 h 142"/>
              <a:gd name="T6" fmla="*/ 2147483647 w 497"/>
              <a:gd name="T7" fmla="*/ 2147483647 h 1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7" h="142">
                <a:moveTo>
                  <a:pt x="0" y="142"/>
                </a:moveTo>
                <a:lnTo>
                  <a:pt x="0" y="0"/>
                </a:lnTo>
                <a:lnTo>
                  <a:pt x="497" y="0"/>
                </a:lnTo>
                <a:lnTo>
                  <a:pt x="497" y="142"/>
                </a:ln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4385" name="Freeform 49"/>
          <p:cNvSpPr>
            <a:spLocks/>
          </p:cNvSpPr>
          <p:nvPr/>
        </p:nvSpPr>
        <p:spPr bwMode="auto">
          <a:xfrm>
            <a:off x="5962650" y="3097213"/>
            <a:ext cx="1951038" cy="139700"/>
          </a:xfrm>
          <a:custGeom>
            <a:avLst/>
            <a:gdLst>
              <a:gd name="T0" fmla="*/ 0 w 497"/>
              <a:gd name="T1" fmla="*/ 2147483647 h 142"/>
              <a:gd name="T2" fmla="*/ 0 w 497"/>
              <a:gd name="T3" fmla="*/ 0 h 142"/>
              <a:gd name="T4" fmla="*/ 2147483647 w 497"/>
              <a:gd name="T5" fmla="*/ 0 h 142"/>
              <a:gd name="T6" fmla="*/ 2147483647 w 497"/>
              <a:gd name="T7" fmla="*/ 2147483647 h 1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7" h="142">
                <a:moveTo>
                  <a:pt x="0" y="142"/>
                </a:moveTo>
                <a:lnTo>
                  <a:pt x="0" y="0"/>
                </a:lnTo>
                <a:lnTo>
                  <a:pt x="497" y="0"/>
                </a:lnTo>
                <a:lnTo>
                  <a:pt x="497" y="142"/>
                </a:ln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4386" name="Freeform 50"/>
          <p:cNvSpPr>
            <a:spLocks/>
          </p:cNvSpPr>
          <p:nvPr/>
        </p:nvSpPr>
        <p:spPr bwMode="auto">
          <a:xfrm>
            <a:off x="5962650" y="3692525"/>
            <a:ext cx="955675" cy="139700"/>
          </a:xfrm>
          <a:custGeom>
            <a:avLst/>
            <a:gdLst>
              <a:gd name="T0" fmla="*/ 0 w 497"/>
              <a:gd name="T1" fmla="*/ 2147483647 h 142"/>
              <a:gd name="T2" fmla="*/ 0 w 497"/>
              <a:gd name="T3" fmla="*/ 0 h 142"/>
              <a:gd name="T4" fmla="*/ 2147483647 w 497"/>
              <a:gd name="T5" fmla="*/ 0 h 142"/>
              <a:gd name="T6" fmla="*/ 2147483647 w 497"/>
              <a:gd name="T7" fmla="*/ 2147483647 h 1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7" h="142">
                <a:moveTo>
                  <a:pt x="0" y="142"/>
                </a:moveTo>
                <a:lnTo>
                  <a:pt x="0" y="0"/>
                </a:lnTo>
                <a:lnTo>
                  <a:pt x="497" y="0"/>
                </a:lnTo>
                <a:lnTo>
                  <a:pt x="497" y="142"/>
                </a:ln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4387" name="Text Box 51"/>
          <p:cNvSpPr txBox="1">
            <a:spLocks noChangeArrowheads="1"/>
          </p:cNvSpPr>
          <p:nvPr/>
        </p:nvSpPr>
        <p:spPr bwMode="auto">
          <a:xfrm>
            <a:off x="100013" y="6584950"/>
            <a:ext cx="113204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en-US" sz="1000">
                <a:latin typeface="Tahoma" pitchFamily="34" charset="0"/>
                <a:ea typeface="Tahoma" pitchFamily="34" charset="0"/>
                <a:cs typeface="Tahoma" pitchFamily="34" charset="0"/>
              </a:rPr>
              <a:t>OR = odds ratio </a:t>
            </a:r>
          </a:p>
        </p:txBody>
      </p:sp>
      <p:sp>
        <p:nvSpPr>
          <p:cNvPr id="14388" name="Rectangle 52"/>
          <p:cNvSpPr>
            <a:spLocks noChangeArrowheads="1"/>
          </p:cNvSpPr>
          <p:nvPr/>
        </p:nvSpPr>
        <p:spPr bwMode="auto">
          <a:xfrm>
            <a:off x="2640013" y="2114550"/>
            <a:ext cx="811212" cy="25400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r"/>
            <a:r>
              <a:rPr lang="en-US" sz="1600" b="1">
                <a:solidFill>
                  <a:schemeClr val="tx2"/>
                </a:solidFill>
                <a:latin typeface="Tahoma" pitchFamily="34" charset="0"/>
                <a:ea typeface="Tahoma" pitchFamily="34" charset="0"/>
                <a:cs typeface="Tahoma" pitchFamily="34" charset="0"/>
              </a:rPr>
              <a:t>Etude 1</a:t>
            </a:r>
          </a:p>
        </p:txBody>
      </p:sp>
      <p:sp>
        <p:nvSpPr>
          <p:cNvPr id="14389" name="Rectangle 53"/>
          <p:cNvSpPr>
            <a:spLocks noChangeArrowheads="1"/>
          </p:cNvSpPr>
          <p:nvPr/>
        </p:nvSpPr>
        <p:spPr bwMode="auto">
          <a:xfrm>
            <a:off x="6478588" y="2106613"/>
            <a:ext cx="823912" cy="25400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ctr"/>
            <a:r>
              <a:rPr lang="en-US" sz="1600" b="1">
                <a:solidFill>
                  <a:schemeClr val="tx2"/>
                </a:solidFill>
                <a:latin typeface="Tahoma" pitchFamily="34" charset="0"/>
                <a:ea typeface="Tahoma" pitchFamily="34" charset="0"/>
                <a:cs typeface="Tahoma" pitchFamily="34" charset="0"/>
              </a:rPr>
              <a:t>Etude 2</a:t>
            </a:r>
          </a:p>
        </p:txBody>
      </p:sp>
      <p:sp>
        <p:nvSpPr>
          <p:cNvPr id="46134" name="Text Box 54"/>
          <p:cNvSpPr txBox="1">
            <a:spLocks noChangeArrowheads="1"/>
          </p:cNvSpPr>
          <p:nvPr/>
        </p:nvSpPr>
        <p:spPr bwMode="auto">
          <a:xfrm>
            <a:off x="437478" y="5834173"/>
            <a:ext cx="8396999" cy="646331"/>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defRPr/>
            </a:pPr>
            <a:r>
              <a:rPr lang="fr-FR" b="1" dirty="0">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Les chances de succès sont x par 2,6 versus placebo (passant de 8,4% </a:t>
            </a:r>
            <a:endParaRPr lang="fr-FR" b="1" dirty="0" smtClean="0">
              <a:solidFill>
                <a:schemeClr val="tx2"/>
              </a:solidFill>
              <a:effectLst>
                <a:outerShdw blurRad="38100" dist="38100" dir="2700000" algn="tl">
                  <a:srgbClr val="FFFFFF"/>
                </a:outerShdw>
              </a:effectLst>
              <a:latin typeface="Tahoma" pitchFamily="34" charset="0"/>
              <a:ea typeface="Tahoma" pitchFamily="34" charset="0"/>
              <a:cs typeface="Tahoma" pitchFamily="34" charset="0"/>
            </a:endParaRPr>
          </a:p>
          <a:p>
            <a:pPr algn="ctr">
              <a:spcBef>
                <a:spcPts val="0"/>
              </a:spcBef>
              <a:defRPr/>
            </a:pPr>
            <a:r>
              <a:rPr lang="fr-FR" b="1" dirty="0" smtClean="0">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à </a:t>
            </a:r>
            <a:r>
              <a:rPr lang="fr-FR" b="1" dirty="0">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22,1%) et par 1,3 versus </a:t>
            </a:r>
            <a:r>
              <a:rPr lang="fr-FR" b="1" dirty="0" err="1">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bupropion</a:t>
            </a:r>
            <a:r>
              <a:rPr lang="fr-FR" b="1" dirty="0">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 (passant de 16,4% à 22,1%)</a:t>
            </a:r>
            <a:endParaRPr lang="en-GB" b="1" dirty="0">
              <a:solidFill>
                <a:schemeClr val="tx2"/>
              </a:solidFill>
              <a:effectLst>
                <a:outerShdw blurRad="38100" dist="38100" dir="2700000" algn="tl">
                  <a:srgbClr val="FFFFFF"/>
                </a:outerShdw>
              </a:effectLst>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315913" y="304800"/>
            <a:ext cx="8402637" cy="747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b="1" dirty="0" smtClean="0">
                <a:solidFill>
                  <a:srgbClr val="C00000"/>
                </a:solidFill>
                <a:latin typeface="Verdana" pitchFamily="34" charset="0"/>
                <a:ea typeface="Verdana" pitchFamily="34" charset="0"/>
                <a:cs typeface="Verdana" pitchFamily="34" charset="0"/>
              </a:rPr>
              <a:t>Études 1 &amp; 2 : événements indésirables</a:t>
            </a:r>
          </a:p>
        </p:txBody>
      </p:sp>
      <p:sp>
        <p:nvSpPr>
          <p:cNvPr id="15363" name="Rectangle 3"/>
          <p:cNvSpPr>
            <a:spLocks noChangeArrowheads="1"/>
          </p:cNvSpPr>
          <p:nvPr/>
        </p:nvSpPr>
        <p:spPr bwMode="auto">
          <a:xfrm>
            <a:off x="323850" y="1052513"/>
            <a:ext cx="854075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spcBef>
                <a:spcPct val="50000"/>
              </a:spcBef>
              <a:buClr>
                <a:srgbClr val="0099CC"/>
              </a:buClr>
            </a:pPr>
            <a:r>
              <a:rPr lang="en-US" sz="2000">
                <a:solidFill>
                  <a:srgbClr val="002060"/>
                </a:solidFill>
                <a:latin typeface="Tahoma" pitchFamily="34" charset="0"/>
                <a:ea typeface="Tahoma" pitchFamily="34" charset="0"/>
                <a:cs typeface="Tahoma" pitchFamily="34" charset="0"/>
              </a:rPr>
              <a:t>événements indésirables les plus fréquents (varenicline)</a:t>
            </a:r>
          </a:p>
        </p:txBody>
      </p:sp>
      <p:graphicFrame>
        <p:nvGraphicFramePr>
          <p:cNvPr id="48255" name="Group 127"/>
          <p:cNvGraphicFramePr>
            <a:graphicFrameLocks noGrp="1"/>
          </p:cNvGraphicFramePr>
          <p:nvPr>
            <p:extLst>
              <p:ext uri="{D42A27DB-BD31-4B8C-83A1-F6EECF244321}">
                <p14:modId xmlns:p14="http://schemas.microsoft.com/office/powerpoint/2010/main" val="3142967461"/>
              </p:ext>
            </p:extLst>
          </p:nvPr>
        </p:nvGraphicFramePr>
        <p:xfrm>
          <a:off x="179388" y="1628775"/>
          <a:ext cx="8709025" cy="4867276"/>
        </p:xfrm>
        <a:graphic>
          <a:graphicData uri="http://schemas.openxmlformats.org/drawingml/2006/table">
            <a:tbl>
              <a:tblPr/>
              <a:tblGrid>
                <a:gridCol w="1655762"/>
                <a:gridCol w="419100"/>
                <a:gridCol w="673100"/>
                <a:gridCol w="387350"/>
                <a:gridCol w="738188"/>
                <a:gridCol w="463550"/>
                <a:gridCol w="663575"/>
                <a:gridCol w="601662"/>
                <a:gridCol w="663575"/>
                <a:gridCol w="488950"/>
                <a:gridCol w="701675"/>
                <a:gridCol w="576263"/>
                <a:gridCol w="676275"/>
              </a:tblGrid>
              <a:tr h="335266">
                <a:tc>
                  <a:txBody>
                    <a:bodyPr/>
                    <a:lstStyle/>
                    <a:p>
                      <a:pPr marL="0" marR="0" lvl="0" indent="0" algn="l" defTabSz="914400" rtl="0" eaLnBrk="0" fontAlgn="base" latinLnBrk="0" hangingPunct="0">
                        <a:lnSpc>
                          <a:spcPct val="80000"/>
                        </a:lnSpc>
                        <a:spcBef>
                          <a:spcPct val="10000"/>
                        </a:spcBef>
                        <a:spcAft>
                          <a:spcPct val="0"/>
                        </a:spcAft>
                        <a:buClrTx/>
                        <a:buSzTx/>
                        <a:buFontTx/>
                        <a:buNone/>
                        <a:tabLst/>
                      </a:pPr>
                      <a:endParaRPr kumimoji="0" lang="nb-NO" sz="1600" b="1" i="0" u="none" strike="noStrike" cap="none" normalizeH="0" baseline="0" dirty="0" smtClean="0">
                        <a:ln>
                          <a:noFill/>
                        </a:ln>
                        <a:solidFill>
                          <a:srgbClr val="002060"/>
                        </a:solidFill>
                        <a:effectLst/>
                        <a:latin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gridSpan="6">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2000" b="1" i="0" u="none" strike="noStrike" cap="none" normalizeH="0" baseline="0" smtClean="0">
                          <a:ln>
                            <a:noFill/>
                          </a:ln>
                          <a:solidFill>
                            <a:srgbClr val="002060"/>
                          </a:solidFill>
                          <a:effectLst/>
                          <a:latin typeface="Times New Roman" pitchFamily="18" charset="0"/>
                        </a:rPr>
                        <a:t>Etude 1</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6">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2000" b="1" i="0" u="none" strike="noStrike" cap="none" normalizeH="0" baseline="0" smtClean="0">
                          <a:ln>
                            <a:noFill/>
                          </a:ln>
                          <a:solidFill>
                            <a:srgbClr val="002060"/>
                          </a:solidFill>
                          <a:effectLst/>
                          <a:latin typeface="Times New Roman" pitchFamily="18" charset="0"/>
                        </a:rPr>
                        <a:t>Etude 2</a:t>
                      </a: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557770">
                <a:tc>
                  <a:txBody>
                    <a:bodyPr/>
                    <a:lstStyle/>
                    <a:p>
                      <a:pPr marL="0" marR="0" lvl="0" indent="0" algn="l" defTabSz="914400" rtl="0" eaLnBrk="0" fontAlgn="base" latinLnBrk="0" hangingPunct="0">
                        <a:lnSpc>
                          <a:spcPct val="80000"/>
                        </a:lnSpc>
                        <a:spcBef>
                          <a:spcPct val="10000"/>
                        </a:spcBef>
                        <a:spcAft>
                          <a:spcPct val="0"/>
                        </a:spcAft>
                        <a:buClrTx/>
                        <a:buSzTx/>
                        <a:buFontTx/>
                        <a:buNone/>
                        <a:tabLst/>
                      </a:pPr>
                      <a:endParaRPr kumimoji="0" lang="nb-NO" sz="1600" b="1" i="0" u="none" strike="noStrike" cap="none" normalizeH="0" baseline="0" smtClean="0">
                        <a:ln>
                          <a:noFill/>
                        </a:ln>
                        <a:solidFill>
                          <a:srgbClr val="002060"/>
                        </a:solidFill>
                        <a:effectLst/>
                        <a:latin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gridSpan="2">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V</a:t>
                      </a:r>
                    </a:p>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N=349</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c gridSpan="2">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B</a:t>
                      </a:r>
                    </a:p>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N=329</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c gridSpan="2">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P</a:t>
                      </a:r>
                    </a:p>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N=344</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c gridSpan="2">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V</a:t>
                      </a:r>
                    </a:p>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N=343</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c gridSpan="2">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B</a:t>
                      </a:r>
                    </a:p>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N=340</a:t>
                      </a:r>
                    </a:p>
                  </a:txBody>
                  <a:tcPr marT="45713" marB="457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c gridSpan="2">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P</a:t>
                      </a:r>
                    </a:p>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N=340</a:t>
                      </a:r>
                    </a:p>
                  </a:txBody>
                  <a:tcPr marT="45713" marB="4571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r>
              <a:tr h="310882">
                <a:tc>
                  <a:txBody>
                    <a:bodyPr/>
                    <a:lstStyle/>
                    <a:p>
                      <a:pPr marL="0" marR="0" lvl="0" indent="0" algn="l" defTabSz="914400" rtl="0" eaLnBrk="0" fontAlgn="base" latinLnBrk="0" hangingPunct="0">
                        <a:lnSpc>
                          <a:spcPct val="80000"/>
                        </a:lnSpc>
                        <a:spcBef>
                          <a:spcPct val="10000"/>
                        </a:spcBef>
                        <a:spcAft>
                          <a:spcPct val="0"/>
                        </a:spcAft>
                        <a:buClrTx/>
                        <a:buSzTx/>
                        <a:buFontTx/>
                        <a:buNone/>
                        <a:tabLst/>
                      </a:pPr>
                      <a:endParaRPr kumimoji="0" lang="nb-NO" sz="1600" b="1" i="0" u="none" strike="noStrike" cap="none" normalizeH="0" baseline="0" smtClean="0">
                        <a:ln>
                          <a:noFill/>
                        </a:ln>
                        <a:solidFill>
                          <a:srgbClr val="002060"/>
                        </a:solidFill>
                        <a:effectLst/>
                        <a:latin typeface="Times New Roman"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a:t>
                      </a:r>
                    </a:p>
                  </a:txBody>
                  <a:tcPr marT="45713" marB="45713"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a:t>
                      </a:r>
                    </a:p>
                  </a:txBody>
                  <a:tcPr marT="45713" marB="45713"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a:t>
                      </a:r>
                    </a:p>
                  </a:txBody>
                  <a:tcPr marT="45713" marB="45713"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a:t>
                      </a:r>
                    </a:p>
                  </a:txBody>
                  <a:tcPr marT="45713" marB="45713"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a:t>
                      </a:r>
                    </a:p>
                  </a:txBody>
                  <a:tcPr marT="45713" marB="45713"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a:t>
                      </a:r>
                    </a:p>
                  </a:txBody>
                  <a:tcPr marT="45713" marB="45713"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a:t>
                      </a:r>
                    </a:p>
                  </a:txBody>
                  <a:tcPr marT="45713" marB="45713"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a:t>
                      </a:r>
                    </a:p>
                  </a:txBody>
                  <a:tcPr marT="45713" marB="45713"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a:t>
                      </a:r>
                    </a:p>
                  </a:txBody>
                  <a:tcPr marT="45713" marB="45713"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a:t>
                      </a:r>
                    </a:p>
                  </a:txBody>
                  <a:tcPr marT="45713" marB="45713"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a:t>
                      </a:r>
                    </a:p>
                  </a:txBody>
                  <a:tcPr marT="45713" marB="45713" anchor="ctr" anchorCtr="1"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r>
              <a:tr h="1117419">
                <a:tc>
                  <a:txBody>
                    <a:bodyPr/>
                    <a:lstStyle/>
                    <a:p>
                      <a:pPr marL="0" marR="0" lvl="0" indent="0" algn="l" defTabSz="914400" rtl="0" eaLnBrk="0" fontAlgn="base" latinLnBrk="0" hangingPunct="0">
                        <a:lnSpc>
                          <a:spcPct val="90000"/>
                        </a:lnSpc>
                        <a:spcBef>
                          <a:spcPct val="1000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rPr>
                        <a:t>NAUSEES</a:t>
                      </a:r>
                    </a:p>
                    <a:p>
                      <a:pPr marL="0" marR="0" lvl="0" indent="0" algn="l" defTabSz="914400" rtl="0" eaLnBrk="0" fontAlgn="base" latinLnBrk="0" hangingPunct="0">
                        <a:lnSpc>
                          <a:spcPct val="90000"/>
                        </a:lnSpc>
                        <a:spcBef>
                          <a:spcPct val="1000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rPr>
                        <a:t>   Moyennes*</a:t>
                      </a:r>
                    </a:p>
                    <a:p>
                      <a:pPr marL="0" marR="0" lvl="0" indent="0" algn="l" defTabSz="914400" rtl="0" eaLnBrk="0" fontAlgn="base" latinLnBrk="0" hangingPunct="0">
                        <a:lnSpc>
                          <a:spcPct val="90000"/>
                        </a:lnSpc>
                        <a:spcBef>
                          <a:spcPct val="1000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rPr>
                        <a:t>   Modérées*</a:t>
                      </a:r>
                    </a:p>
                    <a:p>
                      <a:pPr marL="0" marR="0" lvl="0" indent="0" algn="l" defTabSz="914400" rtl="0" eaLnBrk="0" fontAlgn="base" latinLnBrk="0" hangingPunct="0">
                        <a:lnSpc>
                          <a:spcPct val="90000"/>
                        </a:lnSpc>
                        <a:spcBef>
                          <a:spcPct val="1000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rPr>
                        <a:t>   Sévères*</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98</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70</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26</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  2</a:t>
                      </a:r>
                    </a:p>
                  </a:txBody>
                  <a:tcPr marT="45713" marB="45713"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dirty="0" smtClean="0">
                          <a:ln>
                            <a:noFill/>
                          </a:ln>
                          <a:solidFill>
                            <a:srgbClr val="002060"/>
                          </a:solidFill>
                          <a:effectLst/>
                          <a:latin typeface="Times New Roman" pitchFamily="18" charset="0"/>
                        </a:rPr>
                        <a:t>(28.1)</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dirty="0" smtClean="0">
                          <a:ln>
                            <a:noFill/>
                          </a:ln>
                          <a:solidFill>
                            <a:srgbClr val="002060"/>
                          </a:solidFill>
                          <a:effectLst/>
                          <a:latin typeface="Times New Roman" pitchFamily="18" charset="0"/>
                        </a:rPr>
                        <a:t>(71.4)</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dirty="0" smtClean="0">
                          <a:ln>
                            <a:noFill/>
                          </a:ln>
                          <a:solidFill>
                            <a:srgbClr val="002060"/>
                          </a:solidFill>
                          <a:effectLst/>
                          <a:latin typeface="Times New Roman" pitchFamily="18" charset="0"/>
                        </a:rPr>
                        <a:t>(26.5)</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dirty="0" smtClean="0">
                          <a:ln>
                            <a:noFill/>
                          </a:ln>
                          <a:solidFill>
                            <a:srgbClr val="002060"/>
                          </a:solidFill>
                          <a:effectLst/>
                          <a:latin typeface="Times New Roman" pitchFamily="18" charset="0"/>
                        </a:rPr>
                        <a:t>  (2.0) </a:t>
                      </a:r>
                    </a:p>
                  </a:txBody>
                  <a:tcPr marT="45713" marB="45713"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41</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27</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12</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  2</a:t>
                      </a:r>
                    </a:p>
                  </a:txBody>
                  <a:tcPr marT="45713" marB="45713"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(12.5)</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(65.9)</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(29.3)</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(4.9) </a:t>
                      </a:r>
                    </a:p>
                  </a:txBody>
                  <a:tcPr marT="45713" marB="45713"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29</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22</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  5</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  2</a:t>
                      </a:r>
                    </a:p>
                  </a:txBody>
                  <a:tcPr marT="45713" marB="45713"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(8.4)</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(75.9)</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(17.2)</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(6.9) </a:t>
                      </a:r>
                    </a:p>
                  </a:txBody>
                  <a:tcPr marT="45713" marB="45713"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101</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72</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  25</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   5</a:t>
                      </a:r>
                    </a:p>
                  </a:txBody>
                  <a:tcPr marT="45713" marB="45713"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(29.4)</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(71.3)</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(23.8)</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(5.0) </a:t>
                      </a:r>
                    </a:p>
                  </a:txBody>
                  <a:tcPr marT="45713" marB="45713"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25</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14</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  10</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   1</a:t>
                      </a:r>
                    </a:p>
                  </a:txBody>
                  <a:tcPr marT="45713" marB="45713"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(7.4)</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(56.0)</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(40.0)</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(4.0) </a:t>
                      </a:r>
                    </a:p>
                  </a:txBody>
                  <a:tcPr marT="45713" marB="45713"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33</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30</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  3</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   0</a:t>
                      </a:r>
                    </a:p>
                  </a:txBody>
                  <a:tcPr marT="45713" marB="45713"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(9.7)</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(90.9)</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(9.1)</a:t>
                      </a:r>
                    </a:p>
                    <a:p>
                      <a:pPr marL="0" marR="0" lvl="0" indent="0" algn="ctr" defTabSz="914400" rtl="0" eaLnBrk="0" fontAlgn="base" latinLnBrk="0" hangingPunct="0">
                        <a:lnSpc>
                          <a:spcPct val="9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(0) </a:t>
                      </a:r>
                    </a:p>
                  </a:txBody>
                  <a:tcPr marT="45713" marB="4571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653944">
                <a:tc>
                  <a:txBody>
                    <a:bodyPr/>
                    <a:lstStyle/>
                    <a:p>
                      <a:pPr marL="0" marR="0" lvl="0" indent="0" algn="l" defTabSz="914400" rtl="0" eaLnBrk="0" fontAlgn="base" latinLnBrk="0" hangingPunct="0">
                        <a:lnSpc>
                          <a:spcPct val="80000"/>
                        </a:lnSpc>
                        <a:spcBef>
                          <a:spcPct val="1000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rPr>
                        <a:t>CEPHALEES</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54</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(15.5)</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47</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(14.3)</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42</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(12.2)</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44</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(12.8)</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27</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(7.9)</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43</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(12.6)</a:t>
                      </a:r>
                    </a:p>
                  </a:txBody>
                  <a:tcPr marT="45713" marB="45713"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752353">
                <a:tc>
                  <a:txBody>
                    <a:bodyPr/>
                    <a:lstStyle/>
                    <a:p>
                      <a:pPr marL="0" marR="0" lvl="0" indent="0" algn="l" defTabSz="914400" rtl="0" eaLnBrk="0" fontAlgn="base" latinLnBrk="0" hangingPunct="0">
                        <a:lnSpc>
                          <a:spcPct val="80000"/>
                        </a:lnSpc>
                        <a:spcBef>
                          <a:spcPct val="1000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rPr>
                        <a:t>REVES ANORMAUX</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36</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(10.3)</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18</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(5.5)</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19</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(5.5)</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45</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(13.1)</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20</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(5.9)</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12</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(3.5)</a:t>
                      </a:r>
                    </a:p>
                  </a:txBody>
                  <a:tcPr marT="45713" marB="45713"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569821">
                <a:tc>
                  <a:txBody>
                    <a:bodyPr/>
                    <a:lstStyle/>
                    <a:p>
                      <a:pPr marL="0" marR="0" lvl="0" indent="0" algn="l" defTabSz="914400" rtl="0" eaLnBrk="0" fontAlgn="base" latinLnBrk="0" hangingPunct="0">
                        <a:lnSpc>
                          <a:spcPct val="80000"/>
                        </a:lnSpc>
                        <a:spcBef>
                          <a:spcPct val="1000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rPr>
                        <a:t>FLATULENCE</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20 </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(5.7)</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14</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(4.3)</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10</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(2.9)</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20</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(5.8)</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7</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(2.1)</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8</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(2.4)</a:t>
                      </a:r>
                    </a:p>
                  </a:txBody>
                  <a:tcPr marT="45713" marB="45713"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569821">
                <a:tc>
                  <a:txBody>
                    <a:bodyPr/>
                    <a:lstStyle/>
                    <a:p>
                      <a:pPr marL="0" marR="0" lvl="0" indent="0" algn="l" defTabSz="914400" rtl="0" eaLnBrk="0" fontAlgn="base" latinLnBrk="0" hangingPunct="0">
                        <a:lnSpc>
                          <a:spcPct val="80000"/>
                        </a:lnSpc>
                        <a:spcBef>
                          <a:spcPct val="1000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rPr>
                        <a:t>CONSTIPATION</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19</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(5.4)</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23</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dirty="0" smtClean="0">
                          <a:ln>
                            <a:noFill/>
                          </a:ln>
                          <a:solidFill>
                            <a:srgbClr val="002060"/>
                          </a:solidFill>
                          <a:effectLst/>
                          <a:latin typeface="Times New Roman" pitchFamily="18" charset="0"/>
                        </a:rPr>
                        <a:t>  (7.0)</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13</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(3.8)</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31</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(9.0)</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22</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smtClean="0">
                          <a:ln>
                            <a:noFill/>
                          </a:ln>
                          <a:solidFill>
                            <a:srgbClr val="002060"/>
                          </a:solidFill>
                          <a:effectLst/>
                          <a:latin typeface="Times New Roman" pitchFamily="18" charset="0"/>
                        </a:rPr>
                        <a:t>  (6.5)</a:t>
                      </a:r>
                    </a:p>
                  </a:txBody>
                  <a:tcPr marT="45713" marB="45713"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rPr>
                        <a:t>5</a:t>
                      </a:r>
                    </a:p>
                  </a:txBody>
                  <a:tcPr marT="45713" marB="45713"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400" b="0" i="0" u="none" strike="noStrike" cap="none" normalizeH="0" baseline="0" dirty="0" smtClean="0">
                          <a:ln>
                            <a:noFill/>
                          </a:ln>
                          <a:solidFill>
                            <a:srgbClr val="002060"/>
                          </a:solidFill>
                          <a:effectLst/>
                          <a:latin typeface="Times New Roman" pitchFamily="18" charset="0"/>
                        </a:rPr>
                        <a:t>  (1.5)</a:t>
                      </a:r>
                    </a:p>
                  </a:txBody>
                  <a:tcPr marT="45713" marB="45713"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r>
            </a:tbl>
          </a:graphicData>
        </a:graphic>
      </p:graphicFrame>
      <p:sp>
        <p:nvSpPr>
          <p:cNvPr id="15470" name="Line 110"/>
          <p:cNvSpPr>
            <a:spLocks noChangeShapeType="1"/>
          </p:cNvSpPr>
          <p:nvPr/>
        </p:nvSpPr>
        <p:spPr bwMode="auto">
          <a:xfrm flipH="1">
            <a:off x="5219700" y="1700213"/>
            <a:ext cx="1588" cy="479583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228600" y="442913"/>
            <a:ext cx="8915400" cy="78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smtClean="0">
                <a:solidFill>
                  <a:srgbClr val="C00000"/>
                </a:solidFill>
                <a:latin typeface="Tahoma" pitchFamily="34" charset="0"/>
                <a:ea typeface="Tahoma" pitchFamily="34" charset="0"/>
                <a:cs typeface="Tahoma" pitchFamily="34" charset="0"/>
              </a:rPr>
              <a:t>Études 1 &amp; 2 : </a:t>
            </a:r>
            <a:br>
              <a:rPr lang="fr-FR" sz="2400" smtClean="0">
                <a:solidFill>
                  <a:srgbClr val="C00000"/>
                </a:solidFill>
                <a:latin typeface="Tahoma" pitchFamily="34" charset="0"/>
                <a:ea typeface="Tahoma" pitchFamily="34" charset="0"/>
                <a:cs typeface="Tahoma" pitchFamily="34" charset="0"/>
              </a:rPr>
            </a:br>
            <a:r>
              <a:rPr lang="fr-FR" sz="2400" smtClean="0">
                <a:solidFill>
                  <a:srgbClr val="C00000"/>
                </a:solidFill>
                <a:latin typeface="Tahoma" pitchFamily="34" charset="0"/>
                <a:ea typeface="Tahoma" pitchFamily="34" charset="0"/>
                <a:cs typeface="Tahoma" pitchFamily="34" charset="0"/>
              </a:rPr>
              <a:t>Arrêts prématurés de traitement</a:t>
            </a:r>
          </a:p>
        </p:txBody>
      </p:sp>
      <p:graphicFrame>
        <p:nvGraphicFramePr>
          <p:cNvPr id="50266" name="Group 90"/>
          <p:cNvGraphicFramePr>
            <a:graphicFrameLocks noGrp="1"/>
          </p:cNvGraphicFramePr>
          <p:nvPr>
            <p:extLst>
              <p:ext uri="{D42A27DB-BD31-4B8C-83A1-F6EECF244321}">
                <p14:modId xmlns:p14="http://schemas.microsoft.com/office/powerpoint/2010/main" val="3038899136"/>
              </p:ext>
            </p:extLst>
          </p:nvPr>
        </p:nvGraphicFramePr>
        <p:xfrm>
          <a:off x="179388" y="1628775"/>
          <a:ext cx="8761412" cy="4770438"/>
        </p:xfrm>
        <a:graphic>
          <a:graphicData uri="http://schemas.openxmlformats.org/drawingml/2006/table">
            <a:tbl>
              <a:tblPr/>
              <a:tblGrid>
                <a:gridCol w="1595437"/>
                <a:gridCol w="479425"/>
                <a:gridCol w="673100"/>
                <a:gridCol w="439738"/>
                <a:gridCol w="738187"/>
                <a:gridCol w="463550"/>
                <a:gridCol w="663575"/>
                <a:gridCol w="517525"/>
                <a:gridCol w="747713"/>
                <a:gridCol w="476250"/>
                <a:gridCol w="795337"/>
                <a:gridCol w="495300"/>
                <a:gridCol w="676275"/>
              </a:tblGrid>
              <a:tr h="346121">
                <a:tc>
                  <a:txBody>
                    <a:bodyPr/>
                    <a:lstStyle/>
                    <a:p>
                      <a:pPr marL="0" marR="0" lvl="0" indent="0" algn="l" defTabSz="914400" rtl="0" eaLnBrk="0" fontAlgn="base" latinLnBrk="0" hangingPunct="0">
                        <a:lnSpc>
                          <a:spcPct val="80000"/>
                        </a:lnSpc>
                        <a:spcBef>
                          <a:spcPct val="10000"/>
                        </a:spcBef>
                        <a:spcAft>
                          <a:spcPct val="0"/>
                        </a:spcAft>
                        <a:buClrTx/>
                        <a:buSzTx/>
                        <a:buFontTx/>
                        <a:buNone/>
                        <a:tabLst/>
                      </a:pPr>
                      <a:endParaRPr kumimoji="0" lang="nb-NO" sz="1600" b="1" i="0" u="none" strike="noStrike" cap="none" normalizeH="0" baseline="0" dirty="0" smtClean="0">
                        <a:ln>
                          <a:noFill/>
                        </a:ln>
                        <a:solidFill>
                          <a:srgbClr val="002060"/>
                        </a:solidFill>
                        <a:effectLst/>
                        <a:latin typeface="Times New Roman" pitchFamily="18"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66CCFF"/>
                    </a:solidFill>
                  </a:tcPr>
                </a:tc>
                <a:tc gridSpan="6">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2000" b="1" i="0" u="none" strike="noStrike" cap="none" normalizeH="0" baseline="0" smtClean="0">
                          <a:ln>
                            <a:noFill/>
                          </a:ln>
                          <a:solidFill>
                            <a:srgbClr val="002060"/>
                          </a:solidFill>
                          <a:effectLst/>
                          <a:latin typeface="Times New Roman" pitchFamily="18" charset="0"/>
                        </a:rPr>
                        <a:t>Etude 1</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6">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2000" b="1" i="0" u="none" strike="noStrike" cap="none" normalizeH="0" baseline="0" smtClean="0">
                          <a:ln>
                            <a:noFill/>
                          </a:ln>
                          <a:solidFill>
                            <a:srgbClr val="002060"/>
                          </a:solidFill>
                          <a:effectLst/>
                          <a:latin typeface="Times New Roman" pitchFamily="18" charset="0"/>
                        </a:rPr>
                        <a:t>Etude 2</a:t>
                      </a:r>
                    </a:p>
                  </a:txBody>
                  <a:tcPr marT="45726" marB="4572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54060">
                <a:tc>
                  <a:txBody>
                    <a:bodyPr/>
                    <a:lstStyle/>
                    <a:p>
                      <a:pPr marL="0" marR="0" lvl="0" indent="0" algn="l" defTabSz="914400" rtl="0" eaLnBrk="0" fontAlgn="base" latinLnBrk="0" hangingPunct="0">
                        <a:lnSpc>
                          <a:spcPct val="80000"/>
                        </a:lnSpc>
                        <a:spcBef>
                          <a:spcPct val="10000"/>
                        </a:spcBef>
                        <a:spcAft>
                          <a:spcPct val="0"/>
                        </a:spcAft>
                        <a:buClrTx/>
                        <a:buSzTx/>
                        <a:buFontTx/>
                        <a:buNone/>
                        <a:tabLst/>
                      </a:pPr>
                      <a:endParaRPr kumimoji="0" lang="nb-NO" sz="1600" b="1" i="0" u="none" strike="noStrike" cap="none" normalizeH="0" baseline="0" smtClean="0">
                        <a:ln>
                          <a:noFill/>
                        </a:ln>
                        <a:solidFill>
                          <a:srgbClr val="002060"/>
                        </a:solidFill>
                        <a:effectLst/>
                        <a:latin typeface="Times New Roman" pitchFamily="18"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CCFF"/>
                    </a:solidFill>
                  </a:tcPr>
                </a:tc>
                <a:tc gridSpan="2">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V</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c gridSpan="2">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B</a:t>
                      </a:r>
                    </a:p>
                  </a:txBody>
                  <a:tcPr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c gridSpan="2">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P</a:t>
                      </a:r>
                    </a:p>
                  </a:txBody>
                  <a:tcPr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c gridSpan="2">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V</a:t>
                      </a:r>
                    </a:p>
                  </a:txBody>
                  <a:tcPr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c gridSpan="2">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B</a:t>
                      </a:r>
                    </a:p>
                  </a:txBody>
                  <a:tcPr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c gridSpan="2">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P</a:t>
                      </a:r>
                    </a:p>
                  </a:txBody>
                  <a:tcPr marT="45726" marB="4572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r>
              <a:tr h="311191">
                <a:tc>
                  <a:txBody>
                    <a:bodyPr/>
                    <a:lstStyle/>
                    <a:p>
                      <a:pPr marL="0" marR="0" lvl="0" indent="0" algn="l" defTabSz="914400" rtl="0" eaLnBrk="0" fontAlgn="base" latinLnBrk="0" hangingPunct="0">
                        <a:lnSpc>
                          <a:spcPct val="80000"/>
                        </a:lnSpc>
                        <a:spcBef>
                          <a:spcPct val="10000"/>
                        </a:spcBef>
                        <a:spcAft>
                          <a:spcPct val="0"/>
                        </a:spcAft>
                        <a:buClrTx/>
                        <a:buSzTx/>
                        <a:buFontTx/>
                        <a:buNone/>
                        <a:tabLst/>
                      </a:pPr>
                      <a:endParaRPr kumimoji="0" lang="nb-NO" sz="1600" b="1" i="0" u="none" strike="noStrike" cap="none" normalizeH="0" baseline="0" smtClean="0">
                        <a:ln>
                          <a:noFill/>
                        </a:ln>
                        <a:solidFill>
                          <a:srgbClr val="002060"/>
                        </a:solidFill>
                        <a:effectLst/>
                        <a:latin typeface="Times New Roman" pitchFamily="18"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a:t>
                      </a:r>
                    </a:p>
                  </a:txBody>
                  <a:tcPr marT="45726" marB="45726"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a:t>
                      </a:r>
                    </a:p>
                  </a:txBody>
                  <a:tcPr marT="45726" marB="45726"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a:t>
                      </a:r>
                    </a:p>
                  </a:txBody>
                  <a:tcPr marT="45726" marB="45726"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a:t>
                      </a:r>
                    </a:p>
                  </a:txBody>
                  <a:tcPr marT="45726" marB="45726"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a:t>
                      </a:r>
                    </a:p>
                  </a:txBody>
                  <a:tcPr marT="45726" marB="45726"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a:t>
                      </a:r>
                    </a:p>
                  </a:txBody>
                  <a:tcPr marT="45726" marB="45726"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a:t>
                      </a:r>
                    </a:p>
                  </a:txBody>
                  <a:tcPr marT="45726" marB="45726"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a:t>
                      </a:r>
                    </a:p>
                  </a:txBody>
                  <a:tcPr marT="45726" marB="45726"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a:t>
                      </a:r>
                    </a:p>
                  </a:txBody>
                  <a:tcPr marT="45726" marB="45726"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a:t>
                      </a:r>
                    </a:p>
                  </a:txBody>
                  <a:tcPr marT="45726" marB="45726"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a:t>
                      </a:r>
                    </a:p>
                  </a:txBody>
                  <a:tcPr marT="45726" marB="45726" anchor="ctr" anchorCtr="1"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r>
              <a:tr h="1326057">
                <a:tc>
                  <a:txBody>
                    <a:bodyPr/>
                    <a:lstStyle/>
                    <a:p>
                      <a:pPr marL="0" marR="0" lvl="0" indent="0" algn="l"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Tous évènements indésirables</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30</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(8.6)</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50</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(15.2)</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31</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(9.0)</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36</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(10.5)</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43</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 (12.6)</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25</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(7.4)</a:t>
                      </a:r>
                    </a:p>
                  </a:txBody>
                  <a:tcPr marT="45726" marB="45726"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737591">
                <a:tc>
                  <a:txBody>
                    <a:bodyPr/>
                    <a:lstStyle/>
                    <a:p>
                      <a:pPr marL="0" marR="0" lvl="0" indent="0" algn="l"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Evènements indésirables reliés au traitement</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28</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(8.0)</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43</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(13.1)</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22</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(6.4)</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27</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(7.9)</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38</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(11.2)</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22</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(6.5)</a:t>
                      </a:r>
                    </a:p>
                  </a:txBody>
                  <a:tcPr marT="45726" marB="45726"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695418">
                <a:tc>
                  <a:txBody>
                    <a:bodyPr/>
                    <a:lstStyle/>
                    <a:p>
                      <a:pPr marL="0" marR="0" lvl="0" indent="0" algn="l"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Nausées</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 9</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(2.6)</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 6</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(1.8)</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 1</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(0.3)</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 8</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(2.3)</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 1</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smtClean="0">
                          <a:ln>
                            <a:noFill/>
                          </a:ln>
                          <a:solidFill>
                            <a:srgbClr val="002060"/>
                          </a:solidFill>
                          <a:effectLst/>
                          <a:latin typeface="Times New Roman" pitchFamily="18" charset="0"/>
                        </a:rPr>
                        <a:t>(0.3)</a:t>
                      </a:r>
                    </a:p>
                  </a:txBody>
                  <a:tcPr marT="45726" marB="45726"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800" b="1" i="0" u="none" strike="noStrike" cap="none" normalizeH="0" baseline="0" smtClean="0">
                          <a:ln>
                            <a:noFill/>
                          </a:ln>
                          <a:solidFill>
                            <a:srgbClr val="002060"/>
                          </a:solidFill>
                          <a:effectLst/>
                          <a:latin typeface="Times New Roman" pitchFamily="18" charset="0"/>
                        </a:rPr>
                        <a:t> 1</a:t>
                      </a:r>
                    </a:p>
                  </a:txBody>
                  <a:tcPr marT="45726" marB="45726"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50000"/>
                        </a:lnSpc>
                        <a:spcBef>
                          <a:spcPct val="50000"/>
                        </a:spcBef>
                        <a:spcAft>
                          <a:spcPct val="0"/>
                        </a:spcAft>
                        <a:buClrTx/>
                        <a:buSzTx/>
                        <a:buFontTx/>
                        <a:buNone/>
                        <a:tabLst/>
                      </a:pPr>
                      <a:r>
                        <a:rPr kumimoji="0" lang="en-US" sz="1600" b="0" i="0" u="none" strike="noStrike" cap="none" normalizeH="0" baseline="0" dirty="0" smtClean="0">
                          <a:ln>
                            <a:noFill/>
                          </a:ln>
                          <a:solidFill>
                            <a:srgbClr val="002060"/>
                          </a:solidFill>
                          <a:effectLst/>
                          <a:latin typeface="Times New Roman" pitchFamily="18" charset="0"/>
                        </a:rPr>
                        <a:t>(0.3)</a:t>
                      </a:r>
                    </a:p>
                  </a:txBody>
                  <a:tcPr marT="45726" marB="45726"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r>
            </a:tbl>
          </a:graphicData>
        </a:graphic>
      </p:graphicFrame>
      <p:sp>
        <p:nvSpPr>
          <p:cNvPr id="16465" name="Line 85"/>
          <p:cNvSpPr>
            <a:spLocks noChangeShapeType="1"/>
          </p:cNvSpPr>
          <p:nvPr/>
        </p:nvSpPr>
        <p:spPr bwMode="auto">
          <a:xfrm>
            <a:off x="5219700" y="1700213"/>
            <a:ext cx="42863" cy="4722812"/>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193675" y="5373688"/>
            <a:ext cx="7594600" cy="1232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12713" indent="-112713">
              <a:lnSpc>
                <a:spcPct val="95000"/>
              </a:lnSpc>
              <a:buClr>
                <a:srgbClr val="0099CC"/>
              </a:buClr>
              <a:defRPr/>
            </a:pPr>
            <a:r>
              <a:rPr lang="en-US" dirty="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Patients</a:t>
            </a:r>
          </a:p>
          <a:p>
            <a:pPr marL="112713" indent="-112713">
              <a:lnSpc>
                <a:spcPct val="95000"/>
              </a:lnSpc>
              <a:buClr>
                <a:schemeClr val="tx2"/>
              </a:buClr>
              <a:buFontTx/>
              <a:buChar char="•"/>
              <a:defRPr/>
            </a:pPr>
            <a:r>
              <a:rPr lang="en-US" sz="2000" dirty="0">
                <a:effectLst>
                  <a:outerShdw blurRad="38100" dist="38100" dir="2700000" algn="tl">
                    <a:srgbClr val="FFFFFF"/>
                  </a:outerShdw>
                </a:effectLst>
                <a:latin typeface="Tahoma" pitchFamily="34" charset="0"/>
                <a:ea typeface="Tahoma" pitchFamily="34" charset="0"/>
                <a:cs typeface="Tahoma" pitchFamily="34" charset="0"/>
              </a:rPr>
              <a:t> </a:t>
            </a:r>
            <a:r>
              <a:rPr lang="en-US" sz="2000" dirty="0" err="1" smtClean="0">
                <a:effectLst>
                  <a:outerShdw blurRad="38100" dist="38100" dir="2700000" algn="tl">
                    <a:srgbClr val="FFFFFF"/>
                  </a:outerShdw>
                </a:effectLst>
                <a:latin typeface="Tahoma" pitchFamily="34" charset="0"/>
                <a:ea typeface="Tahoma" pitchFamily="34" charset="0"/>
                <a:cs typeface="Tahoma" pitchFamily="34" charset="0"/>
              </a:rPr>
              <a:t>Hommes</a:t>
            </a:r>
            <a:r>
              <a:rPr lang="en-US" sz="2000" dirty="0" smtClean="0">
                <a:effectLst>
                  <a:outerShdw blurRad="38100" dist="38100" dir="2700000" algn="tl">
                    <a:srgbClr val="FFFFFF"/>
                  </a:outerShdw>
                </a:effectLst>
                <a:latin typeface="Tahoma" pitchFamily="34" charset="0"/>
                <a:ea typeface="Tahoma" pitchFamily="34" charset="0"/>
                <a:cs typeface="Tahoma" pitchFamily="34" charset="0"/>
              </a:rPr>
              <a:t> </a:t>
            </a:r>
            <a:r>
              <a:rPr lang="en-US" sz="2000" dirty="0" err="1">
                <a:effectLst>
                  <a:outerShdw blurRad="38100" dist="38100" dir="2700000" algn="tl">
                    <a:srgbClr val="FFFFFF"/>
                  </a:outerShdw>
                </a:effectLst>
                <a:latin typeface="Tahoma" pitchFamily="34" charset="0"/>
                <a:ea typeface="Tahoma" pitchFamily="34" charset="0"/>
                <a:cs typeface="Tahoma" pitchFamily="34" charset="0"/>
              </a:rPr>
              <a:t>ou</a:t>
            </a:r>
            <a:r>
              <a:rPr lang="en-US" sz="2000" dirty="0">
                <a:effectLst>
                  <a:outerShdw blurRad="38100" dist="38100" dir="2700000" algn="tl">
                    <a:srgbClr val="FFFFFF"/>
                  </a:outerShdw>
                </a:effectLst>
                <a:latin typeface="Tahoma" pitchFamily="34" charset="0"/>
                <a:ea typeface="Tahoma" pitchFamily="34" charset="0"/>
                <a:cs typeface="Tahoma" pitchFamily="34" charset="0"/>
              </a:rPr>
              <a:t> femmes </a:t>
            </a:r>
            <a:r>
              <a:rPr lang="en-US" sz="2000" dirty="0" err="1">
                <a:effectLst>
                  <a:outerShdw blurRad="38100" dist="38100" dir="2700000" algn="tl">
                    <a:srgbClr val="FFFFFF"/>
                  </a:outerShdw>
                </a:effectLst>
                <a:latin typeface="Tahoma" pitchFamily="34" charset="0"/>
                <a:ea typeface="Tahoma" pitchFamily="34" charset="0"/>
                <a:cs typeface="Tahoma" pitchFamily="34" charset="0"/>
              </a:rPr>
              <a:t>fumeurs</a:t>
            </a:r>
            <a:r>
              <a:rPr lang="en-US" sz="2000" dirty="0">
                <a:effectLst>
                  <a:outerShdw blurRad="38100" dist="38100" dir="2700000" algn="tl">
                    <a:srgbClr val="FFFFFF"/>
                  </a:outerShdw>
                </a:effectLst>
                <a:latin typeface="Tahoma" pitchFamily="34" charset="0"/>
                <a:ea typeface="Tahoma" pitchFamily="34" charset="0"/>
                <a:cs typeface="Tahoma" pitchFamily="34" charset="0"/>
              </a:rPr>
              <a:t> </a:t>
            </a:r>
          </a:p>
          <a:p>
            <a:pPr marL="112713" indent="-112713">
              <a:lnSpc>
                <a:spcPct val="95000"/>
              </a:lnSpc>
              <a:buClr>
                <a:schemeClr val="tx2"/>
              </a:buClr>
              <a:buFontTx/>
              <a:buChar char="•"/>
              <a:defRPr/>
            </a:pPr>
            <a:r>
              <a:rPr lang="en-US" sz="2000" dirty="0" smtClean="0">
                <a:effectLst>
                  <a:outerShdw blurRad="38100" dist="38100" dir="2700000" algn="tl">
                    <a:srgbClr val="FFFFFF"/>
                  </a:outerShdw>
                </a:effectLst>
                <a:latin typeface="Tahoma" pitchFamily="34" charset="0"/>
                <a:ea typeface="Tahoma" pitchFamily="34" charset="0"/>
                <a:cs typeface="Tahoma" pitchFamily="34" charset="0"/>
              </a:rPr>
              <a:t> 18-75 </a:t>
            </a:r>
            <a:r>
              <a:rPr lang="en-US" sz="2000" dirty="0" err="1">
                <a:effectLst>
                  <a:outerShdw blurRad="38100" dist="38100" dir="2700000" algn="tl">
                    <a:srgbClr val="FFFFFF"/>
                  </a:outerShdw>
                </a:effectLst>
                <a:latin typeface="Tahoma" pitchFamily="34" charset="0"/>
                <a:ea typeface="Tahoma" pitchFamily="34" charset="0"/>
                <a:cs typeface="Tahoma" pitchFamily="34" charset="0"/>
              </a:rPr>
              <a:t>ans</a:t>
            </a:r>
            <a:r>
              <a:rPr lang="en-US" sz="2000" dirty="0">
                <a:effectLst>
                  <a:outerShdw blurRad="38100" dist="38100" dir="2700000" algn="tl">
                    <a:srgbClr val="FFFFFF"/>
                  </a:outerShdw>
                </a:effectLst>
                <a:latin typeface="Tahoma" pitchFamily="34" charset="0"/>
                <a:ea typeface="Tahoma" pitchFamily="34" charset="0"/>
                <a:cs typeface="Tahoma" pitchFamily="34" charset="0"/>
              </a:rPr>
              <a:t>, </a:t>
            </a:r>
            <a:r>
              <a:rPr lang="en-US" sz="2000" dirty="0" err="1">
                <a:effectLst>
                  <a:outerShdw blurRad="38100" dist="38100" dir="2700000" algn="tl">
                    <a:srgbClr val="FFFFFF"/>
                  </a:outerShdw>
                </a:effectLst>
                <a:latin typeface="Tahoma" pitchFamily="34" charset="0"/>
                <a:ea typeface="Tahoma" pitchFamily="34" charset="0"/>
                <a:cs typeface="Tahoma" pitchFamily="34" charset="0"/>
              </a:rPr>
              <a:t>motivés</a:t>
            </a:r>
            <a:r>
              <a:rPr lang="en-US" sz="2000" dirty="0">
                <a:effectLst>
                  <a:outerShdw blurRad="38100" dist="38100" dir="2700000" algn="tl">
                    <a:srgbClr val="FFFFFF"/>
                  </a:outerShdw>
                </a:effectLst>
                <a:latin typeface="Tahoma" pitchFamily="34" charset="0"/>
                <a:ea typeface="Tahoma" pitchFamily="34" charset="0"/>
                <a:cs typeface="Tahoma" pitchFamily="34" charset="0"/>
              </a:rPr>
              <a:t> à </a:t>
            </a:r>
            <a:r>
              <a:rPr lang="en-US" sz="2000" dirty="0" err="1">
                <a:effectLst>
                  <a:outerShdw blurRad="38100" dist="38100" dir="2700000" algn="tl">
                    <a:srgbClr val="FFFFFF"/>
                  </a:outerShdw>
                </a:effectLst>
                <a:latin typeface="Tahoma" pitchFamily="34" charset="0"/>
                <a:ea typeface="Tahoma" pitchFamily="34" charset="0"/>
                <a:cs typeface="Tahoma" pitchFamily="34" charset="0"/>
              </a:rPr>
              <a:t>l’arrêt</a:t>
            </a:r>
            <a:r>
              <a:rPr lang="en-US" sz="2000" dirty="0">
                <a:effectLst>
                  <a:outerShdw blurRad="38100" dist="38100" dir="2700000" algn="tl">
                    <a:srgbClr val="FFFFFF"/>
                  </a:outerShdw>
                </a:effectLst>
                <a:latin typeface="Tahoma" pitchFamily="34" charset="0"/>
                <a:ea typeface="Tahoma" pitchFamily="34" charset="0"/>
                <a:cs typeface="Tahoma" pitchFamily="34" charset="0"/>
              </a:rPr>
              <a:t> du </a:t>
            </a:r>
            <a:r>
              <a:rPr lang="en-US" sz="2000" dirty="0" err="1">
                <a:effectLst>
                  <a:outerShdw blurRad="38100" dist="38100" dir="2700000" algn="tl">
                    <a:srgbClr val="FFFFFF"/>
                  </a:outerShdw>
                </a:effectLst>
                <a:latin typeface="Tahoma" pitchFamily="34" charset="0"/>
                <a:ea typeface="Tahoma" pitchFamily="34" charset="0"/>
                <a:cs typeface="Tahoma" pitchFamily="34" charset="0"/>
              </a:rPr>
              <a:t>tabac</a:t>
            </a:r>
            <a:endParaRPr lang="en-US" sz="2000" dirty="0">
              <a:effectLst>
                <a:outerShdw blurRad="38100" dist="38100" dir="2700000" algn="tl">
                  <a:srgbClr val="FFFFFF"/>
                </a:outerShdw>
              </a:effectLst>
              <a:latin typeface="Tahoma" pitchFamily="34" charset="0"/>
              <a:ea typeface="Tahoma" pitchFamily="34" charset="0"/>
              <a:cs typeface="Tahoma" pitchFamily="34" charset="0"/>
            </a:endParaRPr>
          </a:p>
          <a:p>
            <a:pPr marL="112713" indent="-112713">
              <a:lnSpc>
                <a:spcPct val="95000"/>
              </a:lnSpc>
              <a:buClr>
                <a:schemeClr val="tx2"/>
              </a:buClr>
              <a:buFontTx/>
              <a:buChar char="•"/>
              <a:defRPr/>
            </a:pPr>
            <a:r>
              <a:rPr lang="en-US" sz="2000" dirty="0" smtClean="0">
                <a:effectLst>
                  <a:outerShdw blurRad="38100" dist="38100" dir="2700000" algn="tl">
                    <a:srgbClr val="FFFFFF"/>
                  </a:outerShdw>
                </a:effectLst>
                <a:latin typeface="Tahoma" pitchFamily="34" charset="0"/>
                <a:ea typeface="Tahoma" pitchFamily="34" charset="0"/>
                <a:cs typeface="Tahoma" pitchFamily="34" charset="0"/>
              </a:rPr>
              <a:t> </a:t>
            </a:r>
            <a:r>
              <a:rPr lang="en-US" sz="2000" dirty="0" err="1" smtClean="0">
                <a:effectLst>
                  <a:outerShdw blurRad="38100" dist="38100" dir="2700000" algn="tl">
                    <a:srgbClr val="FFFFFF"/>
                  </a:outerShdw>
                </a:effectLst>
                <a:latin typeface="Tahoma" pitchFamily="34" charset="0"/>
                <a:ea typeface="Tahoma" pitchFamily="34" charset="0"/>
                <a:cs typeface="Tahoma" pitchFamily="34" charset="0"/>
              </a:rPr>
              <a:t>Moyenne</a:t>
            </a:r>
            <a:r>
              <a:rPr lang="en-US" sz="2000" dirty="0" smtClean="0">
                <a:effectLst>
                  <a:outerShdw blurRad="38100" dist="38100" dir="2700000" algn="tl">
                    <a:srgbClr val="FFFFFF"/>
                  </a:outerShdw>
                </a:effectLst>
                <a:latin typeface="Tahoma" pitchFamily="34" charset="0"/>
                <a:ea typeface="Tahoma" pitchFamily="34" charset="0"/>
                <a:cs typeface="Tahoma" pitchFamily="34" charset="0"/>
              </a:rPr>
              <a:t> </a:t>
            </a:r>
            <a:r>
              <a:rPr lang="en-US" sz="2000" dirty="0">
                <a:effectLst>
                  <a:outerShdw blurRad="38100" dist="38100" dir="2700000" algn="tl">
                    <a:srgbClr val="FFFFFF"/>
                  </a:outerShdw>
                </a:effectLst>
                <a:latin typeface="Tahoma" pitchFamily="34" charset="0"/>
                <a:ea typeface="Tahoma" pitchFamily="34" charset="0"/>
                <a:cs typeface="Tahoma" pitchFamily="34" charset="0"/>
              </a:rPr>
              <a:t>de </a:t>
            </a:r>
            <a:r>
              <a:rPr lang="en-US" sz="2000" u="sng" dirty="0">
                <a:effectLst>
                  <a:outerShdw blurRad="38100" dist="38100" dir="2700000" algn="tl">
                    <a:srgbClr val="FFFFFF"/>
                  </a:outerShdw>
                </a:effectLst>
                <a:latin typeface="Tahoma" pitchFamily="34" charset="0"/>
                <a:ea typeface="Tahoma" pitchFamily="34" charset="0"/>
                <a:cs typeface="Tahoma" pitchFamily="34" charset="0"/>
              </a:rPr>
              <a:t>&gt;</a:t>
            </a:r>
            <a:r>
              <a:rPr lang="en-US" sz="2000" dirty="0">
                <a:effectLst>
                  <a:outerShdw blurRad="38100" dist="38100" dir="2700000" algn="tl">
                    <a:srgbClr val="FFFFFF"/>
                  </a:outerShdw>
                </a:effectLst>
                <a:latin typeface="Tahoma" pitchFamily="34" charset="0"/>
                <a:ea typeface="Tahoma" pitchFamily="34" charset="0"/>
                <a:cs typeface="Tahoma" pitchFamily="34" charset="0"/>
              </a:rPr>
              <a:t> 10 cigarettes/jour </a:t>
            </a:r>
            <a:r>
              <a:rPr lang="en-US" sz="2000" dirty="0" err="1">
                <a:effectLst>
                  <a:outerShdw blurRad="38100" dist="38100" dir="2700000" algn="tl">
                    <a:srgbClr val="FFFFFF"/>
                  </a:outerShdw>
                </a:effectLst>
                <a:latin typeface="Tahoma" pitchFamily="34" charset="0"/>
                <a:ea typeface="Tahoma" pitchFamily="34" charset="0"/>
                <a:cs typeface="Tahoma" pitchFamily="34" charset="0"/>
              </a:rPr>
              <a:t>durant</a:t>
            </a:r>
            <a:r>
              <a:rPr lang="en-US" sz="2000" dirty="0">
                <a:effectLst>
                  <a:outerShdw blurRad="38100" dist="38100" dir="2700000" algn="tl">
                    <a:srgbClr val="FFFFFF"/>
                  </a:outerShdw>
                </a:effectLst>
                <a:latin typeface="Tahoma" pitchFamily="34" charset="0"/>
                <a:ea typeface="Tahoma" pitchFamily="34" charset="0"/>
                <a:cs typeface="Tahoma" pitchFamily="34" charset="0"/>
              </a:rPr>
              <a:t> </a:t>
            </a:r>
            <a:r>
              <a:rPr lang="en-US" sz="2000" dirty="0" err="1">
                <a:effectLst>
                  <a:outerShdw blurRad="38100" dist="38100" dir="2700000" algn="tl">
                    <a:srgbClr val="FFFFFF"/>
                  </a:outerShdw>
                </a:effectLst>
                <a:latin typeface="Tahoma" pitchFamily="34" charset="0"/>
                <a:ea typeface="Tahoma" pitchFamily="34" charset="0"/>
                <a:cs typeface="Tahoma" pitchFamily="34" charset="0"/>
              </a:rPr>
              <a:t>l’année</a:t>
            </a:r>
            <a:r>
              <a:rPr lang="en-US" sz="2000" dirty="0">
                <a:effectLst>
                  <a:outerShdw blurRad="38100" dist="38100" dir="2700000" algn="tl">
                    <a:srgbClr val="FFFFFF"/>
                  </a:outerShdw>
                </a:effectLst>
                <a:latin typeface="Tahoma" pitchFamily="34" charset="0"/>
                <a:ea typeface="Tahoma" pitchFamily="34" charset="0"/>
                <a:cs typeface="Tahoma" pitchFamily="34" charset="0"/>
              </a:rPr>
              <a:t> </a:t>
            </a:r>
            <a:r>
              <a:rPr lang="en-US" sz="2000" dirty="0" err="1">
                <a:effectLst>
                  <a:outerShdw blurRad="38100" dist="38100" dir="2700000" algn="tl">
                    <a:srgbClr val="FFFFFF"/>
                  </a:outerShdw>
                </a:effectLst>
                <a:latin typeface="Tahoma" pitchFamily="34" charset="0"/>
                <a:ea typeface="Tahoma" pitchFamily="34" charset="0"/>
                <a:cs typeface="Tahoma" pitchFamily="34" charset="0"/>
              </a:rPr>
              <a:t>précédente</a:t>
            </a:r>
            <a:endParaRPr lang="en-US" sz="2000" dirty="0">
              <a:effectLst>
                <a:outerShdw blurRad="38100" dist="38100" dir="2700000" algn="tl">
                  <a:srgbClr val="FFFFFF"/>
                </a:outerShdw>
              </a:effectLst>
              <a:latin typeface="Tahoma" pitchFamily="34" charset="0"/>
              <a:ea typeface="Tahoma" pitchFamily="34" charset="0"/>
              <a:cs typeface="Tahoma" pitchFamily="34" charset="0"/>
            </a:endParaRPr>
          </a:p>
        </p:txBody>
      </p:sp>
      <p:sp>
        <p:nvSpPr>
          <p:cNvPr id="17411" name="Rectangle 3"/>
          <p:cNvSpPr>
            <a:spLocks noGrp="1" noChangeArrowheads="1"/>
          </p:cNvSpPr>
          <p:nvPr>
            <p:ph type="title"/>
          </p:nvPr>
        </p:nvSpPr>
        <p:spPr bwMode="auto">
          <a:xfrm>
            <a:off x="495300" y="404813"/>
            <a:ext cx="8153400" cy="877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b="1" dirty="0" smtClean="0">
                <a:solidFill>
                  <a:srgbClr val="C00000"/>
                </a:solidFill>
                <a:latin typeface="Verdana" pitchFamily="34" charset="0"/>
                <a:ea typeface="Verdana" pitchFamily="34" charset="0"/>
                <a:cs typeface="Verdana" pitchFamily="34" charset="0"/>
              </a:rPr>
              <a:t>Maintien de l’abstinence :</a:t>
            </a:r>
            <a:br>
              <a:rPr lang="fr-FR" sz="2400" b="1" dirty="0" smtClean="0">
                <a:solidFill>
                  <a:srgbClr val="C00000"/>
                </a:solidFill>
                <a:latin typeface="Verdana" pitchFamily="34" charset="0"/>
                <a:ea typeface="Verdana" pitchFamily="34" charset="0"/>
                <a:cs typeface="Verdana" pitchFamily="34" charset="0"/>
              </a:rPr>
            </a:br>
            <a:r>
              <a:rPr lang="fr-FR" sz="2400" b="1" dirty="0" smtClean="0">
                <a:solidFill>
                  <a:srgbClr val="C00000"/>
                </a:solidFill>
                <a:latin typeface="Verdana" pitchFamily="34" charset="0"/>
                <a:ea typeface="Verdana" pitchFamily="34" charset="0"/>
                <a:cs typeface="Verdana" pitchFamily="34" charset="0"/>
              </a:rPr>
              <a:t>Schéma de l’étude</a:t>
            </a:r>
          </a:p>
        </p:txBody>
      </p:sp>
      <p:sp>
        <p:nvSpPr>
          <p:cNvPr id="52228" name="Text Box 4"/>
          <p:cNvSpPr txBox="1">
            <a:spLocks noChangeArrowheads="1"/>
          </p:cNvSpPr>
          <p:nvPr/>
        </p:nvSpPr>
        <p:spPr bwMode="auto">
          <a:xfrm>
            <a:off x="5310300" y="5192713"/>
            <a:ext cx="3833700" cy="786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4625" indent="-174625">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95000"/>
              </a:lnSpc>
              <a:buClr>
                <a:srgbClr val="0099CC"/>
              </a:buClr>
              <a:defRPr/>
            </a:pPr>
            <a:r>
              <a:rPr lang="en-US" sz="1800" b="1" dirty="0" err="1" smtClean="0">
                <a:solidFill>
                  <a:schemeClr val="folHlink"/>
                </a:solidFill>
                <a:effectLst>
                  <a:outerShdw blurRad="38100" dist="38100" dir="2700000" algn="tl">
                    <a:srgbClr val="000000"/>
                  </a:outerShdw>
                </a:effectLst>
                <a:latin typeface="Tahoma" pitchFamily="34" charset="0"/>
                <a:ea typeface="Tahoma" pitchFamily="34" charset="0"/>
                <a:cs typeface="Tahoma" pitchFamily="34" charset="0"/>
              </a:rPr>
              <a:t>Critère</a:t>
            </a:r>
            <a:r>
              <a:rPr lang="en-US" sz="1800" b="1" dirty="0" smtClean="0">
                <a:solidFill>
                  <a:schemeClr val="folHlink"/>
                </a:solidFill>
                <a:effectLst>
                  <a:outerShdw blurRad="38100" dist="38100" dir="2700000" algn="tl">
                    <a:srgbClr val="000000"/>
                  </a:outerShdw>
                </a:effectLst>
                <a:latin typeface="Tahoma" pitchFamily="34" charset="0"/>
                <a:ea typeface="Tahoma" pitchFamily="34" charset="0"/>
                <a:cs typeface="Tahoma" pitchFamily="34" charset="0"/>
              </a:rPr>
              <a:t> </a:t>
            </a:r>
            <a:r>
              <a:rPr lang="en-US" sz="1800" b="1" dirty="0" err="1" smtClean="0">
                <a:solidFill>
                  <a:schemeClr val="folHlink"/>
                </a:solidFill>
                <a:effectLst>
                  <a:outerShdw blurRad="38100" dist="38100" dir="2700000" algn="tl">
                    <a:srgbClr val="000000"/>
                  </a:outerShdw>
                </a:effectLst>
                <a:latin typeface="Tahoma" pitchFamily="34" charset="0"/>
                <a:ea typeface="Tahoma" pitchFamily="34" charset="0"/>
                <a:cs typeface="Tahoma" pitchFamily="34" charset="0"/>
              </a:rPr>
              <a:t>d’efficacité</a:t>
            </a:r>
            <a:r>
              <a:rPr lang="en-US" sz="1800" b="1" dirty="0" smtClean="0">
                <a:solidFill>
                  <a:schemeClr val="folHlink"/>
                </a:solidFill>
                <a:effectLst>
                  <a:outerShdw blurRad="38100" dist="38100" dir="2700000" algn="tl">
                    <a:srgbClr val="000000"/>
                  </a:outerShdw>
                </a:effectLst>
                <a:latin typeface="Tahoma" pitchFamily="34" charset="0"/>
                <a:ea typeface="Tahoma" pitchFamily="34" charset="0"/>
                <a:cs typeface="Tahoma" pitchFamily="34" charset="0"/>
              </a:rPr>
              <a:t> </a:t>
            </a:r>
            <a:r>
              <a:rPr lang="en-US" sz="1800" b="1" dirty="0" err="1" smtClean="0">
                <a:solidFill>
                  <a:schemeClr val="folHlink"/>
                </a:solidFill>
                <a:effectLst>
                  <a:outerShdw blurRad="38100" dist="38100" dir="2700000" algn="tl">
                    <a:srgbClr val="000000"/>
                  </a:outerShdw>
                </a:effectLst>
                <a:latin typeface="Tahoma" pitchFamily="34" charset="0"/>
                <a:ea typeface="Tahoma" pitchFamily="34" charset="0"/>
                <a:cs typeface="Tahoma" pitchFamily="34" charset="0"/>
              </a:rPr>
              <a:t>secondaire</a:t>
            </a:r>
            <a:r>
              <a:rPr lang="en-US" sz="1800" b="1" dirty="0" smtClean="0">
                <a:solidFill>
                  <a:schemeClr val="folHlink"/>
                </a:solidFill>
                <a:effectLst>
                  <a:outerShdw blurRad="38100" dist="38100" dir="2700000" algn="tl">
                    <a:srgbClr val="000000"/>
                  </a:outerShdw>
                </a:effectLst>
                <a:latin typeface="Tahoma" pitchFamily="34" charset="0"/>
                <a:ea typeface="Tahoma" pitchFamily="34" charset="0"/>
                <a:cs typeface="Tahoma" pitchFamily="34" charset="0"/>
              </a:rPr>
              <a:t> </a:t>
            </a:r>
            <a:r>
              <a:rPr lang="en-GB" sz="1800" b="1" dirty="0" smtClean="0">
                <a:solidFill>
                  <a:schemeClr val="folHlink"/>
                </a:solidFill>
                <a:effectLst>
                  <a:outerShdw blurRad="38100" dist="38100" dir="2700000" algn="tl">
                    <a:srgbClr val="000000"/>
                  </a:outerShdw>
                </a:effectLst>
                <a:latin typeface="Tahoma" pitchFamily="34" charset="0"/>
                <a:ea typeface="Tahoma" pitchFamily="34" charset="0"/>
                <a:cs typeface="Tahoma" pitchFamily="34" charset="0"/>
              </a:rPr>
              <a:t>:</a:t>
            </a:r>
          </a:p>
          <a:p>
            <a:pPr>
              <a:defRPr/>
            </a:pPr>
            <a:r>
              <a:rPr lang="en-US" sz="1400" dirty="0" smtClean="0">
                <a:effectLst>
                  <a:outerShdw blurRad="38100" dist="38100" dir="2700000" algn="tl">
                    <a:srgbClr val="FFFFFF"/>
                  </a:outerShdw>
                </a:effectLst>
                <a:latin typeface="Tahoma" pitchFamily="34" charset="0"/>
                <a:ea typeface="Tahoma" pitchFamily="34" charset="0"/>
                <a:cs typeface="Tahoma" pitchFamily="34" charset="0"/>
              </a:rPr>
              <a:t>abstinence continue au </a:t>
            </a:r>
            <a:r>
              <a:rPr lang="en-US" sz="1400" dirty="0" err="1" smtClean="0">
                <a:effectLst>
                  <a:outerShdw blurRad="38100" dist="38100" dir="2700000" algn="tl">
                    <a:srgbClr val="FFFFFF"/>
                  </a:outerShdw>
                </a:effectLst>
                <a:latin typeface="Tahoma" pitchFamily="34" charset="0"/>
                <a:ea typeface="Tahoma" pitchFamily="34" charset="0"/>
                <a:cs typeface="Tahoma" pitchFamily="34" charset="0"/>
              </a:rPr>
              <a:t>cours</a:t>
            </a:r>
            <a:r>
              <a:rPr lang="en-US" sz="1400" dirty="0" smtClean="0">
                <a:effectLst>
                  <a:outerShdw blurRad="38100" dist="38100" dir="2700000" algn="tl">
                    <a:srgbClr val="FFFFFF"/>
                  </a:outerShdw>
                </a:effectLst>
                <a:latin typeface="Tahoma" pitchFamily="34" charset="0"/>
                <a:ea typeface="Tahoma" pitchFamily="34" charset="0"/>
                <a:cs typeface="Tahoma" pitchFamily="34" charset="0"/>
              </a:rPr>
              <a:t> des </a:t>
            </a:r>
            <a:r>
              <a:rPr lang="en-US" sz="1400" dirty="0" err="1" smtClean="0">
                <a:effectLst>
                  <a:outerShdw blurRad="38100" dist="38100" dir="2700000" algn="tl">
                    <a:srgbClr val="FFFFFF"/>
                  </a:outerShdw>
                </a:effectLst>
                <a:latin typeface="Tahoma" pitchFamily="34" charset="0"/>
                <a:ea typeface="Tahoma" pitchFamily="34" charset="0"/>
                <a:cs typeface="Tahoma" pitchFamily="34" charset="0"/>
              </a:rPr>
              <a:t>semaines</a:t>
            </a:r>
            <a:r>
              <a:rPr lang="en-US" sz="1400" dirty="0" smtClean="0">
                <a:effectLst>
                  <a:outerShdw blurRad="38100" dist="38100" dir="2700000" algn="tl">
                    <a:srgbClr val="FFFFFF"/>
                  </a:outerShdw>
                </a:effectLst>
                <a:latin typeface="Tahoma" pitchFamily="34" charset="0"/>
                <a:ea typeface="Tahoma" pitchFamily="34" charset="0"/>
                <a:cs typeface="Tahoma" pitchFamily="34" charset="0"/>
              </a:rPr>
              <a:t> </a:t>
            </a:r>
            <a:r>
              <a:rPr lang="en-GB" sz="1400" b="1" dirty="0" smtClean="0">
                <a:solidFill>
                  <a:schemeClr val="folHlink"/>
                </a:solidFill>
                <a:effectLst>
                  <a:outerShdw blurRad="38100" dist="38100" dir="2700000" algn="tl">
                    <a:srgbClr val="000000"/>
                  </a:outerShdw>
                </a:effectLst>
                <a:latin typeface="Tahoma" pitchFamily="34" charset="0"/>
                <a:ea typeface="Tahoma" pitchFamily="34" charset="0"/>
                <a:cs typeface="Tahoma" pitchFamily="34" charset="0"/>
              </a:rPr>
              <a:t>13–52</a:t>
            </a:r>
            <a:r>
              <a:rPr lang="en-US" sz="1400" dirty="0" smtClean="0">
                <a:effectLst>
                  <a:outerShdw blurRad="38100" dist="38100" dir="2700000" algn="tl">
                    <a:srgbClr val="FFFFFF"/>
                  </a:outerShdw>
                </a:effectLst>
                <a:latin typeface="Tahoma" pitchFamily="34" charset="0"/>
                <a:ea typeface="Tahoma" pitchFamily="34" charset="0"/>
                <a:cs typeface="Tahoma" pitchFamily="34" charset="0"/>
              </a:rPr>
              <a:t>, </a:t>
            </a:r>
            <a:r>
              <a:rPr lang="en-US" sz="1400" dirty="0" err="1" smtClean="0">
                <a:effectLst>
                  <a:outerShdw blurRad="38100" dist="38100" dir="2700000" algn="tl">
                    <a:srgbClr val="FFFFFF"/>
                  </a:outerShdw>
                </a:effectLst>
                <a:latin typeface="Tahoma" pitchFamily="34" charset="0"/>
                <a:ea typeface="Tahoma" pitchFamily="34" charset="0"/>
                <a:cs typeface="Tahoma" pitchFamily="34" charset="0"/>
              </a:rPr>
              <a:t>vérifiée</a:t>
            </a:r>
            <a:r>
              <a:rPr lang="en-US" sz="1400" dirty="0" smtClean="0">
                <a:effectLst>
                  <a:outerShdw blurRad="38100" dist="38100" dir="2700000" algn="tl">
                    <a:srgbClr val="FFFFFF"/>
                  </a:outerShdw>
                </a:effectLst>
                <a:latin typeface="Tahoma" pitchFamily="34" charset="0"/>
                <a:ea typeface="Tahoma" pitchFamily="34" charset="0"/>
                <a:cs typeface="Tahoma" pitchFamily="34" charset="0"/>
              </a:rPr>
              <a:t> par CO </a:t>
            </a:r>
            <a:r>
              <a:rPr lang="en-US" sz="1400" dirty="0" err="1" smtClean="0">
                <a:effectLst>
                  <a:outerShdw blurRad="38100" dist="38100" dir="2700000" algn="tl">
                    <a:srgbClr val="FFFFFF"/>
                  </a:outerShdw>
                </a:effectLst>
                <a:latin typeface="Tahoma" pitchFamily="34" charset="0"/>
                <a:ea typeface="Tahoma" pitchFamily="34" charset="0"/>
                <a:cs typeface="Tahoma" pitchFamily="34" charset="0"/>
              </a:rPr>
              <a:t>expiré</a:t>
            </a:r>
            <a:endParaRPr lang="en-GB" sz="1400" dirty="0" smtClean="0">
              <a:effectLst>
                <a:outerShdw blurRad="38100" dist="38100" dir="2700000" algn="tl">
                  <a:srgbClr val="FFFFFF"/>
                </a:outerShdw>
              </a:effectLst>
              <a:latin typeface="Tahoma" pitchFamily="34" charset="0"/>
              <a:ea typeface="Tahoma" pitchFamily="34" charset="0"/>
              <a:cs typeface="Tahoma" pitchFamily="34" charset="0"/>
            </a:endParaRPr>
          </a:p>
        </p:txBody>
      </p:sp>
      <p:sp>
        <p:nvSpPr>
          <p:cNvPr id="52229" name="Rectangle 5"/>
          <p:cNvSpPr>
            <a:spLocks noChangeArrowheads="1"/>
          </p:cNvSpPr>
          <p:nvPr/>
        </p:nvSpPr>
        <p:spPr bwMode="auto">
          <a:xfrm>
            <a:off x="2338408" y="3841750"/>
            <a:ext cx="65242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sem 12</a:t>
            </a:r>
            <a:endParaRPr lang="en-US" sz="1400">
              <a:effectLst>
                <a:outerShdw blurRad="38100" dist="38100" dir="2700000" algn="tl">
                  <a:srgbClr val="FFFFFF"/>
                </a:outerShdw>
              </a:effectLst>
              <a:latin typeface="Tahoma" pitchFamily="34" charset="0"/>
              <a:ea typeface="Tahoma" pitchFamily="34" charset="0"/>
              <a:cs typeface="Tahoma" pitchFamily="34" charset="0"/>
            </a:endParaRPr>
          </a:p>
        </p:txBody>
      </p:sp>
      <p:sp>
        <p:nvSpPr>
          <p:cNvPr id="52230" name="Rectangle 6"/>
          <p:cNvSpPr>
            <a:spLocks noChangeArrowheads="1"/>
          </p:cNvSpPr>
          <p:nvPr/>
        </p:nvSpPr>
        <p:spPr bwMode="auto">
          <a:xfrm>
            <a:off x="4521431" y="3841750"/>
            <a:ext cx="28052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 24</a:t>
            </a:r>
            <a:endParaRPr lang="en-US" sz="1400">
              <a:effectLst>
                <a:outerShdw blurRad="38100" dist="38100" dir="2700000" algn="tl">
                  <a:srgbClr val="FFFFFF"/>
                </a:outerShdw>
              </a:effectLst>
              <a:latin typeface="Tahoma" pitchFamily="34" charset="0"/>
              <a:ea typeface="Tahoma" pitchFamily="34" charset="0"/>
              <a:cs typeface="Tahoma" pitchFamily="34" charset="0"/>
            </a:endParaRPr>
          </a:p>
        </p:txBody>
      </p:sp>
      <p:sp>
        <p:nvSpPr>
          <p:cNvPr id="52231" name="Rectangle 7"/>
          <p:cNvSpPr>
            <a:spLocks noChangeArrowheads="1"/>
          </p:cNvSpPr>
          <p:nvPr/>
        </p:nvSpPr>
        <p:spPr bwMode="auto">
          <a:xfrm>
            <a:off x="8020281" y="3883025"/>
            <a:ext cx="28052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 52</a:t>
            </a:r>
            <a:endParaRPr lang="en-US" sz="1400">
              <a:effectLst>
                <a:outerShdw blurRad="38100" dist="38100" dir="2700000" algn="tl">
                  <a:srgbClr val="FFFFFF"/>
                </a:outerShdw>
              </a:effectLst>
              <a:latin typeface="Tahoma" pitchFamily="34" charset="0"/>
              <a:ea typeface="Tahoma" pitchFamily="34" charset="0"/>
              <a:cs typeface="Tahoma" pitchFamily="34" charset="0"/>
            </a:endParaRPr>
          </a:p>
        </p:txBody>
      </p:sp>
      <p:sp>
        <p:nvSpPr>
          <p:cNvPr id="52232" name="Rectangle 8"/>
          <p:cNvSpPr>
            <a:spLocks noChangeArrowheads="1"/>
          </p:cNvSpPr>
          <p:nvPr/>
        </p:nvSpPr>
        <p:spPr bwMode="auto">
          <a:xfrm>
            <a:off x="4887770" y="1724025"/>
            <a:ext cx="232756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SUIVI SANS TRAITEMENT</a:t>
            </a:r>
          </a:p>
        </p:txBody>
      </p:sp>
      <p:sp>
        <p:nvSpPr>
          <p:cNvPr id="52233" name="Rectangle 9"/>
          <p:cNvSpPr>
            <a:spLocks noChangeArrowheads="1"/>
          </p:cNvSpPr>
          <p:nvPr/>
        </p:nvSpPr>
        <p:spPr bwMode="auto">
          <a:xfrm>
            <a:off x="2845268" y="1724025"/>
            <a:ext cx="170880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DOUBLE-AVEUGLE </a:t>
            </a:r>
            <a:br>
              <a:rPr lang="en-US" sz="1400" b="1">
                <a:effectLst>
                  <a:outerShdw blurRad="38100" dist="38100" dir="2700000" algn="tl">
                    <a:srgbClr val="FFFFFF"/>
                  </a:outerShdw>
                </a:effectLst>
                <a:latin typeface="Tahoma" pitchFamily="34" charset="0"/>
                <a:ea typeface="Tahoma" pitchFamily="34" charset="0"/>
                <a:cs typeface="Tahoma" pitchFamily="34" charset="0"/>
              </a:rPr>
            </a:br>
            <a:endParaRPr lang="en-US" sz="1400">
              <a:effectLst>
                <a:outerShdw blurRad="38100" dist="38100" dir="2700000" algn="tl">
                  <a:srgbClr val="FFFFFF"/>
                </a:outerShdw>
              </a:effectLst>
              <a:latin typeface="Tahoma" pitchFamily="34" charset="0"/>
              <a:ea typeface="Tahoma" pitchFamily="34" charset="0"/>
              <a:cs typeface="Tahoma" pitchFamily="34" charset="0"/>
            </a:endParaRPr>
          </a:p>
        </p:txBody>
      </p:sp>
      <p:sp>
        <p:nvSpPr>
          <p:cNvPr id="52234" name="Rectangle 10"/>
          <p:cNvSpPr>
            <a:spLocks noChangeArrowheads="1"/>
          </p:cNvSpPr>
          <p:nvPr/>
        </p:nvSpPr>
        <p:spPr bwMode="auto">
          <a:xfrm>
            <a:off x="688975" y="1724025"/>
            <a:ext cx="18224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PHASE EN OUVERT</a:t>
            </a:r>
          </a:p>
        </p:txBody>
      </p:sp>
      <p:sp>
        <p:nvSpPr>
          <p:cNvPr id="52235" name="Rectangle 11"/>
          <p:cNvSpPr>
            <a:spLocks noChangeArrowheads="1"/>
          </p:cNvSpPr>
          <p:nvPr/>
        </p:nvSpPr>
        <p:spPr bwMode="auto">
          <a:xfrm>
            <a:off x="2933700" y="4341813"/>
            <a:ext cx="6027738" cy="7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buClr>
                <a:srgbClr val="0099CC"/>
              </a:buClr>
              <a:defRPr/>
            </a:pPr>
            <a:r>
              <a:rPr lang="en-US" b="1">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Critère d’efficacité primaire</a:t>
            </a:r>
            <a:r>
              <a:rPr lang="en-GB" b="1">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 :</a:t>
            </a:r>
          </a:p>
          <a:p>
            <a:pPr algn="r">
              <a:lnSpc>
                <a:spcPct val="95000"/>
              </a:lnSpc>
              <a:buClr>
                <a:srgbClr val="0099CC"/>
              </a:buClr>
              <a:defRPr/>
            </a:pPr>
            <a:r>
              <a:rPr lang="en-US" sz="1400">
                <a:effectLst>
                  <a:outerShdw blurRad="38100" dist="38100" dir="2700000" algn="tl">
                    <a:srgbClr val="FFFFFF"/>
                  </a:outerShdw>
                </a:effectLst>
                <a:latin typeface="Tahoma" pitchFamily="34" charset="0"/>
                <a:ea typeface="Tahoma" pitchFamily="34" charset="0"/>
                <a:cs typeface="Tahoma" pitchFamily="34" charset="0"/>
              </a:rPr>
              <a:t>abstinence continue au cours des semaines </a:t>
            </a:r>
            <a:r>
              <a:rPr lang="en-GB" sz="1400" b="1">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13–24</a:t>
            </a:r>
            <a:r>
              <a:rPr lang="en-US" sz="1400">
                <a:effectLst>
                  <a:outerShdw blurRad="38100" dist="38100" dir="2700000" algn="tl">
                    <a:srgbClr val="FFFFFF"/>
                  </a:outerShdw>
                </a:effectLst>
                <a:latin typeface="Tahoma" pitchFamily="34" charset="0"/>
                <a:ea typeface="Tahoma" pitchFamily="34" charset="0"/>
                <a:cs typeface="Tahoma" pitchFamily="34" charset="0"/>
              </a:rPr>
              <a:t>, vérifiée par CO expiré</a:t>
            </a:r>
          </a:p>
          <a:p>
            <a:pPr algn="r">
              <a:lnSpc>
                <a:spcPct val="95000"/>
              </a:lnSpc>
              <a:buClr>
                <a:srgbClr val="0099CC"/>
              </a:buClr>
              <a:defRPr/>
            </a:pPr>
            <a:endParaRPr lang="en-GB" sz="1400" b="1">
              <a:solidFill>
                <a:schemeClr val="tx2"/>
              </a:solidFill>
              <a:effectLst>
                <a:outerShdw blurRad="38100" dist="38100" dir="2700000" algn="tl">
                  <a:srgbClr val="FFFFFF"/>
                </a:outerShdw>
              </a:effectLst>
              <a:latin typeface="Tahoma" pitchFamily="34" charset="0"/>
              <a:ea typeface="Tahoma" pitchFamily="34" charset="0"/>
              <a:cs typeface="Tahoma" pitchFamily="34" charset="0"/>
            </a:endParaRPr>
          </a:p>
        </p:txBody>
      </p:sp>
      <p:sp>
        <p:nvSpPr>
          <p:cNvPr id="17420" name="Line 12"/>
          <p:cNvSpPr>
            <a:spLocks noChangeShapeType="1"/>
          </p:cNvSpPr>
          <p:nvPr/>
        </p:nvSpPr>
        <p:spPr bwMode="auto">
          <a:xfrm flipV="1">
            <a:off x="2819400" y="2393950"/>
            <a:ext cx="0" cy="542925"/>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52237" name="Rectangle 13"/>
          <p:cNvSpPr>
            <a:spLocks noChangeArrowheads="1"/>
          </p:cNvSpPr>
          <p:nvPr/>
        </p:nvSpPr>
        <p:spPr bwMode="auto">
          <a:xfrm>
            <a:off x="491116" y="2554288"/>
            <a:ext cx="2178481" cy="1938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lnSpc>
                <a:spcPct val="90000"/>
              </a:lnSpc>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Varenicline 1mg 2 fois/j</a:t>
            </a:r>
          </a:p>
        </p:txBody>
      </p:sp>
      <p:sp>
        <p:nvSpPr>
          <p:cNvPr id="52238" name="Rectangle 14"/>
          <p:cNvSpPr>
            <a:spLocks noChangeArrowheads="1"/>
          </p:cNvSpPr>
          <p:nvPr/>
        </p:nvSpPr>
        <p:spPr bwMode="auto">
          <a:xfrm>
            <a:off x="2887663" y="2481263"/>
            <a:ext cx="2471831"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90000"/>
              </a:lnSpc>
              <a:defRPr/>
            </a:pPr>
            <a:r>
              <a:rPr lang="en-US" sz="1600" b="1">
                <a:solidFill>
                  <a:schemeClr val="accent2"/>
                </a:solidFill>
                <a:effectLst>
                  <a:outerShdw blurRad="38100" dist="38100" dir="2700000" algn="tl">
                    <a:srgbClr val="000000"/>
                  </a:outerShdw>
                </a:effectLst>
                <a:latin typeface="Tahoma" pitchFamily="34" charset="0"/>
                <a:ea typeface="Tahoma" pitchFamily="34" charset="0"/>
                <a:cs typeface="Tahoma" pitchFamily="34" charset="0"/>
              </a:rPr>
              <a:t>varenicline 1mg 2 fois/j</a:t>
            </a:r>
          </a:p>
        </p:txBody>
      </p:sp>
      <p:sp>
        <p:nvSpPr>
          <p:cNvPr id="52239" name="Rectangle 15"/>
          <p:cNvSpPr>
            <a:spLocks noChangeArrowheads="1"/>
          </p:cNvSpPr>
          <p:nvPr/>
        </p:nvSpPr>
        <p:spPr bwMode="auto">
          <a:xfrm>
            <a:off x="2901950" y="3536950"/>
            <a:ext cx="80791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600" b="1">
                <a:solidFill>
                  <a:schemeClr val="hlink"/>
                </a:solidFill>
                <a:effectLst>
                  <a:outerShdw blurRad="38100" dist="38100" dir="2700000" algn="tl">
                    <a:srgbClr val="000000"/>
                  </a:outerShdw>
                </a:effectLst>
                <a:latin typeface="Tahoma" pitchFamily="34" charset="0"/>
                <a:ea typeface="Tahoma" pitchFamily="34" charset="0"/>
                <a:cs typeface="Tahoma" pitchFamily="34" charset="0"/>
              </a:rPr>
              <a:t>Placebo</a:t>
            </a:r>
          </a:p>
        </p:txBody>
      </p:sp>
      <p:sp>
        <p:nvSpPr>
          <p:cNvPr id="17424" name="Line 16"/>
          <p:cNvSpPr>
            <a:spLocks noChangeShapeType="1"/>
          </p:cNvSpPr>
          <p:nvPr/>
        </p:nvSpPr>
        <p:spPr bwMode="auto">
          <a:xfrm flipV="1">
            <a:off x="2809875" y="3478213"/>
            <a:ext cx="2003425" cy="14287"/>
          </a:xfrm>
          <a:prstGeom prst="line">
            <a:avLst/>
          </a:prstGeom>
          <a:noFill/>
          <a:ln w="28575">
            <a:solidFill>
              <a:schemeClr va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latin typeface="Tahoma" pitchFamily="34" charset="0"/>
              <a:ea typeface="Tahoma" pitchFamily="34" charset="0"/>
              <a:cs typeface="Tahoma" pitchFamily="34" charset="0"/>
            </a:endParaRPr>
          </a:p>
        </p:txBody>
      </p:sp>
      <p:sp>
        <p:nvSpPr>
          <p:cNvPr id="17425" name="Line 17"/>
          <p:cNvSpPr>
            <a:spLocks noChangeShapeType="1"/>
          </p:cNvSpPr>
          <p:nvPr/>
        </p:nvSpPr>
        <p:spPr bwMode="auto">
          <a:xfrm>
            <a:off x="4727575" y="2393950"/>
            <a:ext cx="3619500" cy="0"/>
          </a:xfrm>
          <a:prstGeom prst="line">
            <a:avLst/>
          </a:prstGeom>
          <a:noFill/>
          <a:ln w="28575">
            <a:solidFill>
              <a:schemeClr val="accent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latin typeface="Tahoma" pitchFamily="34" charset="0"/>
              <a:ea typeface="Tahoma" pitchFamily="34" charset="0"/>
              <a:cs typeface="Tahoma" pitchFamily="34" charset="0"/>
            </a:endParaRPr>
          </a:p>
        </p:txBody>
      </p:sp>
      <p:sp>
        <p:nvSpPr>
          <p:cNvPr id="17426" name="Line 18"/>
          <p:cNvSpPr>
            <a:spLocks noChangeShapeType="1"/>
          </p:cNvSpPr>
          <p:nvPr/>
        </p:nvSpPr>
        <p:spPr bwMode="auto">
          <a:xfrm flipV="1">
            <a:off x="2809875" y="2381250"/>
            <a:ext cx="1936750" cy="1270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latin typeface="Tahoma" pitchFamily="34" charset="0"/>
              <a:ea typeface="Tahoma" pitchFamily="34" charset="0"/>
              <a:cs typeface="Tahoma" pitchFamily="34" charset="0"/>
            </a:endParaRPr>
          </a:p>
        </p:txBody>
      </p:sp>
      <p:sp>
        <p:nvSpPr>
          <p:cNvPr id="17427" name="Line 19"/>
          <p:cNvSpPr>
            <a:spLocks noChangeShapeType="1"/>
          </p:cNvSpPr>
          <p:nvPr/>
        </p:nvSpPr>
        <p:spPr bwMode="auto">
          <a:xfrm flipV="1">
            <a:off x="2819400" y="2949575"/>
            <a:ext cx="0" cy="542925"/>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7428" name="Line 20"/>
          <p:cNvSpPr>
            <a:spLocks noChangeShapeType="1"/>
          </p:cNvSpPr>
          <p:nvPr/>
        </p:nvSpPr>
        <p:spPr bwMode="auto">
          <a:xfrm flipH="1">
            <a:off x="681038" y="2930525"/>
            <a:ext cx="214153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7429" name="Rectangle 21"/>
          <p:cNvSpPr>
            <a:spLocks noChangeArrowheads="1"/>
          </p:cNvSpPr>
          <p:nvPr/>
        </p:nvSpPr>
        <p:spPr bwMode="auto">
          <a:xfrm>
            <a:off x="2855913" y="4106863"/>
            <a:ext cx="1920875" cy="225425"/>
          </a:xfrm>
          <a:prstGeom prst="rect">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17430" name="Rectangle 22"/>
          <p:cNvSpPr>
            <a:spLocks noChangeArrowheads="1"/>
          </p:cNvSpPr>
          <p:nvPr/>
        </p:nvSpPr>
        <p:spPr bwMode="auto">
          <a:xfrm>
            <a:off x="2887663" y="4991100"/>
            <a:ext cx="5310187" cy="211138"/>
          </a:xfrm>
          <a:prstGeom prst="rect">
            <a:avLst/>
          </a:prstGeom>
          <a:solidFill>
            <a:schemeClr val="folHlink"/>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52247" name="Rectangle 23"/>
          <p:cNvSpPr>
            <a:spLocks noChangeArrowheads="1"/>
          </p:cNvSpPr>
          <p:nvPr/>
        </p:nvSpPr>
        <p:spPr bwMode="auto">
          <a:xfrm>
            <a:off x="2935288" y="3840163"/>
            <a:ext cx="3111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 </a:t>
            </a:r>
            <a:endParaRPr lang="en-US" sz="1400">
              <a:effectLst>
                <a:outerShdw blurRad="38100" dist="38100" dir="2700000" algn="tl">
                  <a:srgbClr val="FFFFFF"/>
                </a:outerShdw>
              </a:effectLst>
              <a:latin typeface="Tahoma" pitchFamily="34" charset="0"/>
              <a:ea typeface="Tahoma" pitchFamily="34" charset="0"/>
              <a:cs typeface="Tahoma" pitchFamily="34" charset="0"/>
            </a:endParaRPr>
          </a:p>
        </p:txBody>
      </p:sp>
      <p:sp>
        <p:nvSpPr>
          <p:cNvPr id="17432" name="Line 24"/>
          <p:cNvSpPr>
            <a:spLocks noChangeShapeType="1"/>
          </p:cNvSpPr>
          <p:nvPr/>
        </p:nvSpPr>
        <p:spPr bwMode="auto">
          <a:xfrm flipV="1">
            <a:off x="2227263" y="3038475"/>
            <a:ext cx="442912" cy="338138"/>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52249" name="Rectangle 25"/>
          <p:cNvSpPr>
            <a:spLocks noChangeArrowheads="1"/>
          </p:cNvSpPr>
          <p:nvPr/>
        </p:nvSpPr>
        <p:spPr bwMode="auto">
          <a:xfrm>
            <a:off x="293011" y="3443288"/>
            <a:ext cx="2109553" cy="3877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lnSpc>
                <a:spcPct val="90000"/>
              </a:lnSpc>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randomisation</a:t>
            </a:r>
          </a:p>
          <a:p>
            <a:pPr algn="ctr">
              <a:lnSpc>
                <a:spcPct val="90000"/>
              </a:lnSpc>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des patients abstinents</a:t>
            </a:r>
          </a:p>
        </p:txBody>
      </p:sp>
      <p:sp>
        <p:nvSpPr>
          <p:cNvPr id="17434" name="Line 26"/>
          <p:cNvSpPr>
            <a:spLocks noChangeShapeType="1"/>
          </p:cNvSpPr>
          <p:nvPr/>
        </p:nvSpPr>
        <p:spPr bwMode="auto">
          <a:xfrm>
            <a:off x="4741863" y="3478213"/>
            <a:ext cx="3656012" cy="1587"/>
          </a:xfrm>
          <a:prstGeom prst="line">
            <a:avLst/>
          </a:prstGeom>
          <a:noFill/>
          <a:ln w="28575">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52388" y="188913"/>
            <a:ext cx="8980487" cy="1008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b="1" dirty="0" smtClean="0">
                <a:solidFill>
                  <a:srgbClr val="C00000"/>
                </a:solidFill>
                <a:latin typeface="Verdana" pitchFamily="34" charset="0"/>
                <a:ea typeface="Verdana" pitchFamily="34" charset="0"/>
                <a:cs typeface="Verdana" pitchFamily="34" charset="0"/>
              </a:rPr>
              <a:t>Étude de maintien de l’abstinence :</a:t>
            </a:r>
            <a:br>
              <a:rPr lang="fr-FR" sz="2400" b="1" dirty="0" smtClean="0">
                <a:solidFill>
                  <a:srgbClr val="C00000"/>
                </a:solidFill>
                <a:latin typeface="Verdana" pitchFamily="34" charset="0"/>
                <a:ea typeface="Verdana" pitchFamily="34" charset="0"/>
                <a:cs typeface="Verdana" pitchFamily="34" charset="0"/>
              </a:rPr>
            </a:br>
            <a:r>
              <a:rPr lang="fr-FR" sz="2400" b="1" dirty="0" smtClean="0">
                <a:solidFill>
                  <a:srgbClr val="C00000"/>
                </a:solidFill>
                <a:latin typeface="Verdana" pitchFamily="34" charset="0"/>
                <a:ea typeface="Verdana" pitchFamily="34" charset="0"/>
                <a:cs typeface="Verdana" pitchFamily="34" charset="0"/>
              </a:rPr>
              <a:t>Abstinence continue confirmée par mesure du CO</a:t>
            </a:r>
          </a:p>
        </p:txBody>
      </p:sp>
      <p:sp>
        <p:nvSpPr>
          <p:cNvPr id="18435" name="Text Box 3"/>
          <p:cNvSpPr txBox="1">
            <a:spLocks noChangeArrowheads="1"/>
          </p:cNvSpPr>
          <p:nvPr/>
        </p:nvSpPr>
        <p:spPr bwMode="auto">
          <a:xfrm>
            <a:off x="5161973" y="4814888"/>
            <a:ext cx="139974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ctr" eaLnBrk="1" hangingPunct="1"/>
            <a:r>
              <a:rPr lang="en-US" sz="1600" b="1">
                <a:latin typeface="Tahoma" pitchFamily="34" charset="0"/>
                <a:ea typeface="Tahoma" pitchFamily="34" charset="0"/>
                <a:cs typeface="Tahoma" pitchFamily="34" charset="0"/>
              </a:rPr>
              <a:t> N=602</a:t>
            </a:r>
          </a:p>
          <a:p>
            <a:pPr algn="ctr" eaLnBrk="1" hangingPunct="1"/>
            <a:r>
              <a:rPr lang="en-US" sz="1600" b="1">
                <a:latin typeface="Tahoma" pitchFamily="34" charset="0"/>
                <a:ea typeface="Tahoma" pitchFamily="34" charset="0"/>
                <a:cs typeface="Tahoma" pitchFamily="34" charset="0"/>
              </a:rPr>
              <a:t>Varenicline </a:t>
            </a:r>
          </a:p>
          <a:p>
            <a:pPr algn="ctr" eaLnBrk="1" hangingPunct="1"/>
            <a:endParaRPr lang="en-US" sz="1600" b="1">
              <a:latin typeface="Tahoma" pitchFamily="34" charset="0"/>
              <a:ea typeface="Tahoma" pitchFamily="34" charset="0"/>
              <a:cs typeface="Tahoma" pitchFamily="34" charset="0"/>
            </a:endParaRPr>
          </a:p>
        </p:txBody>
      </p:sp>
      <p:sp>
        <p:nvSpPr>
          <p:cNvPr id="18436" name="Text Box 4"/>
          <p:cNvSpPr txBox="1">
            <a:spLocks noChangeArrowheads="1"/>
          </p:cNvSpPr>
          <p:nvPr/>
        </p:nvSpPr>
        <p:spPr bwMode="auto">
          <a:xfrm>
            <a:off x="7161811" y="4814888"/>
            <a:ext cx="9925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ctr" eaLnBrk="1" hangingPunct="1"/>
            <a:r>
              <a:rPr lang="en-US" sz="1600" b="1">
                <a:latin typeface="Tahoma" pitchFamily="34" charset="0"/>
                <a:ea typeface="Tahoma" pitchFamily="34" charset="0"/>
                <a:cs typeface="Tahoma" pitchFamily="34" charset="0"/>
              </a:rPr>
              <a:t>N=604</a:t>
            </a:r>
          </a:p>
          <a:p>
            <a:pPr algn="ctr" eaLnBrk="1" hangingPunct="1"/>
            <a:r>
              <a:rPr lang="en-US" sz="1600" b="1">
                <a:latin typeface="Tahoma" pitchFamily="34" charset="0"/>
                <a:ea typeface="Tahoma" pitchFamily="34" charset="0"/>
                <a:cs typeface="Tahoma" pitchFamily="34" charset="0"/>
              </a:rPr>
              <a:t>Placebo</a:t>
            </a:r>
          </a:p>
        </p:txBody>
      </p:sp>
      <p:sp>
        <p:nvSpPr>
          <p:cNvPr id="18437" name="Text Box 5"/>
          <p:cNvSpPr txBox="1">
            <a:spLocks noChangeArrowheads="1"/>
          </p:cNvSpPr>
          <p:nvPr/>
        </p:nvSpPr>
        <p:spPr bwMode="auto">
          <a:xfrm>
            <a:off x="1709738" y="1562100"/>
            <a:ext cx="2640012"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ctr" eaLnBrk="1" hangingPunct="1">
              <a:lnSpc>
                <a:spcPct val="90000"/>
              </a:lnSpc>
            </a:pPr>
            <a:r>
              <a:rPr lang="en-US" sz="2400">
                <a:solidFill>
                  <a:srgbClr val="FF9966"/>
                </a:solidFill>
                <a:latin typeface="Tahoma" pitchFamily="34" charset="0"/>
                <a:ea typeface="Tahoma" pitchFamily="34" charset="0"/>
                <a:cs typeface="Tahoma" pitchFamily="34" charset="0"/>
              </a:rPr>
              <a:t>Semaine 13-24</a:t>
            </a:r>
          </a:p>
        </p:txBody>
      </p:sp>
      <p:sp>
        <p:nvSpPr>
          <p:cNvPr id="58374" name="Rectangle 6"/>
          <p:cNvSpPr>
            <a:spLocks noChangeArrowheads="1"/>
          </p:cNvSpPr>
          <p:nvPr/>
        </p:nvSpPr>
        <p:spPr bwMode="auto">
          <a:xfrm>
            <a:off x="6218463" y="2708275"/>
            <a:ext cx="1069525"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b="1">
                <a:effectLst>
                  <a:outerShdw blurRad="38100" dist="38100" dir="2700000" algn="tl">
                    <a:srgbClr val="FFFFFF"/>
                  </a:outerShdw>
                </a:effectLst>
                <a:latin typeface="Tahoma" pitchFamily="34" charset="0"/>
                <a:ea typeface="Tahoma" pitchFamily="34" charset="0"/>
                <a:cs typeface="Tahoma" pitchFamily="34" charset="0"/>
              </a:rPr>
              <a:t>1.35</a:t>
            </a:r>
            <a:br>
              <a:rPr lang="en-US" b="1">
                <a:effectLst>
                  <a:outerShdw blurRad="38100" dist="38100" dir="2700000" algn="tl">
                    <a:srgbClr val="FFFFFF"/>
                  </a:outerShdw>
                </a:effectLst>
                <a:latin typeface="Tahoma" pitchFamily="34" charset="0"/>
                <a:ea typeface="Tahoma" pitchFamily="34" charset="0"/>
                <a:cs typeface="Tahoma" pitchFamily="34" charset="0"/>
              </a:rPr>
            </a:br>
            <a:r>
              <a:rPr lang="en-US" sz="1400" b="1" i="1">
                <a:effectLst>
                  <a:outerShdw blurRad="38100" dist="38100" dir="2700000" algn="tl">
                    <a:srgbClr val="FFFFFF"/>
                  </a:outerShdw>
                </a:effectLst>
                <a:latin typeface="Tahoma" pitchFamily="34" charset="0"/>
                <a:ea typeface="Tahoma" pitchFamily="34" charset="0"/>
                <a:cs typeface="Tahoma" pitchFamily="34" charset="0"/>
              </a:rPr>
              <a:t>p</a:t>
            </a:r>
            <a:r>
              <a:rPr lang="en-US" sz="1400" b="1">
                <a:effectLst>
                  <a:outerShdw blurRad="38100" dist="38100" dir="2700000" algn="tl">
                    <a:srgbClr val="FFFFFF"/>
                  </a:outerShdw>
                </a:effectLst>
                <a:latin typeface="Tahoma" pitchFamily="34" charset="0"/>
                <a:ea typeface="Tahoma" pitchFamily="34" charset="0"/>
                <a:cs typeface="Tahoma" pitchFamily="34" charset="0"/>
              </a:rPr>
              <a:t>=0.0126</a:t>
            </a:r>
          </a:p>
        </p:txBody>
      </p:sp>
      <p:sp>
        <p:nvSpPr>
          <p:cNvPr id="18439" name="Text Box 7"/>
          <p:cNvSpPr txBox="1">
            <a:spLocks noChangeArrowheads="1"/>
          </p:cNvSpPr>
          <p:nvPr/>
        </p:nvSpPr>
        <p:spPr bwMode="auto">
          <a:xfrm>
            <a:off x="438150" y="6357938"/>
            <a:ext cx="32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nb-NO" sz="2400">
              <a:latin typeface="Tahoma" pitchFamily="34" charset="0"/>
              <a:ea typeface="Tahoma" pitchFamily="34" charset="0"/>
              <a:cs typeface="Tahoma" pitchFamily="34" charset="0"/>
            </a:endParaRPr>
          </a:p>
        </p:txBody>
      </p:sp>
      <p:sp>
        <p:nvSpPr>
          <p:cNvPr id="18440" name="Freeform 8"/>
          <p:cNvSpPr>
            <a:spLocks/>
          </p:cNvSpPr>
          <p:nvPr/>
        </p:nvSpPr>
        <p:spPr bwMode="auto">
          <a:xfrm>
            <a:off x="5891213" y="3259138"/>
            <a:ext cx="1724025" cy="139700"/>
          </a:xfrm>
          <a:custGeom>
            <a:avLst/>
            <a:gdLst>
              <a:gd name="T0" fmla="*/ 0 w 497"/>
              <a:gd name="T1" fmla="*/ 2147483647 h 142"/>
              <a:gd name="T2" fmla="*/ 0 w 497"/>
              <a:gd name="T3" fmla="*/ 0 h 142"/>
              <a:gd name="T4" fmla="*/ 2147483647 w 497"/>
              <a:gd name="T5" fmla="*/ 0 h 142"/>
              <a:gd name="T6" fmla="*/ 2147483647 w 497"/>
              <a:gd name="T7" fmla="*/ 2147483647 h 1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7" h="142">
                <a:moveTo>
                  <a:pt x="0" y="142"/>
                </a:moveTo>
                <a:lnTo>
                  <a:pt x="0" y="0"/>
                </a:lnTo>
                <a:lnTo>
                  <a:pt x="497" y="0"/>
                </a:lnTo>
                <a:lnTo>
                  <a:pt x="497" y="142"/>
                </a:ln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8441" name="Text Box 9"/>
          <p:cNvSpPr txBox="1">
            <a:spLocks noChangeArrowheads="1"/>
          </p:cNvSpPr>
          <p:nvPr/>
        </p:nvSpPr>
        <p:spPr bwMode="auto">
          <a:xfrm>
            <a:off x="5588000" y="1565275"/>
            <a:ext cx="26828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ctr" eaLnBrk="1" hangingPunct="1">
              <a:lnSpc>
                <a:spcPct val="90000"/>
              </a:lnSpc>
            </a:pPr>
            <a:r>
              <a:rPr lang="en-US" sz="2400">
                <a:solidFill>
                  <a:srgbClr val="FF9966"/>
                </a:solidFill>
                <a:latin typeface="Tahoma" pitchFamily="34" charset="0"/>
                <a:ea typeface="Tahoma" pitchFamily="34" charset="0"/>
                <a:cs typeface="Tahoma" pitchFamily="34" charset="0"/>
              </a:rPr>
              <a:t>Semaine 13-52</a:t>
            </a:r>
          </a:p>
        </p:txBody>
      </p:sp>
      <p:graphicFrame>
        <p:nvGraphicFramePr>
          <p:cNvPr id="18442" name="Object 10"/>
          <p:cNvGraphicFramePr>
            <a:graphicFrameLocks noChangeAspect="1"/>
          </p:cNvGraphicFramePr>
          <p:nvPr>
            <p:extLst>
              <p:ext uri="{D42A27DB-BD31-4B8C-83A1-F6EECF244321}">
                <p14:modId xmlns:p14="http://schemas.microsoft.com/office/powerpoint/2010/main" val="3582937815"/>
              </p:ext>
            </p:extLst>
          </p:nvPr>
        </p:nvGraphicFramePr>
        <p:xfrm>
          <a:off x="3825875" y="1530350"/>
          <a:ext cx="4621213" cy="3390900"/>
        </p:xfrm>
        <a:graphic>
          <a:graphicData uri="http://schemas.openxmlformats.org/presentationml/2006/ole">
            <mc:AlternateContent xmlns:mc="http://schemas.openxmlformats.org/markup-compatibility/2006">
              <mc:Choice xmlns:v="urn:schemas-microsoft-com:vml" Requires="v">
                <p:oleObj spid="_x0000_s18706" name="Chart" r:id="rId4" imgW="8467775" imgH="3724274" progId="MSGraph.Chart.8">
                  <p:embed followColorScheme="full"/>
                </p:oleObj>
              </mc:Choice>
              <mc:Fallback>
                <p:oleObj name="Chart" r:id="rId4" imgW="8467775" imgH="3724274" progId="MSGraph.Chart.8">
                  <p:embed followColorScheme="full"/>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r="45261"/>
                      <a:stretch>
                        <a:fillRect/>
                      </a:stretch>
                    </p:blipFill>
                    <p:spPr bwMode="auto">
                      <a:xfrm>
                        <a:off x="3825875" y="1530350"/>
                        <a:ext cx="4621213" cy="339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3" name="Text Box 11"/>
          <p:cNvSpPr txBox="1">
            <a:spLocks noChangeArrowheads="1"/>
          </p:cNvSpPr>
          <p:nvPr/>
        </p:nvSpPr>
        <p:spPr bwMode="auto">
          <a:xfrm>
            <a:off x="5178425" y="2713038"/>
            <a:ext cx="14017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r" eaLnBrk="1" hangingPunct="1"/>
            <a:r>
              <a:rPr lang="en-US" b="1">
                <a:latin typeface="Tahoma" pitchFamily="34" charset="0"/>
                <a:ea typeface="Tahoma" pitchFamily="34" charset="0"/>
                <a:cs typeface="Tahoma" pitchFamily="34" charset="0"/>
              </a:rPr>
              <a:t>OR=</a:t>
            </a:r>
          </a:p>
        </p:txBody>
      </p:sp>
      <p:sp>
        <p:nvSpPr>
          <p:cNvPr id="18444" name="Text Box 12"/>
          <p:cNvSpPr txBox="1">
            <a:spLocks noChangeArrowheads="1"/>
          </p:cNvSpPr>
          <p:nvPr/>
        </p:nvSpPr>
        <p:spPr bwMode="auto">
          <a:xfrm>
            <a:off x="-18816" y="6481763"/>
            <a:ext cx="109196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r" eaLnBrk="1" hangingPunct="1"/>
            <a:r>
              <a:rPr lang="en-US" sz="1000">
                <a:latin typeface="Tahoma" pitchFamily="34" charset="0"/>
                <a:ea typeface="Tahoma" pitchFamily="34" charset="0"/>
                <a:cs typeface="Tahoma" pitchFamily="34" charset="0"/>
              </a:rPr>
              <a:t>OR = odds ratio</a:t>
            </a:r>
          </a:p>
        </p:txBody>
      </p:sp>
      <p:grpSp>
        <p:nvGrpSpPr>
          <p:cNvPr id="18445" name="Group 13"/>
          <p:cNvGrpSpPr>
            <a:grpSpLocks/>
          </p:cNvGrpSpPr>
          <p:nvPr/>
        </p:nvGrpSpPr>
        <p:grpSpPr bwMode="auto">
          <a:xfrm>
            <a:off x="468313" y="1844675"/>
            <a:ext cx="4359275" cy="3633788"/>
            <a:chOff x="301" y="1375"/>
            <a:chExt cx="2746" cy="2289"/>
          </a:xfrm>
        </p:grpSpPr>
        <p:grpSp>
          <p:nvGrpSpPr>
            <p:cNvPr id="18447" name="Group 14"/>
            <p:cNvGrpSpPr>
              <a:grpSpLocks/>
            </p:cNvGrpSpPr>
            <p:nvPr/>
          </p:nvGrpSpPr>
          <p:grpSpPr bwMode="auto">
            <a:xfrm>
              <a:off x="824" y="1458"/>
              <a:ext cx="2222" cy="1725"/>
              <a:chOff x="824" y="1458"/>
              <a:chExt cx="2222" cy="1725"/>
            </a:xfrm>
          </p:grpSpPr>
          <p:sp>
            <p:nvSpPr>
              <p:cNvPr id="18463" name="Rectangle 15"/>
              <p:cNvSpPr>
                <a:spLocks noChangeArrowheads="1"/>
              </p:cNvSpPr>
              <p:nvPr/>
            </p:nvSpPr>
            <p:spPr bwMode="auto">
              <a:xfrm>
                <a:off x="1052" y="1949"/>
                <a:ext cx="24" cy="1186"/>
              </a:xfrm>
              <a:prstGeom prst="rect">
                <a:avLst/>
              </a:prstGeom>
              <a:solidFill>
                <a:srgbClr val="C3C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64" name="Rectangle 16"/>
              <p:cNvSpPr>
                <a:spLocks noChangeArrowheads="1"/>
              </p:cNvSpPr>
              <p:nvPr/>
            </p:nvSpPr>
            <p:spPr bwMode="auto">
              <a:xfrm>
                <a:off x="1076" y="1949"/>
                <a:ext cx="12" cy="1186"/>
              </a:xfrm>
              <a:prstGeom prst="rect">
                <a:avLst/>
              </a:prstGeom>
              <a:solidFill>
                <a:srgbClr val="C4C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65" name="Rectangle 17"/>
              <p:cNvSpPr>
                <a:spLocks noChangeArrowheads="1"/>
              </p:cNvSpPr>
              <p:nvPr/>
            </p:nvSpPr>
            <p:spPr bwMode="auto">
              <a:xfrm>
                <a:off x="1088" y="1949"/>
                <a:ext cx="12" cy="1186"/>
              </a:xfrm>
              <a:prstGeom prst="rect">
                <a:avLst/>
              </a:prstGeom>
              <a:solidFill>
                <a:srgbClr val="C5C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66" name="Rectangle 18"/>
              <p:cNvSpPr>
                <a:spLocks noChangeArrowheads="1"/>
              </p:cNvSpPr>
              <p:nvPr/>
            </p:nvSpPr>
            <p:spPr bwMode="auto">
              <a:xfrm>
                <a:off x="1100" y="1949"/>
                <a:ext cx="6" cy="1186"/>
              </a:xfrm>
              <a:prstGeom prst="rect">
                <a:avLst/>
              </a:prstGeom>
              <a:solidFill>
                <a:srgbClr val="C6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67" name="Rectangle 19"/>
              <p:cNvSpPr>
                <a:spLocks noChangeArrowheads="1"/>
              </p:cNvSpPr>
              <p:nvPr/>
            </p:nvSpPr>
            <p:spPr bwMode="auto">
              <a:xfrm>
                <a:off x="1106" y="1949"/>
                <a:ext cx="6" cy="1186"/>
              </a:xfrm>
              <a:prstGeom prst="rect">
                <a:avLst/>
              </a:prstGeom>
              <a:solidFill>
                <a:srgbClr val="C7C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68" name="Rectangle 20"/>
              <p:cNvSpPr>
                <a:spLocks noChangeArrowheads="1"/>
              </p:cNvSpPr>
              <p:nvPr/>
            </p:nvSpPr>
            <p:spPr bwMode="auto">
              <a:xfrm>
                <a:off x="1112" y="1949"/>
                <a:ext cx="6" cy="1186"/>
              </a:xfrm>
              <a:prstGeom prst="rect">
                <a:avLst/>
              </a:prstGeom>
              <a:solidFill>
                <a:srgbClr val="C8C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69" name="Rectangle 21"/>
              <p:cNvSpPr>
                <a:spLocks noChangeArrowheads="1"/>
              </p:cNvSpPr>
              <p:nvPr/>
            </p:nvSpPr>
            <p:spPr bwMode="auto">
              <a:xfrm>
                <a:off x="1118" y="1949"/>
                <a:ext cx="6" cy="1186"/>
              </a:xfrm>
              <a:prstGeom prst="rect">
                <a:avLst/>
              </a:prstGeom>
              <a:solidFill>
                <a:srgbClr val="C9C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70" name="Rectangle 22"/>
              <p:cNvSpPr>
                <a:spLocks noChangeArrowheads="1"/>
              </p:cNvSpPr>
              <p:nvPr/>
            </p:nvSpPr>
            <p:spPr bwMode="auto">
              <a:xfrm>
                <a:off x="1124" y="1949"/>
                <a:ext cx="6" cy="1186"/>
              </a:xfrm>
              <a:prstGeom prst="rect">
                <a:avLst/>
              </a:prstGeom>
              <a:solidFill>
                <a:srgbClr val="CA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71" name="Rectangle 23"/>
              <p:cNvSpPr>
                <a:spLocks noChangeArrowheads="1"/>
              </p:cNvSpPr>
              <p:nvPr/>
            </p:nvSpPr>
            <p:spPr bwMode="auto">
              <a:xfrm>
                <a:off x="1130" y="1949"/>
                <a:ext cx="6" cy="1186"/>
              </a:xfrm>
              <a:prstGeom prst="rect">
                <a:avLst/>
              </a:prstGeom>
              <a:solidFill>
                <a:srgbClr val="CB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72" name="Rectangle 24"/>
              <p:cNvSpPr>
                <a:spLocks noChangeArrowheads="1"/>
              </p:cNvSpPr>
              <p:nvPr/>
            </p:nvSpPr>
            <p:spPr bwMode="auto">
              <a:xfrm>
                <a:off x="1136" y="1949"/>
                <a:ext cx="6" cy="1186"/>
              </a:xfrm>
              <a:prstGeom prst="rect">
                <a:avLst/>
              </a:prstGeom>
              <a:solidFill>
                <a:srgbClr val="CC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73" name="Rectangle 25"/>
              <p:cNvSpPr>
                <a:spLocks noChangeArrowheads="1"/>
              </p:cNvSpPr>
              <p:nvPr/>
            </p:nvSpPr>
            <p:spPr bwMode="auto">
              <a:xfrm>
                <a:off x="1142" y="1949"/>
                <a:ext cx="6" cy="1186"/>
              </a:xfrm>
              <a:prstGeom prst="rect">
                <a:avLst/>
              </a:prstGeom>
              <a:solidFill>
                <a:srgbClr val="CDC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74" name="Rectangle 26"/>
              <p:cNvSpPr>
                <a:spLocks noChangeArrowheads="1"/>
              </p:cNvSpPr>
              <p:nvPr/>
            </p:nvSpPr>
            <p:spPr bwMode="auto">
              <a:xfrm>
                <a:off x="1148" y="1949"/>
                <a:ext cx="6" cy="1186"/>
              </a:xfrm>
              <a:prstGeom prst="rect">
                <a:avLst/>
              </a:prstGeom>
              <a:solidFill>
                <a:srgbClr val="CEC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75" name="Rectangle 27"/>
              <p:cNvSpPr>
                <a:spLocks noChangeArrowheads="1"/>
              </p:cNvSpPr>
              <p:nvPr/>
            </p:nvSpPr>
            <p:spPr bwMode="auto">
              <a:xfrm>
                <a:off x="1154" y="1949"/>
                <a:ext cx="6" cy="1186"/>
              </a:xfrm>
              <a:prstGeom prst="rect">
                <a:avLst/>
              </a:prstGeom>
              <a:solidFill>
                <a:srgbClr val="CFC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76" name="Rectangle 28"/>
              <p:cNvSpPr>
                <a:spLocks noChangeArrowheads="1"/>
              </p:cNvSpPr>
              <p:nvPr/>
            </p:nvSpPr>
            <p:spPr bwMode="auto">
              <a:xfrm>
                <a:off x="1160" y="1949"/>
                <a:ext cx="6" cy="1186"/>
              </a:xfrm>
              <a:prstGeom prst="rect">
                <a:avLst/>
              </a:prstGeom>
              <a:solidFill>
                <a:srgbClr val="D1D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77" name="Rectangle 29"/>
              <p:cNvSpPr>
                <a:spLocks noChangeArrowheads="1"/>
              </p:cNvSpPr>
              <p:nvPr/>
            </p:nvSpPr>
            <p:spPr bwMode="auto">
              <a:xfrm>
                <a:off x="1166" y="1949"/>
                <a:ext cx="6" cy="1186"/>
              </a:xfrm>
              <a:prstGeom prst="rect">
                <a:avLst/>
              </a:prstGeom>
              <a:solidFill>
                <a:srgbClr val="D2D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78" name="Rectangle 30"/>
              <p:cNvSpPr>
                <a:spLocks noChangeArrowheads="1"/>
              </p:cNvSpPr>
              <p:nvPr/>
            </p:nvSpPr>
            <p:spPr bwMode="auto">
              <a:xfrm>
                <a:off x="1172" y="1949"/>
                <a:ext cx="6" cy="1186"/>
              </a:xfrm>
              <a:prstGeom prst="rect">
                <a:avLst/>
              </a:prstGeom>
              <a:solidFill>
                <a:srgbClr val="D4D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79" name="Rectangle 31"/>
              <p:cNvSpPr>
                <a:spLocks noChangeArrowheads="1"/>
              </p:cNvSpPr>
              <p:nvPr/>
            </p:nvSpPr>
            <p:spPr bwMode="auto">
              <a:xfrm>
                <a:off x="1178" y="1949"/>
                <a:ext cx="6" cy="1186"/>
              </a:xfrm>
              <a:prstGeom prst="rect">
                <a:avLst/>
              </a:prstGeom>
              <a:solidFill>
                <a:srgbClr val="D5D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80" name="Rectangle 32"/>
              <p:cNvSpPr>
                <a:spLocks noChangeArrowheads="1"/>
              </p:cNvSpPr>
              <p:nvPr/>
            </p:nvSpPr>
            <p:spPr bwMode="auto">
              <a:xfrm>
                <a:off x="1184" y="1949"/>
                <a:ext cx="6" cy="1186"/>
              </a:xfrm>
              <a:prstGeom prst="rect">
                <a:avLst/>
              </a:prstGeom>
              <a:solidFill>
                <a:srgbClr val="D6D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81" name="Rectangle 33"/>
              <p:cNvSpPr>
                <a:spLocks noChangeArrowheads="1"/>
              </p:cNvSpPr>
              <p:nvPr/>
            </p:nvSpPr>
            <p:spPr bwMode="auto">
              <a:xfrm>
                <a:off x="1190" y="1949"/>
                <a:ext cx="6" cy="1186"/>
              </a:xfrm>
              <a:prstGeom prst="rect">
                <a:avLst/>
              </a:prstGeom>
              <a:solidFill>
                <a:srgbClr val="D8D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82" name="Rectangle 34"/>
              <p:cNvSpPr>
                <a:spLocks noChangeArrowheads="1"/>
              </p:cNvSpPr>
              <p:nvPr/>
            </p:nvSpPr>
            <p:spPr bwMode="auto">
              <a:xfrm>
                <a:off x="1196" y="1949"/>
                <a:ext cx="6" cy="1186"/>
              </a:xfrm>
              <a:prstGeom prst="rect">
                <a:avLst/>
              </a:prstGeom>
              <a:solidFill>
                <a:srgbClr val="DAD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83" name="Rectangle 35"/>
              <p:cNvSpPr>
                <a:spLocks noChangeArrowheads="1"/>
              </p:cNvSpPr>
              <p:nvPr/>
            </p:nvSpPr>
            <p:spPr bwMode="auto">
              <a:xfrm>
                <a:off x="1202" y="1949"/>
                <a:ext cx="6" cy="1186"/>
              </a:xfrm>
              <a:prstGeom prst="rect">
                <a:avLst/>
              </a:prstGeom>
              <a:solidFill>
                <a:srgbClr val="DCD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84" name="Rectangle 36"/>
              <p:cNvSpPr>
                <a:spLocks noChangeArrowheads="1"/>
              </p:cNvSpPr>
              <p:nvPr/>
            </p:nvSpPr>
            <p:spPr bwMode="auto">
              <a:xfrm>
                <a:off x="1208" y="1949"/>
                <a:ext cx="6" cy="1186"/>
              </a:xfrm>
              <a:prstGeom prst="rect">
                <a:avLst/>
              </a:prstGeom>
              <a:solidFill>
                <a:srgbClr val="DDD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85" name="Rectangle 37"/>
              <p:cNvSpPr>
                <a:spLocks noChangeArrowheads="1"/>
              </p:cNvSpPr>
              <p:nvPr/>
            </p:nvSpPr>
            <p:spPr bwMode="auto">
              <a:xfrm>
                <a:off x="1214" y="1949"/>
                <a:ext cx="6" cy="1186"/>
              </a:xfrm>
              <a:prstGeom prst="rect">
                <a:avLst/>
              </a:prstGeom>
              <a:solidFill>
                <a:srgbClr val="DFD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86" name="Rectangle 38"/>
              <p:cNvSpPr>
                <a:spLocks noChangeArrowheads="1"/>
              </p:cNvSpPr>
              <p:nvPr/>
            </p:nvSpPr>
            <p:spPr bwMode="auto">
              <a:xfrm>
                <a:off x="1220" y="1949"/>
                <a:ext cx="6" cy="1186"/>
              </a:xfrm>
              <a:prstGeom prst="rect">
                <a:avLst/>
              </a:prstGeom>
              <a:solidFill>
                <a:srgbClr val="E1E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87" name="Rectangle 39"/>
              <p:cNvSpPr>
                <a:spLocks noChangeArrowheads="1"/>
              </p:cNvSpPr>
              <p:nvPr/>
            </p:nvSpPr>
            <p:spPr bwMode="auto">
              <a:xfrm>
                <a:off x="1226" y="1949"/>
                <a:ext cx="6" cy="1186"/>
              </a:xfrm>
              <a:prstGeom prst="rect">
                <a:avLst/>
              </a:prstGeom>
              <a:solidFill>
                <a:srgbClr val="E2E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88" name="Rectangle 40"/>
              <p:cNvSpPr>
                <a:spLocks noChangeArrowheads="1"/>
              </p:cNvSpPr>
              <p:nvPr/>
            </p:nvSpPr>
            <p:spPr bwMode="auto">
              <a:xfrm>
                <a:off x="1232" y="1949"/>
                <a:ext cx="6" cy="1186"/>
              </a:xfrm>
              <a:prstGeom prst="rect">
                <a:avLst/>
              </a:prstGeom>
              <a:solidFill>
                <a:srgbClr val="E4E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89" name="Rectangle 41"/>
              <p:cNvSpPr>
                <a:spLocks noChangeArrowheads="1"/>
              </p:cNvSpPr>
              <p:nvPr/>
            </p:nvSpPr>
            <p:spPr bwMode="auto">
              <a:xfrm>
                <a:off x="1238" y="1949"/>
                <a:ext cx="6" cy="1186"/>
              </a:xfrm>
              <a:prstGeom prst="rect">
                <a:avLst/>
              </a:prstGeom>
              <a:solidFill>
                <a:srgbClr val="E5E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90" name="Rectangle 42"/>
              <p:cNvSpPr>
                <a:spLocks noChangeArrowheads="1"/>
              </p:cNvSpPr>
              <p:nvPr/>
            </p:nvSpPr>
            <p:spPr bwMode="auto">
              <a:xfrm>
                <a:off x="1244" y="1949"/>
                <a:ext cx="6" cy="1186"/>
              </a:xfrm>
              <a:prstGeom prst="rect">
                <a:avLst/>
              </a:prstGeom>
              <a:solidFill>
                <a:srgbClr val="E7E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91" name="Rectangle 43"/>
              <p:cNvSpPr>
                <a:spLocks noChangeArrowheads="1"/>
              </p:cNvSpPr>
              <p:nvPr/>
            </p:nvSpPr>
            <p:spPr bwMode="auto">
              <a:xfrm>
                <a:off x="1250" y="1949"/>
                <a:ext cx="6" cy="1186"/>
              </a:xfrm>
              <a:prstGeom prst="rect">
                <a:avLst/>
              </a:prstGeom>
              <a:solidFill>
                <a:srgbClr val="E9E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92" name="Rectangle 44"/>
              <p:cNvSpPr>
                <a:spLocks noChangeArrowheads="1"/>
              </p:cNvSpPr>
              <p:nvPr/>
            </p:nvSpPr>
            <p:spPr bwMode="auto">
              <a:xfrm>
                <a:off x="1256" y="1949"/>
                <a:ext cx="6" cy="1186"/>
              </a:xfrm>
              <a:prstGeom prst="rect">
                <a:avLst/>
              </a:prstGeom>
              <a:solidFill>
                <a:srgbClr val="EAE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93" name="Rectangle 45"/>
              <p:cNvSpPr>
                <a:spLocks noChangeArrowheads="1"/>
              </p:cNvSpPr>
              <p:nvPr/>
            </p:nvSpPr>
            <p:spPr bwMode="auto">
              <a:xfrm>
                <a:off x="1262" y="1949"/>
                <a:ext cx="6" cy="1186"/>
              </a:xfrm>
              <a:prstGeom prst="rect">
                <a:avLst/>
              </a:prstGeom>
              <a:solidFill>
                <a:srgbClr val="ECE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94" name="Rectangle 46"/>
              <p:cNvSpPr>
                <a:spLocks noChangeArrowheads="1"/>
              </p:cNvSpPr>
              <p:nvPr/>
            </p:nvSpPr>
            <p:spPr bwMode="auto">
              <a:xfrm>
                <a:off x="1268" y="1949"/>
                <a:ext cx="6" cy="1186"/>
              </a:xfrm>
              <a:prstGeom prst="rect">
                <a:avLst/>
              </a:prstGeom>
              <a:solidFill>
                <a:srgbClr val="EDE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95" name="Rectangle 47"/>
              <p:cNvSpPr>
                <a:spLocks noChangeArrowheads="1"/>
              </p:cNvSpPr>
              <p:nvPr/>
            </p:nvSpPr>
            <p:spPr bwMode="auto">
              <a:xfrm>
                <a:off x="1274" y="1949"/>
                <a:ext cx="6" cy="1186"/>
              </a:xfrm>
              <a:prstGeom prst="rect">
                <a:avLst/>
              </a:prstGeom>
              <a:solidFill>
                <a:srgbClr val="EFE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96" name="Rectangle 48"/>
              <p:cNvSpPr>
                <a:spLocks noChangeArrowheads="1"/>
              </p:cNvSpPr>
              <p:nvPr/>
            </p:nvSpPr>
            <p:spPr bwMode="auto">
              <a:xfrm>
                <a:off x="1280" y="1949"/>
                <a:ext cx="6" cy="1186"/>
              </a:xfrm>
              <a:prstGeom prst="rect">
                <a:avLst/>
              </a:prstGeom>
              <a:solidFill>
                <a:srgbClr val="F0F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97" name="Rectangle 49"/>
              <p:cNvSpPr>
                <a:spLocks noChangeArrowheads="1"/>
              </p:cNvSpPr>
              <p:nvPr/>
            </p:nvSpPr>
            <p:spPr bwMode="auto">
              <a:xfrm>
                <a:off x="1286" y="1949"/>
                <a:ext cx="6" cy="1186"/>
              </a:xfrm>
              <a:prstGeom prst="rect">
                <a:avLst/>
              </a:prstGeom>
              <a:solidFill>
                <a:srgbClr val="F1F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98" name="Rectangle 50"/>
              <p:cNvSpPr>
                <a:spLocks noChangeArrowheads="1"/>
              </p:cNvSpPr>
              <p:nvPr/>
            </p:nvSpPr>
            <p:spPr bwMode="auto">
              <a:xfrm>
                <a:off x="1292" y="1949"/>
                <a:ext cx="6" cy="1186"/>
              </a:xfrm>
              <a:prstGeom prst="rect">
                <a:avLst/>
              </a:prstGeom>
              <a:solidFill>
                <a:srgbClr val="F2F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499" name="Rectangle 51"/>
              <p:cNvSpPr>
                <a:spLocks noChangeArrowheads="1"/>
              </p:cNvSpPr>
              <p:nvPr/>
            </p:nvSpPr>
            <p:spPr bwMode="auto">
              <a:xfrm>
                <a:off x="1298" y="1949"/>
                <a:ext cx="6" cy="1186"/>
              </a:xfrm>
              <a:prstGeom prst="rect">
                <a:avLst/>
              </a:prstGeom>
              <a:solidFill>
                <a:srgbClr val="F3F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00" name="Rectangle 52"/>
              <p:cNvSpPr>
                <a:spLocks noChangeArrowheads="1"/>
              </p:cNvSpPr>
              <p:nvPr/>
            </p:nvSpPr>
            <p:spPr bwMode="auto">
              <a:xfrm>
                <a:off x="1304" y="1949"/>
                <a:ext cx="6" cy="1186"/>
              </a:xfrm>
              <a:prstGeom prst="rect">
                <a:avLst/>
              </a:prstGeom>
              <a:solidFill>
                <a:srgbClr val="F5F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01" name="Rectangle 53"/>
              <p:cNvSpPr>
                <a:spLocks noChangeArrowheads="1"/>
              </p:cNvSpPr>
              <p:nvPr/>
            </p:nvSpPr>
            <p:spPr bwMode="auto">
              <a:xfrm>
                <a:off x="1310" y="1949"/>
                <a:ext cx="6" cy="1186"/>
              </a:xfrm>
              <a:prstGeom prst="rect">
                <a:avLst/>
              </a:prstGeom>
              <a:solidFill>
                <a:srgbClr val="F6F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02" name="Rectangle 54"/>
              <p:cNvSpPr>
                <a:spLocks noChangeArrowheads="1"/>
              </p:cNvSpPr>
              <p:nvPr/>
            </p:nvSpPr>
            <p:spPr bwMode="auto">
              <a:xfrm>
                <a:off x="1316" y="1949"/>
                <a:ext cx="11" cy="1186"/>
              </a:xfrm>
              <a:prstGeom prst="rect">
                <a:avLst/>
              </a:prstGeom>
              <a:solidFill>
                <a:srgbClr val="F7F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03" name="Rectangle 55"/>
              <p:cNvSpPr>
                <a:spLocks noChangeArrowheads="1"/>
              </p:cNvSpPr>
              <p:nvPr/>
            </p:nvSpPr>
            <p:spPr bwMode="auto">
              <a:xfrm>
                <a:off x="1327" y="1949"/>
                <a:ext cx="6" cy="1186"/>
              </a:xfrm>
              <a:prstGeom prst="rect">
                <a:avLst/>
              </a:prstGeom>
              <a:solidFill>
                <a:srgbClr val="F8F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04" name="Rectangle 56"/>
              <p:cNvSpPr>
                <a:spLocks noChangeArrowheads="1"/>
              </p:cNvSpPr>
              <p:nvPr/>
            </p:nvSpPr>
            <p:spPr bwMode="auto">
              <a:xfrm>
                <a:off x="1333" y="1949"/>
                <a:ext cx="6" cy="1186"/>
              </a:xfrm>
              <a:prstGeom prst="rect">
                <a:avLst/>
              </a:prstGeom>
              <a:solidFill>
                <a:srgbClr val="F9F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05" name="Rectangle 57"/>
              <p:cNvSpPr>
                <a:spLocks noChangeArrowheads="1"/>
              </p:cNvSpPr>
              <p:nvPr/>
            </p:nvSpPr>
            <p:spPr bwMode="auto">
              <a:xfrm>
                <a:off x="1339" y="1949"/>
                <a:ext cx="12" cy="1186"/>
              </a:xfrm>
              <a:prstGeom prst="rect">
                <a:avLst/>
              </a:prstGeom>
              <a:solidFill>
                <a:srgbClr val="FAF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06" name="Rectangle 58"/>
              <p:cNvSpPr>
                <a:spLocks noChangeArrowheads="1"/>
              </p:cNvSpPr>
              <p:nvPr/>
            </p:nvSpPr>
            <p:spPr bwMode="auto">
              <a:xfrm>
                <a:off x="1351" y="1949"/>
                <a:ext cx="12" cy="1186"/>
              </a:xfrm>
              <a:prstGeom prst="rect">
                <a:avLst/>
              </a:prstGeom>
              <a:solidFill>
                <a:srgbClr val="FCF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07" name="Rectangle 59"/>
              <p:cNvSpPr>
                <a:spLocks noChangeArrowheads="1"/>
              </p:cNvSpPr>
              <p:nvPr/>
            </p:nvSpPr>
            <p:spPr bwMode="auto">
              <a:xfrm>
                <a:off x="1363" y="1949"/>
                <a:ext cx="24" cy="1186"/>
              </a:xfrm>
              <a:prstGeom prst="rect">
                <a:avLst/>
              </a:prstGeom>
              <a:solidFill>
                <a:srgbClr val="FDF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08" name="Rectangle 60"/>
              <p:cNvSpPr>
                <a:spLocks noChangeArrowheads="1"/>
              </p:cNvSpPr>
              <p:nvPr/>
            </p:nvSpPr>
            <p:spPr bwMode="auto">
              <a:xfrm>
                <a:off x="1387" y="1949"/>
                <a:ext cx="12" cy="1186"/>
              </a:xfrm>
              <a:prstGeom prst="rect">
                <a:avLst/>
              </a:prstGeom>
              <a:solidFill>
                <a:srgbClr val="FEF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09" name="Rectangle 61"/>
              <p:cNvSpPr>
                <a:spLocks noChangeArrowheads="1"/>
              </p:cNvSpPr>
              <p:nvPr/>
            </p:nvSpPr>
            <p:spPr bwMode="auto">
              <a:xfrm>
                <a:off x="1399" y="1949"/>
                <a:ext cx="30" cy="118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10" name="Rectangle 62"/>
              <p:cNvSpPr>
                <a:spLocks noChangeArrowheads="1"/>
              </p:cNvSpPr>
              <p:nvPr/>
            </p:nvSpPr>
            <p:spPr bwMode="auto">
              <a:xfrm>
                <a:off x="1429" y="1949"/>
                <a:ext cx="12" cy="1186"/>
              </a:xfrm>
              <a:prstGeom prst="rect">
                <a:avLst/>
              </a:prstGeom>
              <a:solidFill>
                <a:srgbClr val="FEF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11" name="Rectangle 63"/>
              <p:cNvSpPr>
                <a:spLocks noChangeArrowheads="1"/>
              </p:cNvSpPr>
              <p:nvPr/>
            </p:nvSpPr>
            <p:spPr bwMode="auto">
              <a:xfrm>
                <a:off x="1441" y="1949"/>
                <a:ext cx="24" cy="1186"/>
              </a:xfrm>
              <a:prstGeom prst="rect">
                <a:avLst/>
              </a:prstGeom>
              <a:solidFill>
                <a:srgbClr val="FDF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12" name="Rectangle 64"/>
              <p:cNvSpPr>
                <a:spLocks noChangeArrowheads="1"/>
              </p:cNvSpPr>
              <p:nvPr/>
            </p:nvSpPr>
            <p:spPr bwMode="auto">
              <a:xfrm>
                <a:off x="1465" y="1949"/>
                <a:ext cx="12" cy="1186"/>
              </a:xfrm>
              <a:prstGeom prst="rect">
                <a:avLst/>
              </a:prstGeom>
              <a:solidFill>
                <a:srgbClr val="FCF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13" name="Rectangle 65"/>
              <p:cNvSpPr>
                <a:spLocks noChangeArrowheads="1"/>
              </p:cNvSpPr>
              <p:nvPr/>
            </p:nvSpPr>
            <p:spPr bwMode="auto">
              <a:xfrm>
                <a:off x="1477" y="1949"/>
                <a:ext cx="12" cy="1186"/>
              </a:xfrm>
              <a:prstGeom prst="rect">
                <a:avLst/>
              </a:prstGeom>
              <a:solidFill>
                <a:srgbClr val="FAF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14" name="Rectangle 66"/>
              <p:cNvSpPr>
                <a:spLocks noChangeArrowheads="1"/>
              </p:cNvSpPr>
              <p:nvPr/>
            </p:nvSpPr>
            <p:spPr bwMode="auto">
              <a:xfrm>
                <a:off x="1489" y="1949"/>
                <a:ext cx="6" cy="1186"/>
              </a:xfrm>
              <a:prstGeom prst="rect">
                <a:avLst/>
              </a:prstGeom>
              <a:solidFill>
                <a:srgbClr val="F9F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15" name="Rectangle 67"/>
              <p:cNvSpPr>
                <a:spLocks noChangeArrowheads="1"/>
              </p:cNvSpPr>
              <p:nvPr/>
            </p:nvSpPr>
            <p:spPr bwMode="auto">
              <a:xfrm>
                <a:off x="1495" y="1949"/>
                <a:ext cx="6" cy="1186"/>
              </a:xfrm>
              <a:prstGeom prst="rect">
                <a:avLst/>
              </a:prstGeom>
              <a:solidFill>
                <a:srgbClr val="F8F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16" name="Rectangle 68"/>
              <p:cNvSpPr>
                <a:spLocks noChangeArrowheads="1"/>
              </p:cNvSpPr>
              <p:nvPr/>
            </p:nvSpPr>
            <p:spPr bwMode="auto">
              <a:xfrm>
                <a:off x="1501" y="1949"/>
                <a:ext cx="12" cy="1186"/>
              </a:xfrm>
              <a:prstGeom prst="rect">
                <a:avLst/>
              </a:prstGeom>
              <a:solidFill>
                <a:srgbClr val="F7F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17" name="Rectangle 69"/>
              <p:cNvSpPr>
                <a:spLocks noChangeArrowheads="1"/>
              </p:cNvSpPr>
              <p:nvPr/>
            </p:nvSpPr>
            <p:spPr bwMode="auto">
              <a:xfrm>
                <a:off x="1513" y="1949"/>
                <a:ext cx="6" cy="1186"/>
              </a:xfrm>
              <a:prstGeom prst="rect">
                <a:avLst/>
              </a:prstGeom>
              <a:solidFill>
                <a:srgbClr val="F6F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18" name="Rectangle 70"/>
              <p:cNvSpPr>
                <a:spLocks noChangeArrowheads="1"/>
              </p:cNvSpPr>
              <p:nvPr/>
            </p:nvSpPr>
            <p:spPr bwMode="auto">
              <a:xfrm>
                <a:off x="1519" y="1949"/>
                <a:ext cx="6" cy="1186"/>
              </a:xfrm>
              <a:prstGeom prst="rect">
                <a:avLst/>
              </a:prstGeom>
              <a:solidFill>
                <a:srgbClr val="F5F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19" name="Rectangle 71"/>
              <p:cNvSpPr>
                <a:spLocks noChangeArrowheads="1"/>
              </p:cNvSpPr>
              <p:nvPr/>
            </p:nvSpPr>
            <p:spPr bwMode="auto">
              <a:xfrm>
                <a:off x="1525" y="1949"/>
                <a:ext cx="6" cy="1186"/>
              </a:xfrm>
              <a:prstGeom prst="rect">
                <a:avLst/>
              </a:prstGeom>
              <a:solidFill>
                <a:srgbClr val="F3F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20" name="Rectangle 72"/>
              <p:cNvSpPr>
                <a:spLocks noChangeArrowheads="1"/>
              </p:cNvSpPr>
              <p:nvPr/>
            </p:nvSpPr>
            <p:spPr bwMode="auto">
              <a:xfrm>
                <a:off x="1531" y="1949"/>
                <a:ext cx="6" cy="1186"/>
              </a:xfrm>
              <a:prstGeom prst="rect">
                <a:avLst/>
              </a:prstGeom>
              <a:solidFill>
                <a:srgbClr val="F2F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21" name="Rectangle 73"/>
              <p:cNvSpPr>
                <a:spLocks noChangeArrowheads="1"/>
              </p:cNvSpPr>
              <p:nvPr/>
            </p:nvSpPr>
            <p:spPr bwMode="auto">
              <a:xfrm>
                <a:off x="1537" y="1949"/>
                <a:ext cx="6" cy="1186"/>
              </a:xfrm>
              <a:prstGeom prst="rect">
                <a:avLst/>
              </a:prstGeom>
              <a:solidFill>
                <a:srgbClr val="F1F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22" name="Rectangle 74"/>
              <p:cNvSpPr>
                <a:spLocks noChangeArrowheads="1"/>
              </p:cNvSpPr>
              <p:nvPr/>
            </p:nvSpPr>
            <p:spPr bwMode="auto">
              <a:xfrm>
                <a:off x="1543" y="1949"/>
                <a:ext cx="6" cy="1186"/>
              </a:xfrm>
              <a:prstGeom prst="rect">
                <a:avLst/>
              </a:prstGeom>
              <a:solidFill>
                <a:srgbClr val="F0F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23" name="Rectangle 75"/>
              <p:cNvSpPr>
                <a:spLocks noChangeArrowheads="1"/>
              </p:cNvSpPr>
              <p:nvPr/>
            </p:nvSpPr>
            <p:spPr bwMode="auto">
              <a:xfrm>
                <a:off x="1549" y="1949"/>
                <a:ext cx="6" cy="1186"/>
              </a:xfrm>
              <a:prstGeom prst="rect">
                <a:avLst/>
              </a:prstGeom>
              <a:solidFill>
                <a:srgbClr val="EFE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24" name="Rectangle 76"/>
              <p:cNvSpPr>
                <a:spLocks noChangeArrowheads="1"/>
              </p:cNvSpPr>
              <p:nvPr/>
            </p:nvSpPr>
            <p:spPr bwMode="auto">
              <a:xfrm>
                <a:off x="1555" y="1949"/>
                <a:ext cx="6" cy="1186"/>
              </a:xfrm>
              <a:prstGeom prst="rect">
                <a:avLst/>
              </a:prstGeom>
              <a:solidFill>
                <a:srgbClr val="EDE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25" name="Rectangle 77"/>
              <p:cNvSpPr>
                <a:spLocks noChangeArrowheads="1"/>
              </p:cNvSpPr>
              <p:nvPr/>
            </p:nvSpPr>
            <p:spPr bwMode="auto">
              <a:xfrm>
                <a:off x="1561" y="1949"/>
                <a:ext cx="6" cy="1186"/>
              </a:xfrm>
              <a:prstGeom prst="rect">
                <a:avLst/>
              </a:prstGeom>
              <a:solidFill>
                <a:srgbClr val="ECE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26" name="Rectangle 78"/>
              <p:cNvSpPr>
                <a:spLocks noChangeArrowheads="1"/>
              </p:cNvSpPr>
              <p:nvPr/>
            </p:nvSpPr>
            <p:spPr bwMode="auto">
              <a:xfrm>
                <a:off x="1567" y="1949"/>
                <a:ext cx="6" cy="1186"/>
              </a:xfrm>
              <a:prstGeom prst="rect">
                <a:avLst/>
              </a:prstGeom>
              <a:solidFill>
                <a:srgbClr val="EAE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27" name="Rectangle 79"/>
              <p:cNvSpPr>
                <a:spLocks noChangeArrowheads="1"/>
              </p:cNvSpPr>
              <p:nvPr/>
            </p:nvSpPr>
            <p:spPr bwMode="auto">
              <a:xfrm>
                <a:off x="1573" y="1949"/>
                <a:ext cx="6" cy="1186"/>
              </a:xfrm>
              <a:prstGeom prst="rect">
                <a:avLst/>
              </a:prstGeom>
              <a:solidFill>
                <a:srgbClr val="E9E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28" name="Rectangle 80"/>
              <p:cNvSpPr>
                <a:spLocks noChangeArrowheads="1"/>
              </p:cNvSpPr>
              <p:nvPr/>
            </p:nvSpPr>
            <p:spPr bwMode="auto">
              <a:xfrm>
                <a:off x="1579" y="1949"/>
                <a:ext cx="6" cy="1186"/>
              </a:xfrm>
              <a:prstGeom prst="rect">
                <a:avLst/>
              </a:prstGeom>
              <a:solidFill>
                <a:srgbClr val="E7E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29" name="Rectangle 81"/>
              <p:cNvSpPr>
                <a:spLocks noChangeArrowheads="1"/>
              </p:cNvSpPr>
              <p:nvPr/>
            </p:nvSpPr>
            <p:spPr bwMode="auto">
              <a:xfrm>
                <a:off x="1585" y="1949"/>
                <a:ext cx="6" cy="1186"/>
              </a:xfrm>
              <a:prstGeom prst="rect">
                <a:avLst/>
              </a:prstGeom>
              <a:solidFill>
                <a:srgbClr val="E5E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30" name="Rectangle 82"/>
              <p:cNvSpPr>
                <a:spLocks noChangeArrowheads="1"/>
              </p:cNvSpPr>
              <p:nvPr/>
            </p:nvSpPr>
            <p:spPr bwMode="auto">
              <a:xfrm>
                <a:off x="1591" y="1949"/>
                <a:ext cx="6" cy="1186"/>
              </a:xfrm>
              <a:prstGeom prst="rect">
                <a:avLst/>
              </a:prstGeom>
              <a:solidFill>
                <a:srgbClr val="E4E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31" name="Rectangle 83"/>
              <p:cNvSpPr>
                <a:spLocks noChangeArrowheads="1"/>
              </p:cNvSpPr>
              <p:nvPr/>
            </p:nvSpPr>
            <p:spPr bwMode="auto">
              <a:xfrm>
                <a:off x="1597" y="1949"/>
                <a:ext cx="6" cy="1186"/>
              </a:xfrm>
              <a:prstGeom prst="rect">
                <a:avLst/>
              </a:prstGeom>
              <a:solidFill>
                <a:srgbClr val="E2E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32" name="Rectangle 84"/>
              <p:cNvSpPr>
                <a:spLocks noChangeArrowheads="1"/>
              </p:cNvSpPr>
              <p:nvPr/>
            </p:nvSpPr>
            <p:spPr bwMode="auto">
              <a:xfrm>
                <a:off x="1603" y="1949"/>
                <a:ext cx="6" cy="1186"/>
              </a:xfrm>
              <a:prstGeom prst="rect">
                <a:avLst/>
              </a:prstGeom>
              <a:solidFill>
                <a:srgbClr val="E1E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33" name="Rectangle 85"/>
              <p:cNvSpPr>
                <a:spLocks noChangeArrowheads="1"/>
              </p:cNvSpPr>
              <p:nvPr/>
            </p:nvSpPr>
            <p:spPr bwMode="auto">
              <a:xfrm>
                <a:off x="1609" y="1949"/>
                <a:ext cx="6" cy="1186"/>
              </a:xfrm>
              <a:prstGeom prst="rect">
                <a:avLst/>
              </a:prstGeom>
              <a:solidFill>
                <a:srgbClr val="DFD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34" name="Rectangle 86"/>
              <p:cNvSpPr>
                <a:spLocks noChangeArrowheads="1"/>
              </p:cNvSpPr>
              <p:nvPr/>
            </p:nvSpPr>
            <p:spPr bwMode="auto">
              <a:xfrm>
                <a:off x="1615" y="1949"/>
                <a:ext cx="6" cy="1186"/>
              </a:xfrm>
              <a:prstGeom prst="rect">
                <a:avLst/>
              </a:prstGeom>
              <a:solidFill>
                <a:srgbClr val="DDD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35" name="Rectangle 87"/>
              <p:cNvSpPr>
                <a:spLocks noChangeArrowheads="1"/>
              </p:cNvSpPr>
              <p:nvPr/>
            </p:nvSpPr>
            <p:spPr bwMode="auto">
              <a:xfrm>
                <a:off x="1621" y="1949"/>
                <a:ext cx="6" cy="1186"/>
              </a:xfrm>
              <a:prstGeom prst="rect">
                <a:avLst/>
              </a:prstGeom>
              <a:solidFill>
                <a:srgbClr val="DCD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36" name="Rectangle 88"/>
              <p:cNvSpPr>
                <a:spLocks noChangeArrowheads="1"/>
              </p:cNvSpPr>
              <p:nvPr/>
            </p:nvSpPr>
            <p:spPr bwMode="auto">
              <a:xfrm>
                <a:off x="1627" y="1949"/>
                <a:ext cx="6" cy="1186"/>
              </a:xfrm>
              <a:prstGeom prst="rect">
                <a:avLst/>
              </a:prstGeom>
              <a:solidFill>
                <a:srgbClr val="DAD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37" name="Rectangle 89"/>
              <p:cNvSpPr>
                <a:spLocks noChangeArrowheads="1"/>
              </p:cNvSpPr>
              <p:nvPr/>
            </p:nvSpPr>
            <p:spPr bwMode="auto">
              <a:xfrm>
                <a:off x="1633" y="1949"/>
                <a:ext cx="6" cy="1186"/>
              </a:xfrm>
              <a:prstGeom prst="rect">
                <a:avLst/>
              </a:prstGeom>
              <a:solidFill>
                <a:srgbClr val="D8D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38" name="Rectangle 90"/>
              <p:cNvSpPr>
                <a:spLocks noChangeArrowheads="1"/>
              </p:cNvSpPr>
              <p:nvPr/>
            </p:nvSpPr>
            <p:spPr bwMode="auto">
              <a:xfrm>
                <a:off x="1639" y="1949"/>
                <a:ext cx="6" cy="1186"/>
              </a:xfrm>
              <a:prstGeom prst="rect">
                <a:avLst/>
              </a:prstGeom>
              <a:solidFill>
                <a:srgbClr val="D6D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39" name="Rectangle 91"/>
              <p:cNvSpPr>
                <a:spLocks noChangeArrowheads="1"/>
              </p:cNvSpPr>
              <p:nvPr/>
            </p:nvSpPr>
            <p:spPr bwMode="auto">
              <a:xfrm>
                <a:off x="1645" y="1949"/>
                <a:ext cx="6" cy="1186"/>
              </a:xfrm>
              <a:prstGeom prst="rect">
                <a:avLst/>
              </a:prstGeom>
              <a:solidFill>
                <a:srgbClr val="D5D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40" name="Rectangle 92"/>
              <p:cNvSpPr>
                <a:spLocks noChangeArrowheads="1"/>
              </p:cNvSpPr>
              <p:nvPr/>
            </p:nvSpPr>
            <p:spPr bwMode="auto">
              <a:xfrm>
                <a:off x="1651" y="1949"/>
                <a:ext cx="6" cy="1186"/>
              </a:xfrm>
              <a:prstGeom prst="rect">
                <a:avLst/>
              </a:prstGeom>
              <a:solidFill>
                <a:srgbClr val="D4D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41" name="Rectangle 93"/>
              <p:cNvSpPr>
                <a:spLocks noChangeArrowheads="1"/>
              </p:cNvSpPr>
              <p:nvPr/>
            </p:nvSpPr>
            <p:spPr bwMode="auto">
              <a:xfrm>
                <a:off x="1657" y="1949"/>
                <a:ext cx="6" cy="1186"/>
              </a:xfrm>
              <a:prstGeom prst="rect">
                <a:avLst/>
              </a:prstGeom>
              <a:solidFill>
                <a:srgbClr val="D2D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42" name="Rectangle 94"/>
              <p:cNvSpPr>
                <a:spLocks noChangeArrowheads="1"/>
              </p:cNvSpPr>
              <p:nvPr/>
            </p:nvSpPr>
            <p:spPr bwMode="auto">
              <a:xfrm>
                <a:off x="1663" y="1949"/>
                <a:ext cx="6" cy="1186"/>
              </a:xfrm>
              <a:prstGeom prst="rect">
                <a:avLst/>
              </a:prstGeom>
              <a:solidFill>
                <a:srgbClr val="D1D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43" name="Rectangle 95"/>
              <p:cNvSpPr>
                <a:spLocks noChangeArrowheads="1"/>
              </p:cNvSpPr>
              <p:nvPr/>
            </p:nvSpPr>
            <p:spPr bwMode="auto">
              <a:xfrm>
                <a:off x="1669" y="1949"/>
                <a:ext cx="6" cy="1186"/>
              </a:xfrm>
              <a:prstGeom prst="rect">
                <a:avLst/>
              </a:prstGeom>
              <a:solidFill>
                <a:srgbClr val="CFC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44" name="Rectangle 96"/>
              <p:cNvSpPr>
                <a:spLocks noChangeArrowheads="1"/>
              </p:cNvSpPr>
              <p:nvPr/>
            </p:nvSpPr>
            <p:spPr bwMode="auto">
              <a:xfrm>
                <a:off x="1675" y="1949"/>
                <a:ext cx="6" cy="1186"/>
              </a:xfrm>
              <a:prstGeom prst="rect">
                <a:avLst/>
              </a:prstGeom>
              <a:solidFill>
                <a:srgbClr val="CEC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45" name="Rectangle 97"/>
              <p:cNvSpPr>
                <a:spLocks noChangeArrowheads="1"/>
              </p:cNvSpPr>
              <p:nvPr/>
            </p:nvSpPr>
            <p:spPr bwMode="auto">
              <a:xfrm>
                <a:off x="1681" y="1949"/>
                <a:ext cx="6" cy="1186"/>
              </a:xfrm>
              <a:prstGeom prst="rect">
                <a:avLst/>
              </a:prstGeom>
              <a:solidFill>
                <a:srgbClr val="CDC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46" name="Rectangle 98"/>
              <p:cNvSpPr>
                <a:spLocks noChangeArrowheads="1"/>
              </p:cNvSpPr>
              <p:nvPr/>
            </p:nvSpPr>
            <p:spPr bwMode="auto">
              <a:xfrm>
                <a:off x="1687" y="1949"/>
                <a:ext cx="6" cy="1186"/>
              </a:xfrm>
              <a:prstGeom prst="rect">
                <a:avLst/>
              </a:prstGeom>
              <a:solidFill>
                <a:srgbClr val="CC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47" name="Rectangle 99"/>
              <p:cNvSpPr>
                <a:spLocks noChangeArrowheads="1"/>
              </p:cNvSpPr>
              <p:nvPr/>
            </p:nvSpPr>
            <p:spPr bwMode="auto">
              <a:xfrm>
                <a:off x="1693" y="1949"/>
                <a:ext cx="6" cy="1186"/>
              </a:xfrm>
              <a:prstGeom prst="rect">
                <a:avLst/>
              </a:prstGeom>
              <a:solidFill>
                <a:srgbClr val="CB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48" name="Rectangle 100"/>
              <p:cNvSpPr>
                <a:spLocks noChangeArrowheads="1"/>
              </p:cNvSpPr>
              <p:nvPr/>
            </p:nvSpPr>
            <p:spPr bwMode="auto">
              <a:xfrm>
                <a:off x="1699" y="1949"/>
                <a:ext cx="6" cy="1186"/>
              </a:xfrm>
              <a:prstGeom prst="rect">
                <a:avLst/>
              </a:prstGeom>
              <a:solidFill>
                <a:srgbClr val="CA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49" name="Rectangle 101"/>
              <p:cNvSpPr>
                <a:spLocks noChangeArrowheads="1"/>
              </p:cNvSpPr>
              <p:nvPr/>
            </p:nvSpPr>
            <p:spPr bwMode="auto">
              <a:xfrm>
                <a:off x="1705" y="1949"/>
                <a:ext cx="6" cy="1186"/>
              </a:xfrm>
              <a:prstGeom prst="rect">
                <a:avLst/>
              </a:prstGeom>
              <a:solidFill>
                <a:srgbClr val="C9C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50" name="Rectangle 102"/>
              <p:cNvSpPr>
                <a:spLocks noChangeArrowheads="1"/>
              </p:cNvSpPr>
              <p:nvPr/>
            </p:nvSpPr>
            <p:spPr bwMode="auto">
              <a:xfrm>
                <a:off x="1711" y="1949"/>
                <a:ext cx="6" cy="1186"/>
              </a:xfrm>
              <a:prstGeom prst="rect">
                <a:avLst/>
              </a:prstGeom>
              <a:solidFill>
                <a:srgbClr val="C8C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51" name="Rectangle 103"/>
              <p:cNvSpPr>
                <a:spLocks noChangeArrowheads="1"/>
              </p:cNvSpPr>
              <p:nvPr/>
            </p:nvSpPr>
            <p:spPr bwMode="auto">
              <a:xfrm>
                <a:off x="1717" y="1949"/>
                <a:ext cx="6" cy="1186"/>
              </a:xfrm>
              <a:prstGeom prst="rect">
                <a:avLst/>
              </a:prstGeom>
              <a:solidFill>
                <a:srgbClr val="C7C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52" name="Rectangle 104"/>
              <p:cNvSpPr>
                <a:spLocks noChangeArrowheads="1"/>
              </p:cNvSpPr>
              <p:nvPr/>
            </p:nvSpPr>
            <p:spPr bwMode="auto">
              <a:xfrm>
                <a:off x="1723" y="1949"/>
                <a:ext cx="6" cy="1186"/>
              </a:xfrm>
              <a:prstGeom prst="rect">
                <a:avLst/>
              </a:prstGeom>
              <a:solidFill>
                <a:srgbClr val="C6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53" name="Rectangle 105"/>
              <p:cNvSpPr>
                <a:spLocks noChangeArrowheads="1"/>
              </p:cNvSpPr>
              <p:nvPr/>
            </p:nvSpPr>
            <p:spPr bwMode="auto">
              <a:xfrm>
                <a:off x="1729" y="1949"/>
                <a:ext cx="12" cy="1186"/>
              </a:xfrm>
              <a:prstGeom prst="rect">
                <a:avLst/>
              </a:prstGeom>
              <a:solidFill>
                <a:srgbClr val="C5C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54" name="Rectangle 106"/>
              <p:cNvSpPr>
                <a:spLocks noChangeArrowheads="1"/>
              </p:cNvSpPr>
              <p:nvPr/>
            </p:nvSpPr>
            <p:spPr bwMode="auto">
              <a:xfrm>
                <a:off x="1741" y="1949"/>
                <a:ext cx="12" cy="1186"/>
              </a:xfrm>
              <a:prstGeom prst="rect">
                <a:avLst/>
              </a:prstGeom>
              <a:solidFill>
                <a:srgbClr val="C4C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55" name="Rectangle 107"/>
              <p:cNvSpPr>
                <a:spLocks noChangeArrowheads="1"/>
              </p:cNvSpPr>
              <p:nvPr/>
            </p:nvSpPr>
            <p:spPr bwMode="auto">
              <a:xfrm>
                <a:off x="1753" y="1949"/>
                <a:ext cx="24" cy="1186"/>
              </a:xfrm>
              <a:prstGeom prst="rect">
                <a:avLst/>
              </a:prstGeom>
              <a:solidFill>
                <a:srgbClr val="C3C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56" name="Rectangle 108"/>
              <p:cNvSpPr>
                <a:spLocks noChangeArrowheads="1"/>
              </p:cNvSpPr>
              <p:nvPr/>
            </p:nvSpPr>
            <p:spPr bwMode="auto">
              <a:xfrm>
                <a:off x="1052" y="1949"/>
                <a:ext cx="731"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57" name="Rectangle 109"/>
              <p:cNvSpPr>
                <a:spLocks noChangeArrowheads="1"/>
              </p:cNvSpPr>
              <p:nvPr/>
            </p:nvSpPr>
            <p:spPr bwMode="auto">
              <a:xfrm>
                <a:off x="2142" y="2303"/>
                <a:ext cx="12" cy="832"/>
              </a:xfrm>
              <a:prstGeom prst="rect">
                <a:avLst/>
              </a:prstGeom>
              <a:solidFill>
                <a:srgbClr val="4D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58" name="Rectangle 110"/>
              <p:cNvSpPr>
                <a:spLocks noChangeArrowheads="1"/>
              </p:cNvSpPr>
              <p:nvPr/>
            </p:nvSpPr>
            <p:spPr bwMode="auto">
              <a:xfrm>
                <a:off x="2154" y="2303"/>
                <a:ext cx="12" cy="832"/>
              </a:xfrm>
              <a:prstGeom prst="rect">
                <a:avLst/>
              </a:prstGeom>
              <a:solidFill>
                <a:srgbClr val="4E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59" name="Rectangle 111"/>
              <p:cNvSpPr>
                <a:spLocks noChangeArrowheads="1"/>
              </p:cNvSpPr>
              <p:nvPr/>
            </p:nvSpPr>
            <p:spPr bwMode="auto">
              <a:xfrm>
                <a:off x="2166" y="2303"/>
                <a:ext cx="12" cy="832"/>
              </a:xfrm>
              <a:prstGeom prst="rect">
                <a:avLst/>
              </a:prstGeom>
              <a:solidFill>
                <a:srgbClr val="4EC4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60" name="Rectangle 112"/>
              <p:cNvSpPr>
                <a:spLocks noChangeArrowheads="1"/>
              </p:cNvSpPr>
              <p:nvPr/>
            </p:nvSpPr>
            <p:spPr bwMode="auto">
              <a:xfrm>
                <a:off x="2178" y="2303"/>
                <a:ext cx="12" cy="832"/>
              </a:xfrm>
              <a:prstGeom prst="rect">
                <a:avLst/>
              </a:prstGeom>
              <a:solidFill>
                <a:srgbClr val="4EC5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61" name="Rectangle 113"/>
              <p:cNvSpPr>
                <a:spLocks noChangeArrowheads="1"/>
              </p:cNvSpPr>
              <p:nvPr/>
            </p:nvSpPr>
            <p:spPr bwMode="auto">
              <a:xfrm>
                <a:off x="2190" y="2303"/>
                <a:ext cx="12" cy="832"/>
              </a:xfrm>
              <a:prstGeom prst="rect">
                <a:avLst/>
              </a:prstGeom>
              <a:solidFill>
                <a:srgbClr val="4FC7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62" name="Rectangle 114"/>
              <p:cNvSpPr>
                <a:spLocks noChangeArrowheads="1"/>
              </p:cNvSpPr>
              <p:nvPr/>
            </p:nvSpPr>
            <p:spPr bwMode="auto">
              <a:xfrm>
                <a:off x="2202" y="2303"/>
                <a:ext cx="6" cy="832"/>
              </a:xfrm>
              <a:prstGeom prst="rect">
                <a:avLst/>
              </a:prstGeom>
              <a:solidFill>
                <a:srgbClr val="50C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63" name="Rectangle 115"/>
              <p:cNvSpPr>
                <a:spLocks noChangeArrowheads="1"/>
              </p:cNvSpPr>
              <p:nvPr/>
            </p:nvSpPr>
            <p:spPr bwMode="auto">
              <a:xfrm>
                <a:off x="2208" y="2303"/>
                <a:ext cx="6" cy="832"/>
              </a:xfrm>
              <a:prstGeom prst="rect">
                <a:avLst/>
              </a:prstGeom>
              <a:solidFill>
                <a:srgbClr val="50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64" name="Rectangle 116"/>
              <p:cNvSpPr>
                <a:spLocks noChangeArrowheads="1"/>
              </p:cNvSpPr>
              <p:nvPr/>
            </p:nvSpPr>
            <p:spPr bwMode="auto">
              <a:xfrm>
                <a:off x="2214" y="2303"/>
                <a:ext cx="6" cy="832"/>
              </a:xfrm>
              <a:prstGeom prst="rect">
                <a:avLst/>
              </a:prstGeom>
              <a:solidFill>
                <a:srgbClr val="50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65" name="Rectangle 117"/>
              <p:cNvSpPr>
                <a:spLocks noChangeArrowheads="1"/>
              </p:cNvSpPr>
              <p:nvPr/>
            </p:nvSpPr>
            <p:spPr bwMode="auto">
              <a:xfrm>
                <a:off x="2220" y="2303"/>
                <a:ext cx="6" cy="832"/>
              </a:xfrm>
              <a:prstGeom prst="rect">
                <a:avLst/>
              </a:prstGeom>
              <a:solidFill>
                <a:srgbClr val="50C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66" name="Rectangle 118"/>
              <p:cNvSpPr>
                <a:spLocks noChangeArrowheads="1"/>
              </p:cNvSpPr>
              <p:nvPr/>
            </p:nvSpPr>
            <p:spPr bwMode="auto">
              <a:xfrm>
                <a:off x="2226" y="2303"/>
                <a:ext cx="6" cy="832"/>
              </a:xfrm>
              <a:prstGeom prst="rect">
                <a:avLst/>
              </a:prstGeom>
              <a:solidFill>
                <a:srgbClr val="51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67" name="Rectangle 119"/>
              <p:cNvSpPr>
                <a:spLocks noChangeArrowheads="1"/>
              </p:cNvSpPr>
              <p:nvPr/>
            </p:nvSpPr>
            <p:spPr bwMode="auto">
              <a:xfrm>
                <a:off x="2232" y="2303"/>
                <a:ext cx="6" cy="832"/>
              </a:xfrm>
              <a:prstGeom prst="rect">
                <a:avLst/>
              </a:prstGeom>
              <a:solidFill>
                <a:srgbClr val="51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68" name="Rectangle 120"/>
              <p:cNvSpPr>
                <a:spLocks noChangeArrowheads="1"/>
              </p:cNvSpPr>
              <p:nvPr/>
            </p:nvSpPr>
            <p:spPr bwMode="auto">
              <a:xfrm>
                <a:off x="2238" y="2303"/>
                <a:ext cx="6" cy="832"/>
              </a:xfrm>
              <a:prstGeom prst="rect">
                <a:avLst/>
              </a:prstGeom>
              <a:solidFill>
                <a:srgbClr val="52CE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69" name="Rectangle 121"/>
              <p:cNvSpPr>
                <a:spLocks noChangeArrowheads="1"/>
              </p:cNvSpPr>
              <p:nvPr/>
            </p:nvSpPr>
            <p:spPr bwMode="auto">
              <a:xfrm>
                <a:off x="2244" y="2303"/>
                <a:ext cx="6" cy="832"/>
              </a:xfrm>
              <a:prstGeom prst="rect">
                <a:avLst/>
              </a:prstGeom>
              <a:solidFill>
                <a:srgbClr val="53D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70" name="Rectangle 122"/>
              <p:cNvSpPr>
                <a:spLocks noChangeArrowheads="1"/>
              </p:cNvSpPr>
              <p:nvPr/>
            </p:nvSpPr>
            <p:spPr bwMode="auto">
              <a:xfrm>
                <a:off x="2250" y="2303"/>
                <a:ext cx="6" cy="832"/>
              </a:xfrm>
              <a:prstGeom prst="rect">
                <a:avLst/>
              </a:prstGeom>
              <a:solidFill>
                <a:srgbClr val="53D1D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71" name="Rectangle 123"/>
              <p:cNvSpPr>
                <a:spLocks noChangeArrowheads="1"/>
              </p:cNvSpPr>
              <p:nvPr/>
            </p:nvSpPr>
            <p:spPr bwMode="auto">
              <a:xfrm>
                <a:off x="2256" y="2303"/>
                <a:ext cx="6" cy="832"/>
              </a:xfrm>
              <a:prstGeom prst="rect">
                <a:avLst/>
              </a:prstGeom>
              <a:solidFill>
                <a:srgbClr val="54D3D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72" name="Rectangle 124"/>
              <p:cNvSpPr>
                <a:spLocks noChangeArrowheads="1"/>
              </p:cNvSpPr>
              <p:nvPr/>
            </p:nvSpPr>
            <p:spPr bwMode="auto">
              <a:xfrm>
                <a:off x="2262" y="2303"/>
                <a:ext cx="6" cy="832"/>
              </a:xfrm>
              <a:prstGeom prst="rect">
                <a:avLst/>
              </a:prstGeom>
              <a:solidFill>
                <a:srgbClr val="5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73" name="Rectangle 125"/>
              <p:cNvSpPr>
                <a:spLocks noChangeArrowheads="1"/>
              </p:cNvSpPr>
              <p:nvPr/>
            </p:nvSpPr>
            <p:spPr bwMode="auto">
              <a:xfrm>
                <a:off x="2268" y="2303"/>
                <a:ext cx="6" cy="832"/>
              </a:xfrm>
              <a:prstGeom prst="rect">
                <a:avLst/>
              </a:prstGeom>
              <a:solidFill>
                <a:srgbClr val="55D5D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74" name="Rectangle 126"/>
              <p:cNvSpPr>
                <a:spLocks noChangeArrowheads="1"/>
              </p:cNvSpPr>
              <p:nvPr/>
            </p:nvSpPr>
            <p:spPr bwMode="auto">
              <a:xfrm>
                <a:off x="2274" y="2303"/>
                <a:ext cx="6" cy="832"/>
              </a:xfrm>
              <a:prstGeom prst="rect">
                <a:avLst/>
              </a:prstGeom>
              <a:solidFill>
                <a:srgbClr val="55D7D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75" name="Rectangle 127"/>
              <p:cNvSpPr>
                <a:spLocks noChangeArrowheads="1"/>
              </p:cNvSpPr>
              <p:nvPr/>
            </p:nvSpPr>
            <p:spPr bwMode="auto">
              <a:xfrm>
                <a:off x="2280" y="2303"/>
                <a:ext cx="6" cy="832"/>
              </a:xfrm>
              <a:prstGeom prst="rect">
                <a:avLst/>
              </a:prstGeom>
              <a:solidFill>
                <a:srgbClr val="56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76" name="Rectangle 128"/>
              <p:cNvSpPr>
                <a:spLocks noChangeArrowheads="1"/>
              </p:cNvSpPr>
              <p:nvPr/>
            </p:nvSpPr>
            <p:spPr bwMode="auto">
              <a:xfrm>
                <a:off x="2286" y="2303"/>
                <a:ext cx="6" cy="832"/>
              </a:xfrm>
              <a:prstGeom prst="rect">
                <a:avLst/>
              </a:prstGeom>
              <a:solidFill>
                <a:srgbClr val="57DBD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77" name="Rectangle 129"/>
              <p:cNvSpPr>
                <a:spLocks noChangeArrowheads="1"/>
              </p:cNvSpPr>
              <p:nvPr/>
            </p:nvSpPr>
            <p:spPr bwMode="auto">
              <a:xfrm>
                <a:off x="2292" y="2303"/>
                <a:ext cx="6" cy="832"/>
              </a:xfrm>
              <a:prstGeom prst="rect">
                <a:avLst/>
              </a:prstGeom>
              <a:solidFill>
                <a:srgbClr val="58DC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78" name="Rectangle 130"/>
              <p:cNvSpPr>
                <a:spLocks noChangeArrowheads="1"/>
              </p:cNvSpPr>
              <p:nvPr/>
            </p:nvSpPr>
            <p:spPr bwMode="auto">
              <a:xfrm>
                <a:off x="2298" y="2303"/>
                <a:ext cx="6" cy="832"/>
              </a:xfrm>
              <a:prstGeom prst="rect">
                <a:avLst/>
              </a:prstGeom>
              <a:solidFill>
                <a:srgbClr val="58DED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79" name="Rectangle 131"/>
              <p:cNvSpPr>
                <a:spLocks noChangeArrowheads="1"/>
              </p:cNvSpPr>
              <p:nvPr/>
            </p:nvSpPr>
            <p:spPr bwMode="auto">
              <a:xfrm>
                <a:off x="2304" y="2303"/>
                <a:ext cx="6" cy="832"/>
              </a:xfrm>
              <a:prstGeom prst="rect">
                <a:avLst/>
              </a:prstGeom>
              <a:solidFill>
                <a:srgbClr val="59DFD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80" name="Rectangle 132"/>
              <p:cNvSpPr>
                <a:spLocks noChangeArrowheads="1"/>
              </p:cNvSpPr>
              <p:nvPr/>
            </p:nvSpPr>
            <p:spPr bwMode="auto">
              <a:xfrm>
                <a:off x="2310" y="2303"/>
                <a:ext cx="6" cy="832"/>
              </a:xfrm>
              <a:prstGeom prst="rect">
                <a:avLst/>
              </a:prstGeom>
              <a:solidFill>
                <a:srgbClr val="5A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81" name="Rectangle 133"/>
              <p:cNvSpPr>
                <a:spLocks noChangeArrowheads="1"/>
              </p:cNvSpPr>
              <p:nvPr/>
            </p:nvSpPr>
            <p:spPr bwMode="auto">
              <a:xfrm>
                <a:off x="2316" y="2303"/>
                <a:ext cx="6" cy="832"/>
              </a:xfrm>
              <a:prstGeom prst="rect">
                <a:avLst/>
              </a:prstGeom>
              <a:solidFill>
                <a:srgbClr val="5BE3E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82" name="Rectangle 134"/>
              <p:cNvSpPr>
                <a:spLocks noChangeArrowheads="1"/>
              </p:cNvSpPr>
              <p:nvPr/>
            </p:nvSpPr>
            <p:spPr bwMode="auto">
              <a:xfrm>
                <a:off x="2322" y="2303"/>
                <a:ext cx="6" cy="832"/>
              </a:xfrm>
              <a:prstGeom prst="rect">
                <a:avLst/>
              </a:prstGeom>
              <a:solidFill>
                <a:srgbClr val="5BE4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83" name="Rectangle 135"/>
              <p:cNvSpPr>
                <a:spLocks noChangeArrowheads="1"/>
              </p:cNvSpPr>
              <p:nvPr/>
            </p:nvSpPr>
            <p:spPr bwMode="auto">
              <a:xfrm>
                <a:off x="2328" y="2303"/>
                <a:ext cx="6" cy="832"/>
              </a:xfrm>
              <a:prstGeom prst="rect">
                <a:avLst/>
              </a:prstGeom>
              <a:solidFill>
                <a:srgbClr val="5CE6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84" name="Rectangle 136"/>
              <p:cNvSpPr>
                <a:spLocks noChangeArrowheads="1"/>
              </p:cNvSpPr>
              <p:nvPr/>
            </p:nvSpPr>
            <p:spPr bwMode="auto">
              <a:xfrm>
                <a:off x="2334" y="2303"/>
                <a:ext cx="6" cy="832"/>
              </a:xfrm>
              <a:prstGeom prst="rect">
                <a:avLst/>
              </a:prstGeom>
              <a:solidFill>
                <a:srgbClr val="5CE7E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85" name="Rectangle 137"/>
              <p:cNvSpPr>
                <a:spLocks noChangeArrowheads="1"/>
              </p:cNvSpPr>
              <p:nvPr/>
            </p:nvSpPr>
            <p:spPr bwMode="auto">
              <a:xfrm>
                <a:off x="2340" y="2303"/>
                <a:ext cx="6" cy="832"/>
              </a:xfrm>
              <a:prstGeom prst="rect">
                <a:avLst/>
              </a:prstGeom>
              <a:solidFill>
                <a:srgbClr val="5DE9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86" name="Rectangle 138"/>
              <p:cNvSpPr>
                <a:spLocks noChangeArrowheads="1"/>
              </p:cNvSpPr>
              <p:nvPr/>
            </p:nvSpPr>
            <p:spPr bwMode="auto">
              <a:xfrm>
                <a:off x="2346" y="2303"/>
                <a:ext cx="6" cy="832"/>
              </a:xfrm>
              <a:prstGeom prst="rect">
                <a:avLst/>
              </a:prstGeom>
              <a:solidFill>
                <a:srgbClr val="5EEBE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87" name="Rectangle 139"/>
              <p:cNvSpPr>
                <a:spLocks noChangeArrowheads="1"/>
              </p:cNvSpPr>
              <p:nvPr/>
            </p:nvSpPr>
            <p:spPr bwMode="auto">
              <a:xfrm>
                <a:off x="2352" y="2303"/>
                <a:ext cx="6" cy="832"/>
              </a:xfrm>
              <a:prstGeom prst="rect">
                <a:avLst/>
              </a:prstGeom>
              <a:solidFill>
                <a:srgbClr val="5EEC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88" name="Rectangle 140"/>
              <p:cNvSpPr>
                <a:spLocks noChangeArrowheads="1"/>
              </p:cNvSpPr>
              <p:nvPr/>
            </p:nvSpPr>
            <p:spPr bwMode="auto">
              <a:xfrm>
                <a:off x="2358" y="2303"/>
                <a:ext cx="6" cy="832"/>
              </a:xfrm>
              <a:prstGeom prst="rect">
                <a:avLst/>
              </a:prstGeom>
              <a:solidFill>
                <a:srgbClr val="5FEE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89" name="Rectangle 141"/>
              <p:cNvSpPr>
                <a:spLocks noChangeArrowheads="1"/>
              </p:cNvSpPr>
              <p:nvPr/>
            </p:nvSpPr>
            <p:spPr bwMode="auto">
              <a:xfrm>
                <a:off x="2364" y="2303"/>
                <a:ext cx="6" cy="832"/>
              </a:xfrm>
              <a:prstGeom prst="rect">
                <a:avLst/>
              </a:prstGeom>
              <a:solidFill>
                <a:srgbClr val="5FEF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90" name="Rectangle 142"/>
              <p:cNvSpPr>
                <a:spLocks noChangeArrowheads="1"/>
              </p:cNvSpPr>
              <p:nvPr/>
            </p:nvSpPr>
            <p:spPr bwMode="auto">
              <a:xfrm>
                <a:off x="2370" y="2303"/>
                <a:ext cx="6" cy="832"/>
              </a:xfrm>
              <a:prstGeom prst="rect">
                <a:avLst/>
              </a:prstGeom>
              <a:solidFill>
                <a:srgbClr val="6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91" name="Rectangle 143"/>
              <p:cNvSpPr>
                <a:spLocks noChangeArrowheads="1"/>
              </p:cNvSpPr>
              <p:nvPr/>
            </p:nvSpPr>
            <p:spPr bwMode="auto">
              <a:xfrm>
                <a:off x="2376" y="2303"/>
                <a:ext cx="6" cy="832"/>
              </a:xfrm>
              <a:prstGeom prst="rect">
                <a:avLst/>
              </a:prstGeom>
              <a:solidFill>
                <a:srgbClr val="60F1F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92" name="Rectangle 144"/>
              <p:cNvSpPr>
                <a:spLocks noChangeArrowheads="1"/>
              </p:cNvSpPr>
              <p:nvPr/>
            </p:nvSpPr>
            <p:spPr bwMode="auto">
              <a:xfrm>
                <a:off x="2382" y="2303"/>
                <a:ext cx="5" cy="832"/>
              </a:xfrm>
              <a:prstGeom prst="rect">
                <a:avLst/>
              </a:prstGeom>
              <a:solidFill>
                <a:srgbClr val="61F2F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93" name="Rectangle 145"/>
              <p:cNvSpPr>
                <a:spLocks noChangeArrowheads="1"/>
              </p:cNvSpPr>
              <p:nvPr/>
            </p:nvSpPr>
            <p:spPr bwMode="auto">
              <a:xfrm>
                <a:off x="2387" y="2303"/>
                <a:ext cx="6" cy="832"/>
              </a:xfrm>
              <a:prstGeom prst="rect">
                <a:avLst/>
              </a:prstGeom>
              <a:solidFill>
                <a:srgbClr val="61F4F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94" name="Rectangle 146"/>
              <p:cNvSpPr>
                <a:spLocks noChangeArrowheads="1"/>
              </p:cNvSpPr>
              <p:nvPr/>
            </p:nvSpPr>
            <p:spPr bwMode="auto">
              <a:xfrm>
                <a:off x="2393" y="2303"/>
                <a:ext cx="6" cy="832"/>
              </a:xfrm>
              <a:prstGeom prst="rect">
                <a:avLst/>
              </a:prstGeom>
              <a:solidFill>
                <a:srgbClr val="62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95" name="Rectangle 147"/>
              <p:cNvSpPr>
                <a:spLocks noChangeArrowheads="1"/>
              </p:cNvSpPr>
              <p:nvPr/>
            </p:nvSpPr>
            <p:spPr bwMode="auto">
              <a:xfrm>
                <a:off x="2399" y="2303"/>
                <a:ext cx="6" cy="832"/>
              </a:xfrm>
              <a:prstGeom prst="rect">
                <a:avLst/>
              </a:prstGeom>
              <a:solidFill>
                <a:srgbClr val="62F6F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96" name="Rectangle 148"/>
              <p:cNvSpPr>
                <a:spLocks noChangeArrowheads="1"/>
              </p:cNvSpPr>
              <p:nvPr/>
            </p:nvSpPr>
            <p:spPr bwMode="auto">
              <a:xfrm>
                <a:off x="2405" y="2303"/>
                <a:ext cx="6" cy="832"/>
              </a:xfrm>
              <a:prstGeom prst="rect">
                <a:avLst/>
              </a:prstGeom>
              <a:solidFill>
                <a:srgbClr val="63F7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97" name="Rectangle 149"/>
              <p:cNvSpPr>
                <a:spLocks noChangeArrowheads="1"/>
              </p:cNvSpPr>
              <p:nvPr/>
            </p:nvSpPr>
            <p:spPr bwMode="auto">
              <a:xfrm>
                <a:off x="2411" y="2303"/>
                <a:ext cx="6" cy="832"/>
              </a:xfrm>
              <a:prstGeom prst="rect">
                <a:avLst/>
              </a:prstGeom>
              <a:solidFill>
                <a:srgbClr val="63F8F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98" name="Rectangle 150"/>
              <p:cNvSpPr>
                <a:spLocks noChangeArrowheads="1"/>
              </p:cNvSpPr>
              <p:nvPr/>
            </p:nvSpPr>
            <p:spPr bwMode="auto">
              <a:xfrm>
                <a:off x="2417" y="2303"/>
                <a:ext cx="12" cy="832"/>
              </a:xfrm>
              <a:prstGeom prst="rect">
                <a:avLst/>
              </a:prstGeom>
              <a:solidFill>
                <a:srgbClr val="63F9F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599" name="Rectangle 151"/>
              <p:cNvSpPr>
                <a:spLocks noChangeArrowheads="1"/>
              </p:cNvSpPr>
              <p:nvPr/>
            </p:nvSpPr>
            <p:spPr bwMode="auto">
              <a:xfrm>
                <a:off x="2429" y="2303"/>
                <a:ext cx="6" cy="832"/>
              </a:xfrm>
              <a:prstGeom prst="rect">
                <a:avLst/>
              </a:prstGeom>
              <a:solidFill>
                <a:srgbClr val="64FAF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00" name="Rectangle 152"/>
              <p:cNvSpPr>
                <a:spLocks noChangeArrowheads="1"/>
              </p:cNvSpPr>
              <p:nvPr/>
            </p:nvSpPr>
            <p:spPr bwMode="auto">
              <a:xfrm>
                <a:off x="2435" y="2303"/>
                <a:ext cx="6" cy="832"/>
              </a:xfrm>
              <a:prstGeom prst="rect">
                <a:avLst/>
              </a:prstGeom>
              <a:solidFill>
                <a:srgbClr val="64FB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01" name="Rectangle 153"/>
              <p:cNvSpPr>
                <a:spLocks noChangeArrowheads="1"/>
              </p:cNvSpPr>
              <p:nvPr/>
            </p:nvSpPr>
            <p:spPr bwMode="auto">
              <a:xfrm>
                <a:off x="2441" y="2303"/>
                <a:ext cx="6" cy="832"/>
              </a:xfrm>
              <a:prstGeom prst="rect">
                <a:avLst/>
              </a:prstGeom>
              <a:solidFill>
                <a:srgbClr val="65FCF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02" name="Rectangle 154"/>
              <p:cNvSpPr>
                <a:spLocks noChangeArrowheads="1"/>
              </p:cNvSpPr>
              <p:nvPr/>
            </p:nvSpPr>
            <p:spPr bwMode="auto">
              <a:xfrm>
                <a:off x="2447" y="2303"/>
                <a:ext cx="24" cy="832"/>
              </a:xfrm>
              <a:prstGeom prst="rect">
                <a:avLst/>
              </a:prstGeom>
              <a:solidFill>
                <a:srgbClr val="65FDF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03" name="Rectangle 155"/>
              <p:cNvSpPr>
                <a:spLocks noChangeArrowheads="1"/>
              </p:cNvSpPr>
              <p:nvPr/>
            </p:nvSpPr>
            <p:spPr bwMode="auto">
              <a:xfrm>
                <a:off x="2471" y="2303"/>
                <a:ext cx="12" cy="832"/>
              </a:xfrm>
              <a:prstGeom prst="rect">
                <a:avLst/>
              </a:prstGeom>
              <a:solidFill>
                <a:srgbClr val="66FE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04" name="Rectangle 156"/>
              <p:cNvSpPr>
                <a:spLocks noChangeArrowheads="1"/>
              </p:cNvSpPr>
              <p:nvPr/>
            </p:nvSpPr>
            <p:spPr bwMode="auto">
              <a:xfrm>
                <a:off x="2483" y="2303"/>
                <a:ext cx="36" cy="832"/>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05" name="Rectangle 157"/>
              <p:cNvSpPr>
                <a:spLocks noChangeArrowheads="1"/>
              </p:cNvSpPr>
              <p:nvPr/>
            </p:nvSpPr>
            <p:spPr bwMode="auto">
              <a:xfrm>
                <a:off x="2519" y="2303"/>
                <a:ext cx="12" cy="832"/>
              </a:xfrm>
              <a:prstGeom prst="rect">
                <a:avLst/>
              </a:prstGeom>
              <a:solidFill>
                <a:srgbClr val="66FE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06" name="Rectangle 158"/>
              <p:cNvSpPr>
                <a:spLocks noChangeArrowheads="1"/>
              </p:cNvSpPr>
              <p:nvPr/>
            </p:nvSpPr>
            <p:spPr bwMode="auto">
              <a:xfrm>
                <a:off x="2531" y="2303"/>
                <a:ext cx="24" cy="832"/>
              </a:xfrm>
              <a:prstGeom prst="rect">
                <a:avLst/>
              </a:prstGeom>
              <a:solidFill>
                <a:srgbClr val="65FDF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07" name="Rectangle 159"/>
              <p:cNvSpPr>
                <a:spLocks noChangeArrowheads="1"/>
              </p:cNvSpPr>
              <p:nvPr/>
            </p:nvSpPr>
            <p:spPr bwMode="auto">
              <a:xfrm>
                <a:off x="2555" y="2303"/>
                <a:ext cx="6" cy="832"/>
              </a:xfrm>
              <a:prstGeom prst="rect">
                <a:avLst/>
              </a:prstGeom>
              <a:solidFill>
                <a:srgbClr val="65FCF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08" name="Rectangle 160"/>
              <p:cNvSpPr>
                <a:spLocks noChangeArrowheads="1"/>
              </p:cNvSpPr>
              <p:nvPr/>
            </p:nvSpPr>
            <p:spPr bwMode="auto">
              <a:xfrm>
                <a:off x="2561" y="2303"/>
                <a:ext cx="6" cy="832"/>
              </a:xfrm>
              <a:prstGeom prst="rect">
                <a:avLst/>
              </a:prstGeom>
              <a:solidFill>
                <a:srgbClr val="64FB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09" name="Rectangle 161"/>
              <p:cNvSpPr>
                <a:spLocks noChangeArrowheads="1"/>
              </p:cNvSpPr>
              <p:nvPr/>
            </p:nvSpPr>
            <p:spPr bwMode="auto">
              <a:xfrm>
                <a:off x="2567" y="2303"/>
                <a:ext cx="6" cy="832"/>
              </a:xfrm>
              <a:prstGeom prst="rect">
                <a:avLst/>
              </a:prstGeom>
              <a:solidFill>
                <a:srgbClr val="64FAF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10" name="Rectangle 162"/>
              <p:cNvSpPr>
                <a:spLocks noChangeArrowheads="1"/>
              </p:cNvSpPr>
              <p:nvPr/>
            </p:nvSpPr>
            <p:spPr bwMode="auto">
              <a:xfrm>
                <a:off x="2573" y="2303"/>
                <a:ext cx="12" cy="832"/>
              </a:xfrm>
              <a:prstGeom prst="rect">
                <a:avLst/>
              </a:prstGeom>
              <a:solidFill>
                <a:srgbClr val="63F9F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11" name="Rectangle 163"/>
              <p:cNvSpPr>
                <a:spLocks noChangeArrowheads="1"/>
              </p:cNvSpPr>
              <p:nvPr/>
            </p:nvSpPr>
            <p:spPr bwMode="auto">
              <a:xfrm>
                <a:off x="2585" y="2303"/>
                <a:ext cx="6" cy="832"/>
              </a:xfrm>
              <a:prstGeom prst="rect">
                <a:avLst/>
              </a:prstGeom>
              <a:solidFill>
                <a:srgbClr val="63F8F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12" name="Rectangle 164"/>
              <p:cNvSpPr>
                <a:spLocks noChangeArrowheads="1"/>
              </p:cNvSpPr>
              <p:nvPr/>
            </p:nvSpPr>
            <p:spPr bwMode="auto">
              <a:xfrm>
                <a:off x="2591" y="2303"/>
                <a:ext cx="6" cy="832"/>
              </a:xfrm>
              <a:prstGeom prst="rect">
                <a:avLst/>
              </a:prstGeom>
              <a:solidFill>
                <a:srgbClr val="63F7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13" name="Rectangle 165"/>
              <p:cNvSpPr>
                <a:spLocks noChangeArrowheads="1"/>
              </p:cNvSpPr>
              <p:nvPr/>
            </p:nvSpPr>
            <p:spPr bwMode="auto">
              <a:xfrm>
                <a:off x="2597" y="2303"/>
                <a:ext cx="6" cy="832"/>
              </a:xfrm>
              <a:prstGeom prst="rect">
                <a:avLst/>
              </a:prstGeom>
              <a:solidFill>
                <a:srgbClr val="62F6F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14" name="Rectangle 166"/>
              <p:cNvSpPr>
                <a:spLocks noChangeArrowheads="1"/>
              </p:cNvSpPr>
              <p:nvPr/>
            </p:nvSpPr>
            <p:spPr bwMode="auto">
              <a:xfrm>
                <a:off x="2603" y="2303"/>
                <a:ext cx="6" cy="832"/>
              </a:xfrm>
              <a:prstGeom prst="rect">
                <a:avLst/>
              </a:prstGeom>
              <a:solidFill>
                <a:srgbClr val="62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15" name="Rectangle 167"/>
              <p:cNvSpPr>
                <a:spLocks noChangeArrowheads="1"/>
              </p:cNvSpPr>
              <p:nvPr/>
            </p:nvSpPr>
            <p:spPr bwMode="auto">
              <a:xfrm>
                <a:off x="2609" y="2303"/>
                <a:ext cx="6" cy="832"/>
              </a:xfrm>
              <a:prstGeom prst="rect">
                <a:avLst/>
              </a:prstGeom>
              <a:solidFill>
                <a:srgbClr val="61F4F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16" name="Rectangle 168"/>
              <p:cNvSpPr>
                <a:spLocks noChangeArrowheads="1"/>
              </p:cNvSpPr>
              <p:nvPr/>
            </p:nvSpPr>
            <p:spPr bwMode="auto">
              <a:xfrm>
                <a:off x="2615" y="2303"/>
                <a:ext cx="6" cy="832"/>
              </a:xfrm>
              <a:prstGeom prst="rect">
                <a:avLst/>
              </a:prstGeom>
              <a:solidFill>
                <a:srgbClr val="61F2F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17" name="Rectangle 169"/>
              <p:cNvSpPr>
                <a:spLocks noChangeArrowheads="1"/>
              </p:cNvSpPr>
              <p:nvPr/>
            </p:nvSpPr>
            <p:spPr bwMode="auto">
              <a:xfrm>
                <a:off x="2621" y="2303"/>
                <a:ext cx="6" cy="832"/>
              </a:xfrm>
              <a:prstGeom prst="rect">
                <a:avLst/>
              </a:prstGeom>
              <a:solidFill>
                <a:srgbClr val="60F1F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18" name="Rectangle 170"/>
              <p:cNvSpPr>
                <a:spLocks noChangeArrowheads="1"/>
              </p:cNvSpPr>
              <p:nvPr/>
            </p:nvSpPr>
            <p:spPr bwMode="auto">
              <a:xfrm>
                <a:off x="2627" y="2303"/>
                <a:ext cx="6" cy="832"/>
              </a:xfrm>
              <a:prstGeom prst="rect">
                <a:avLst/>
              </a:prstGeom>
              <a:solidFill>
                <a:srgbClr val="6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19" name="Rectangle 171"/>
              <p:cNvSpPr>
                <a:spLocks noChangeArrowheads="1"/>
              </p:cNvSpPr>
              <p:nvPr/>
            </p:nvSpPr>
            <p:spPr bwMode="auto">
              <a:xfrm>
                <a:off x="2633" y="2303"/>
                <a:ext cx="6" cy="832"/>
              </a:xfrm>
              <a:prstGeom prst="rect">
                <a:avLst/>
              </a:prstGeom>
              <a:solidFill>
                <a:srgbClr val="5FEF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20" name="Rectangle 172"/>
              <p:cNvSpPr>
                <a:spLocks noChangeArrowheads="1"/>
              </p:cNvSpPr>
              <p:nvPr/>
            </p:nvSpPr>
            <p:spPr bwMode="auto">
              <a:xfrm>
                <a:off x="2639" y="2303"/>
                <a:ext cx="6" cy="832"/>
              </a:xfrm>
              <a:prstGeom prst="rect">
                <a:avLst/>
              </a:prstGeom>
              <a:solidFill>
                <a:srgbClr val="5FEE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21" name="Rectangle 173"/>
              <p:cNvSpPr>
                <a:spLocks noChangeArrowheads="1"/>
              </p:cNvSpPr>
              <p:nvPr/>
            </p:nvSpPr>
            <p:spPr bwMode="auto">
              <a:xfrm>
                <a:off x="2645" y="2303"/>
                <a:ext cx="6" cy="832"/>
              </a:xfrm>
              <a:prstGeom prst="rect">
                <a:avLst/>
              </a:prstGeom>
              <a:solidFill>
                <a:srgbClr val="5EEC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22" name="Rectangle 174"/>
              <p:cNvSpPr>
                <a:spLocks noChangeArrowheads="1"/>
              </p:cNvSpPr>
              <p:nvPr/>
            </p:nvSpPr>
            <p:spPr bwMode="auto">
              <a:xfrm>
                <a:off x="2651" y="2303"/>
                <a:ext cx="6" cy="832"/>
              </a:xfrm>
              <a:prstGeom prst="rect">
                <a:avLst/>
              </a:prstGeom>
              <a:solidFill>
                <a:srgbClr val="5EEBE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23" name="Rectangle 175"/>
              <p:cNvSpPr>
                <a:spLocks noChangeArrowheads="1"/>
              </p:cNvSpPr>
              <p:nvPr/>
            </p:nvSpPr>
            <p:spPr bwMode="auto">
              <a:xfrm>
                <a:off x="2657" y="2303"/>
                <a:ext cx="6" cy="832"/>
              </a:xfrm>
              <a:prstGeom prst="rect">
                <a:avLst/>
              </a:prstGeom>
              <a:solidFill>
                <a:srgbClr val="5DE9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24" name="Rectangle 176"/>
              <p:cNvSpPr>
                <a:spLocks noChangeArrowheads="1"/>
              </p:cNvSpPr>
              <p:nvPr/>
            </p:nvSpPr>
            <p:spPr bwMode="auto">
              <a:xfrm>
                <a:off x="2663" y="2303"/>
                <a:ext cx="6" cy="832"/>
              </a:xfrm>
              <a:prstGeom prst="rect">
                <a:avLst/>
              </a:prstGeom>
              <a:solidFill>
                <a:srgbClr val="5CE7E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25" name="Rectangle 177"/>
              <p:cNvSpPr>
                <a:spLocks noChangeArrowheads="1"/>
              </p:cNvSpPr>
              <p:nvPr/>
            </p:nvSpPr>
            <p:spPr bwMode="auto">
              <a:xfrm>
                <a:off x="2669" y="2303"/>
                <a:ext cx="6" cy="832"/>
              </a:xfrm>
              <a:prstGeom prst="rect">
                <a:avLst/>
              </a:prstGeom>
              <a:solidFill>
                <a:srgbClr val="5CE6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26" name="Rectangle 178"/>
              <p:cNvSpPr>
                <a:spLocks noChangeArrowheads="1"/>
              </p:cNvSpPr>
              <p:nvPr/>
            </p:nvSpPr>
            <p:spPr bwMode="auto">
              <a:xfrm>
                <a:off x="2675" y="2303"/>
                <a:ext cx="6" cy="832"/>
              </a:xfrm>
              <a:prstGeom prst="rect">
                <a:avLst/>
              </a:prstGeom>
              <a:solidFill>
                <a:srgbClr val="5BE4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27" name="Rectangle 179"/>
              <p:cNvSpPr>
                <a:spLocks noChangeArrowheads="1"/>
              </p:cNvSpPr>
              <p:nvPr/>
            </p:nvSpPr>
            <p:spPr bwMode="auto">
              <a:xfrm>
                <a:off x="2681" y="2303"/>
                <a:ext cx="6" cy="832"/>
              </a:xfrm>
              <a:prstGeom prst="rect">
                <a:avLst/>
              </a:prstGeom>
              <a:solidFill>
                <a:srgbClr val="5BE3E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28" name="Rectangle 180"/>
              <p:cNvSpPr>
                <a:spLocks noChangeArrowheads="1"/>
              </p:cNvSpPr>
              <p:nvPr/>
            </p:nvSpPr>
            <p:spPr bwMode="auto">
              <a:xfrm>
                <a:off x="2687" y="2303"/>
                <a:ext cx="6" cy="832"/>
              </a:xfrm>
              <a:prstGeom prst="rect">
                <a:avLst/>
              </a:prstGeom>
              <a:solidFill>
                <a:srgbClr val="5A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29" name="Rectangle 181"/>
              <p:cNvSpPr>
                <a:spLocks noChangeArrowheads="1"/>
              </p:cNvSpPr>
              <p:nvPr/>
            </p:nvSpPr>
            <p:spPr bwMode="auto">
              <a:xfrm>
                <a:off x="2693" y="2303"/>
                <a:ext cx="6" cy="832"/>
              </a:xfrm>
              <a:prstGeom prst="rect">
                <a:avLst/>
              </a:prstGeom>
              <a:solidFill>
                <a:srgbClr val="59DFD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30" name="Rectangle 182"/>
              <p:cNvSpPr>
                <a:spLocks noChangeArrowheads="1"/>
              </p:cNvSpPr>
              <p:nvPr/>
            </p:nvSpPr>
            <p:spPr bwMode="auto">
              <a:xfrm>
                <a:off x="2699" y="2303"/>
                <a:ext cx="6" cy="832"/>
              </a:xfrm>
              <a:prstGeom prst="rect">
                <a:avLst/>
              </a:prstGeom>
              <a:solidFill>
                <a:srgbClr val="58DED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31" name="Rectangle 183"/>
              <p:cNvSpPr>
                <a:spLocks noChangeArrowheads="1"/>
              </p:cNvSpPr>
              <p:nvPr/>
            </p:nvSpPr>
            <p:spPr bwMode="auto">
              <a:xfrm>
                <a:off x="2705" y="2303"/>
                <a:ext cx="6" cy="832"/>
              </a:xfrm>
              <a:prstGeom prst="rect">
                <a:avLst/>
              </a:prstGeom>
              <a:solidFill>
                <a:srgbClr val="58DC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32" name="Rectangle 184"/>
              <p:cNvSpPr>
                <a:spLocks noChangeArrowheads="1"/>
              </p:cNvSpPr>
              <p:nvPr/>
            </p:nvSpPr>
            <p:spPr bwMode="auto">
              <a:xfrm>
                <a:off x="2711" y="2303"/>
                <a:ext cx="6" cy="832"/>
              </a:xfrm>
              <a:prstGeom prst="rect">
                <a:avLst/>
              </a:prstGeom>
              <a:solidFill>
                <a:srgbClr val="57DBD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33" name="Rectangle 185"/>
              <p:cNvSpPr>
                <a:spLocks noChangeArrowheads="1"/>
              </p:cNvSpPr>
              <p:nvPr/>
            </p:nvSpPr>
            <p:spPr bwMode="auto">
              <a:xfrm>
                <a:off x="2717" y="2303"/>
                <a:ext cx="6" cy="832"/>
              </a:xfrm>
              <a:prstGeom prst="rect">
                <a:avLst/>
              </a:prstGeom>
              <a:solidFill>
                <a:srgbClr val="56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34" name="Rectangle 186"/>
              <p:cNvSpPr>
                <a:spLocks noChangeArrowheads="1"/>
              </p:cNvSpPr>
              <p:nvPr/>
            </p:nvSpPr>
            <p:spPr bwMode="auto">
              <a:xfrm>
                <a:off x="2723" y="2303"/>
                <a:ext cx="6" cy="832"/>
              </a:xfrm>
              <a:prstGeom prst="rect">
                <a:avLst/>
              </a:prstGeom>
              <a:solidFill>
                <a:srgbClr val="55D7D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35" name="Rectangle 187"/>
              <p:cNvSpPr>
                <a:spLocks noChangeArrowheads="1"/>
              </p:cNvSpPr>
              <p:nvPr/>
            </p:nvSpPr>
            <p:spPr bwMode="auto">
              <a:xfrm>
                <a:off x="2729" y="2303"/>
                <a:ext cx="6" cy="832"/>
              </a:xfrm>
              <a:prstGeom prst="rect">
                <a:avLst/>
              </a:prstGeom>
              <a:solidFill>
                <a:srgbClr val="55D5D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36" name="Rectangle 188"/>
              <p:cNvSpPr>
                <a:spLocks noChangeArrowheads="1"/>
              </p:cNvSpPr>
              <p:nvPr/>
            </p:nvSpPr>
            <p:spPr bwMode="auto">
              <a:xfrm>
                <a:off x="2735" y="2303"/>
                <a:ext cx="6" cy="832"/>
              </a:xfrm>
              <a:prstGeom prst="rect">
                <a:avLst/>
              </a:prstGeom>
              <a:solidFill>
                <a:srgbClr val="5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37" name="Rectangle 189"/>
              <p:cNvSpPr>
                <a:spLocks noChangeArrowheads="1"/>
              </p:cNvSpPr>
              <p:nvPr/>
            </p:nvSpPr>
            <p:spPr bwMode="auto">
              <a:xfrm>
                <a:off x="2741" y="2303"/>
                <a:ext cx="6" cy="832"/>
              </a:xfrm>
              <a:prstGeom prst="rect">
                <a:avLst/>
              </a:prstGeom>
              <a:solidFill>
                <a:srgbClr val="54D3D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38" name="Rectangle 190"/>
              <p:cNvSpPr>
                <a:spLocks noChangeArrowheads="1"/>
              </p:cNvSpPr>
              <p:nvPr/>
            </p:nvSpPr>
            <p:spPr bwMode="auto">
              <a:xfrm>
                <a:off x="2747" y="2303"/>
                <a:ext cx="6" cy="832"/>
              </a:xfrm>
              <a:prstGeom prst="rect">
                <a:avLst/>
              </a:prstGeom>
              <a:solidFill>
                <a:srgbClr val="53D1D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39" name="Rectangle 191"/>
              <p:cNvSpPr>
                <a:spLocks noChangeArrowheads="1"/>
              </p:cNvSpPr>
              <p:nvPr/>
            </p:nvSpPr>
            <p:spPr bwMode="auto">
              <a:xfrm>
                <a:off x="2753" y="2303"/>
                <a:ext cx="6" cy="832"/>
              </a:xfrm>
              <a:prstGeom prst="rect">
                <a:avLst/>
              </a:prstGeom>
              <a:solidFill>
                <a:srgbClr val="53D0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40" name="Rectangle 192"/>
              <p:cNvSpPr>
                <a:spLocks noChangeArrowheads="1"/>
              </p:cNvSpPr>
              <p:nvPr/>
            </p:nvSpPr>
            <p:spPr bwMode="auto">
              <a:xfrm>
                <a:off x="2759" y="2303"/>
                <a:ext cx="6" cy="832"/>
              </a:xfrm>
              <a:prstGeom prst="rect">
                <a:avLst/>
              </a:prstGeom>
              <a:solidFill>
                <a:srgbClr val="52CE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41" name="Rectangle 193"/>
              <p:cNvSpPr>
                <a:spLocks noChangeArrowheads="1"/>
              </p:cNvSpPr>
              <p:nvPr/>
            </p:nvSpPr>
            <p:spPr bwMode="auto">
              <a:xfrm>
                <a:off x="2765" y="2303"/>
                <a:ext cx="6" cy="832"/>
              </a:xfrm>
              <a:prstGeom prst="rect">
                <a:avLst/>
              </a:prstGeom>
              <a:solidFill>
                <a:srgbClr val="51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42" name="Rectangle 194"/>
              <p:cNvSpPr>
                <a:spLocks noChangeArrowheads="1"/>
              </p:cNvSpPr>
              <p:nvPr/>
            </p:nvSpPr>
            <p:spPr bwMode="auto">
              <a:xfrm>
                <a:off x="2771" y="2303"/>
                <a:ext cx="6" cy="832"/>
              </a:xfrm>
              <a:prstGeom prst="rect">
                <a:avLst/>
              </a:prstGeom>
              <a:solidFill>
                <a:srgbClr val="51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43" name="Rectangle 195"/>
              <p:cNvSpPr>
                <a:spLocks noChangeArrowheads="1"/>
              </p:cNvSpPr>
              <p:nvPr/>
            </p:nvSpPr>
            <p:spPr bwMode="auto">
              <a:xfrm>
                <a:off x="2777" y="2303"/>
                <a:ext cx="6" cy="832"/>
              </a:xfrm>
              <a:prstGeom prst="rect">
                <a:avLst/>
              </a:prstGeom>
              <a:solidFill>
                <a:srgbClr val="50C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44" name="Rectangle 196"/>
              <p:cNvSpPr>
                <a:spLocks noChangeArrowheads="1"/>
              </p:cNvSpPr>
              <p:nvPr/>
            </p:nvSpPr>
            <p:spPr bwMode="auto">
              <a:xfrm>
                <a:off x="2783" y="2303"/>
                <a:ext cx="6" cy="832"/>
              </a:xfrm>
              <a:prstGeom prst="rect">
                <a:avLst/>
              </a:prstGeom>
              <a:solidFill>
                <a:srgbClr val="50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45" name="Rectangle 197"/>
              <p:cNvSpPr>
                <a:spLocks noChangeArrowheads="1"/>
              </p:cNvSpPr>
              <p:nvPr/>
            </p:nvSpPr>
            <p:spPr bwMode="auto">
              <a:xfrm>
                <a:off x="2789" y="2303"/>
                <a:ext cx="6" cy="832"/>
              </a:xfrm>
              <a:prstGeom prst="rect">
                <a:avLst/>
              </a:prstGeom>
              <a:solidFill>
                <a:srgbClr val="50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46" name="Rectangle 198"/>
              <p:cNvSpPr>
                <a:spLocks noChangeArrowheads="1"/>
              </p:cNvSpPr>
              <p:nvPr/>
            </p:nvSpPr>
            <p:spPr bwMode="auto">
              <a:xfrm>
                <a:off x="2795" y="2303"/>
                <a:ext cx="6" cy="832"/>
              </a:xfrm>
              <a:prstGeom prst="rect">
                <a:avLst/>
              </a:prstGeom>
              <a:solidFill>
                <a:srgbClr val="50C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47" name="Rectangle 199"/>
              <p:cNvSpPr>
                <a:spLocks noChangeArrowheads="1"/>
              </p:cNvSpPr>
              <p:nvPr/>
            </p:nvSpPr>
            <p:spPr bwMode="auto">
              <a:xfrm>
                <a:off x="2801" y="2303"/>
                <a:ext cx="12" cy="832"/>
              </a:xfrm>
              <a:prstGeom prst="rect">
                <a:avLst/>
              </a:prstGeom>
              <a:solidFill>
                <a:srgbClr val="4FC7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48" name="Rectangle 200"/>
              <p:cNvSpPr>
                <a:spLocks noChangeArrowheads="1"/>
              </p:cNvSpPr>
              <p:nvPr/>
            </p:nvSpPr>
            <p:spPr bwMode="auto">
              <a:xfrm>
                <a:off x="2813" y="2303"/>
                <a:ext cx="12" cy="832"/>
              </a:xfrm>
              <a:prstGeom prst="rect">
                <a:avLst/>
              </a:prstGeom>
              <a:solidFill>
                <a:srgbClr val="4EC5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49" name="Rectangle 201"/>
              <p:cNvSpPr>
                <a:spLocks noChangeArrowheads="1"/>
              </p:cNvSpPr>
              <p:nvPr/>
            </p:nvSpPr>
            <p:spPr bwMode="auto">
              <a:xfrm>
                <a:off x="2825" y="2303"/>
                <a:ext cx="12" cy="832"/>
              </a:xfrm>
              <a:prstGeom prst="rect">
                <a:avLst/>
              </a:prstGeom>
              <a:solidFill>
                <a:srgbClr val="4EC4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50" name="Rectangle 202"/>
              <p:cNvSpPr>
                <a:spLocks noChangeArrowheads="1"/>
              </p:cNvSpPr>
              <p:nvPr/>
            </p:nvSpPr>
            <p:spPr bwMode="auto">
              <a:xfrm>
                <a:off x="2837" y="2303"/>
                <a:ext cx="12" cy="832"/>
              </a:xfrm>
              <a:prstGeom prst="rect">
                <a:avLst/>
              </a:prstGeom>
              <a:solidFill>
                <a:srgbClr val="4E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51" name="Rectangle 203"/>
              <p:cNvSpPr>
                <a:spLocks noChangeArrowheads="1"/>
              </p:cNvSpPr>
              <p:nvPr/>
            </p:nvSpPr>
            <p:spPr bwMode="auto">
              <a:xfrm>
                <a:off x="2849" y="2303"/>
                <a:ext cx="12" cy="832"/>
              </a:xfrm>
              <a:prstGeom prst="rect">
                <a:avLst/>
              </a:prstGeom>
              <a:solidFill>
                <a:srgbClr val="4D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52" name="Rectangle 204"/>
              <p:cNvSpPr>
                <a:spLocks noChangeArrowheads="1"/>
              </p:cNvSpPr>
              <p:nvPr/>
            </p:nvSpPr>
            <p:spPr bwMode="auto">
              <a:xfrm>
                <a:off x="2142" y="2303"/>
                <a:ext cx="725" cy="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atin typeface="Tahoma" pitchFamily="34" charset="0"/>
                  <a:ea typeface="Tahoma" pitchFamily="34" charset="0"/>
                  <a:cs typeface="Tahoma" pitchFamily="34" charset="0"/>
                </a:endParaRPr>
              </a:p>
            </p:txBody>
          </p:sp>
          <p:sp>
            <p:nvSpPr>
              <p:cNvPr id="18653" name="Line 205"/>
              <p:cNvSpPr>
                <a:spLocks noChangeShapeType="1"/>
              </p:cNvSpPr>
              <p:nvPr/>
            </p:nvSpPr>
            <p:spPr bwMode="auto">
              <a:xfrm>
                <a:off x="872" y="1458"/>
                <a:ext cx="1" cy="167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8654" name="Line 206"/>
              <p:cNvSpPr>
                <a:spLocks noChangeShapeType="1"/>
              </p:cNvSpPr>
              <p:nvPr/>
            </p:nvSpPr>
            <p:spPr bwMode="auto">
              <a:xfrm>
                <a:off x="824" y="3135"/>
                <a:ext cx="48" cy="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8655" name="Line 207"/>
              <p:cNvSpPr>
                <a:spLocks noChangeShapeType="1"/>
              </p:cNvSpPr>
              <p:nvPr/>
            </p:nvSpPr>
            <p:spPr bwMode="auto">
              <a:xfrm>
                <a:off x="824" y="2800"/>
                <a:ext cx="48" cy="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8656" name="Line 208"/>
              <p:cNvSpPr>
                <a:spLocks noChangeShapeType="1"/>
              </p:cNvSpPr>
              <p:nvPr/>
            </p:nvSpPr>
            <p:spPr bwMode="auto">
              <a:xfrm>
                <a:off x="824" y="2464"/>
                <a:ext cx="48" cy="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8657" name="Line 209"/>
              <p:cNvSpPr>
                <a:spLocks noChangeShapeType="1"/>
              </p:cNvSpPr>
              <p:nvPr/>
            </p:nvSpPr>
            <p:spPr bwMode="auto">
              <a:xfrm>
                <a:off x="824" y="2129"/>
                <a:ext cx="48" cy="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8658" name="Line 210"/>
              <p:cNvSpPr>
                <a:spLocks noChangeShapeType="1"/>
              </p:cNvSpPr>
              <p:nvPr/>
            </p:nvSpPr>
            <p:spPr bwMode="auto">
              <a:xfrm>
                <a:off x="824" y="1794"/>
                <a:ext cx="48" cy="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8659" name="Line 211"/>
              <p:cNvSpPr>
                <a:spLocks noChangeShapeType="1"/>
              </p:cNvSpPr>
              <p:nvPr/>
            </p:nvSpPr>
            <p:spPr bwMode="auto">
              <a:xfrm>
                <a:off x="824" y="1458"/>
                <a:ext cx="48" cy="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8660" name="Line 212"/>
              <p:cNvSpPr>
                <a:spLocks noChangeShapeType="1"/>
              </p:cNvSpPr>
              <p:nvPr/>
            </p:nvSpPr>
            <p:spPr bwMode="auto">
              <a:xfrm>
                <a:off x="872" y="3135"/>
                <a:ext cx="217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8661" name="Line 213"/>
              <p:cNvSpPr>
                <a:spLocks noChangeShapeType="1"/>
              </p:cNvSpPr>
              <p:nvPr/>
            </p:nvSpPr>
            <p:spPr bwMode="auto">
              <a:xfrm flipV="1">
                <a:off x="872" y="3135"/>
                <a:ext cx="1" cy="4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8662" name="Line 214"/>
              <p:cNvSpPr>
                <a:spLocks noChangeShapeType="1"/>
              </p:cNvSpPr>
              <p:nvPr/>
            </p:nvSpPr>
            <p:spPr bwMode="auto">
              <a:xfrm flipV="1">
                <a:off x="1962" y="3135"/>
                <a:ext cx="1" cy="4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grpSp>
        <p:sp>
          <p:nvSpPr>
            <p:cNvPr id="18448" name="Line 215"/>
            <p:cNvSpPr>
              <a:spLocks noChangeShapeType="1"/>
            </p:cNvSpPr>
            <p:nvPr/>
          </p:nvSpPr>
          <p:spPr bwMode="auto">
            <a:xfrm flipV="1">
              <a:off x="3046" y="3135"/>
              <a:ext cx="1" cy="4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fr-FR">
                <a:latin typeface="Tahoma" pitchFamily="34" charset="0"/>
                <a:ea typeface="Tahoma" pitchFamily="34" charset="0"/>
                <a:cs typeface="Tahoma" pitchFamily="34" charset="0"/>
              </a:endParaRPr>
            </a:p>
          </p:txBody>
        </p:sp>
        <p:sp>
          <p:nvSpPr>
            <p:cNvPr id="18449" name="Rectangle 216"/>
            <p:cNvSpPr>
              <a:spLocks noChangeArrowheads="1"/>
            </p:cNvSpPr>
            <p:nvPr/>
          </p:nvSpPr>
          <p:spPr bwMode="auto">
            <a:xfrm>
              <a:off x="2393" y="2327"/>
              <a:ext cx="32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fr-FR" b="1">
                  <a:solidFill>
                    <a:srgbClr val="333333"/>
                  </a:solidFill>
                  <a:latin typeface="Tahoma" pitchFamily="34" charset="0"/>
                  <a:ea typeface="Tahoma" pitchFamily="34" charset="0"/>
                  <a:cs typeface="Tahoma" pitchFamily="34" charset="0"/>
                </a:rPr>
                <a:t>49,8</a:t>
              </a:r>
              <a:endParaRPr lang="fr-FR">
                <a:latin typeface="Tahoma" pitchFamily="34" charset="0"/>
                <a:ea typeface="Tahoma" pitchFamily="34" charset="0"/>
                <a:cs typeface="Tahoma" pitchFamily="34" charset="0"/>
              </a:endParaRPr>
            </a:p>
          </p:txBody>
        </p:sp>
        <p:sp>
          <p:nvSpPr>
            <p:cNvPr id="18450" name="Rectangle 217"/>
            <p:cNvSpPr>
              <a:spLocks noChangeArrowheads="1"/>
            </p:cNvSpPr>
            <p:nvPr/>
          </p:nvSpPr>
          <p:spPr bwMode="auto">
            <a:xfrm>
              <a:off x="1309" y="1973"/>
              <a:ext cx="32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fr-FR" b="1">
                  <a:solidFill>
                    <a:srgbClr val="333333"/>
                  </a:solidFill>
                  <a:latin typeface="Tahoma" pitchFamily="34" charset="0"/>
                  <a:ea typeface="Tahoma" pitchFamily="34" charset="0"/>
                  <a:cs typeface="Tahoma" pitchFamily="34" charset="0"/>
                </a:rPr>
                <a:t>70,6</a:t>
              </a:r>
              <a:endParaRPr lang="fr-FR">
                <a:latin typeface="Tahoma" pitchFamily="34" charset="0"/>
                <a:ea typeface="Tahoma" pitchFamily="34" charset="0"/>
                <a:cs typeface="Tahoma" pitchFamily="34" charset="0"/>
              </a:endParaRPr>
            </a:p>
          </p:txBody>
        </p:sp>
        <p:sp>
          <p:nvSpPr>
            <p:cNvPr id="18451" name="Rectangle 218"/>
            <p:cNvSpPr>
              <a:spLocks noChangeArrowheads="1"/>
            </p:cNvSpPr>
            <p:nvPr/>
          </p:nvSpPr>
          <p:spPr bwMode="auto">
            <a:xfrm>
              <a:off x="732" y="3051"/>
              <a:ext cx="9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fr-FR" b="1">
                  <a:latin typeface="Tahoma" pitchFamily="34" charset="0"/>
                  <a:ea typeface="Tahoma" pitchFamily="34" charset="0"/>
                  <a:cs typeface="Tahoma" pitchFamily="34" charset="0"/>
                </a:rPr>
                <a:t>0</a:t>
              </a:r>
              <a:endParaRPr lang="fr-FR">
                <a:latin typeface="Tahoma" pitchFamily="34" charset="0"/>
                <a:ea typeface="Tahoma" pitchFamily="34" charset="0"/>
                <a:cs typeface="Tahoma" pitchFamily="34" charset="0"/>
              </a:endParaRPr>
            </a:p>
          </p:txBody>
        </p:sp>
        <p:sp>
          <p:nvSpPr>
            <p:cNvPr id="18452" name="Rectangle 219"/>
            <p:cNvSpPr>
              <a:spLocks noChangeArrowheads="1"/>
            </p:cNvSpPr>
            <p:nvPr/>
          </p:nvSpPr>
          <p:spPr bwMode="auto">
            <a:xfrm>
              <a:off x="645" y="2716"/>
              <a:ext cx="18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fr-FR" b="1">
                  <a:latin typeface="Tahoma" pitchFamily="34" charset="0"/>
                  <a:ea typeface="Tahoma" pitchFamily="34" charset="0"/>
                  <a:cs typeface="Tahoma" pitchFamily="34" charset="0"/>
                </a:rPr>
                <a:t>20</a:t>
              </a:r>
              <a:endParaRPr lang="fr-FR">
                <a:latin typeface="Tahoma" pitchFamily="34" charset="0"/>
                <a:ea typeface="Tahoma" pitchFamily="34" charset="0"/>
                <a:cs typeface="Tahoma" pitchFamily="34" charset="0"/>
              </a:endParaRPr>
            </a:p>
          </p:txBody>
        </p:sp>
        <p:sp>
          <p:nvSpPr>
            <p:cNvPr id="18453" name="Rectangle 220"/>
            <p:cNvSpPr>
              <a:spLocks noChangeArrowheads="1"/>
            </p:cNvSpPr>
            <p:nvPr/>
          </p:nvSpPr>
          <p:spPr bwMode="auto">
            <a:xfrm>
              <a:off x="645" y="2380"/>
              <a:ext cx="18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fr-FR" b="1">
                  <a:latin typeface="Tahoma" pitchFamily="34" charset="0"/>
                  <a:ea typeface="Tahoma" pitchFamily="34" charset="0"/>
                  <a:cs typeface="Tahoma" pitchFamily="34" charset="0"/>
                </a:rPr>
                <a:t>40</a:t>
              </a:r>
              <a:endParaRPr lang="fr-FR">
                <a:latin typeface="Tahoma" pitchFamily="34" charset="0"/>
                <a:ea typeface="Tahoma" pitchFamily="34" charset="0"/>
                <a:cs typeface="Tahoma" pitchFamily="34" charset="0"/>
              </a:endParaRPr>
            </a:p>
          </p:txBody>
        </p:sp>
        <p:sp>
          <p:nvSpPr>
            <p:cNvPr id="18454" name="Rectangle 221"/>
            <p:cNvSpPr>
              <a:spLocks noChangeArrowheads="1"/>
            </p:cNvSpPr>
            <p:nvPr/>
          </p:nvSpPr>
          <p:spPr bwMode="auto">
            <a:xfrm>
              <a:off x="645" y="2045"/>
              <a:ext cx="18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fr-FR" b="1">
                  <a:latin typeface="Tahoma" pitchFamily="34" charset="0"/>
                  <a:ea typeface="Tahoma" pitchFamily="34" charset="0"/>
                  <a:cs typeface="Tahoma" pitchFamily="34" charset="0"/>
                </a:rPr>
                <a:t>60</a:t>
              </a:r>
              <a:endParaRPr lang="fr-FR">
                <a:latin typeface="Tahoma" pitchFamily="34" charset="0"/>
                <a:ea typeface="Tahoma" pitchFamily="34" charset="0"/>
                <a:cs typeface="Tahoma" pitchFamily="34" charset="0"/>
              </a:endParaRPr>
            </a:p>
          </p:txBody>
        </p:sp>
        <p:sp>
          <p:nvSpPr>
            <p:cNvPr id="18455" name="Rectangle 222"/>
            <p:cNvSpPr>
              <a:spLocks noChangeArrowheads="1"/>
            </p:cNvSpPr>
            <p:nvPr/>
          </p:nvSpPr>
          <p:spPr bwMode="auto">
            <a:xfrm>
              <a:off x="645" y="1710"/>
              <a:ext cx="18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fr-FR" b="1">
                  <a:latin typeface="Tahoma" pitchFamily="34" charset="0"/>
                  <a:ea typeface="Tahoma" pitchFamily="34" charset="0"/>
                  <a:cs typeface="Tahoma" pitchFamily="34" charset="0"/>
                </a:rPr>
                <a:t>80</a:t>
              </a:r>
              <a:endParaRPr lang="fr-FR">
                <a:latin typeface="Tahoma" pitchFamily="34" charset="0"/>
                <a:ea typeface="Tahoma" pitchFamily="34" charset="0"/>
                <a:cs typeface="Tahoma" pitchFamily="34" charset="0"/>
              </a:endParaRPr>
            </a:p>
          </p:txBody>
        </p:sp>
        <p:sp>
          <p:nvSpPr>
            <p:cNvPr id="18456" name="Rectangle 223"/>
            <p:cNvSpPr>
              <a:spLocks noChangeArrowheads="1"/>
            </p:cNvSpPr>
            <p:nvPr/>
          </p:nvSpPr>
          <p:spPr bwMode="auto">
            <a:xfrm>
              <a:off x="551" y="1375"/>
              <a:ext cx="2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fr-FR" b="1">
                  <a:latin typeface="Tahoma" pitchFamily="34" charset="0"/>
                  <a:ea typeface="Tahoma" pitchFamily="34" charset="0"/>
                  <a:cs typeface="Tahoma" pitchFamily="34" charset="0"/>
                </a:rPr>
                <a:t>100</a:t>
              </a:r>
              <a:endParaRPr lang="fr-FR">
                <a:latin typeface="Tahoma" pitchFamily="34" charset="0"/>
                <a:ea typeface="Tahoma" pitchFamily="34" charset="0"/>
                <a:cs typeface="Tahoma" pitchFamily="34" charset="0"/>
              </a:endParaRPr>
            </a:p>
          </p:txBody>
        </p:sp>
        <p:pic>
          <p:nvPicPr>
            <p:cNvPr id="18457" name="Picture 2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2" y="1949"/>
              <a:ext cx="1815" cy="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8" name="Text Box 225"/>
            <p:cNvSpPr txBox="1">
              <a:spLocks noChangeArrowheads="1"/>
            </p:cNvSpPr>
            <p:nvPr/>
          </p:nvSpPr>
          <p:spPr bwMode="auto">
            <a:xfrm>
              <a:off x="963" y="3257"/>
              <a:ext cx="891"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ctr" eaLnBrk="1" hangingPunct="1"/>
              <a:r>
                <a:rPr lang="en-US" sz="1600" b="1">
                  <a:latin typeface="Tahoma" pitchFamily="34" charset="0"/>
                  <a:ea typeface="Tahoma" pitchFamily="34" charset="0"/>
                  <a:cs typeface="Tahoma" pitchFamily="34" charset="0"/>
                </a:rPr>
                <a:t>N=602</a:t>
              </a:r>
            </a:p>
            <a:p>
              <a:pPr algn="ctr" eaLnBrk="1" hangingPunct="1"/>
              <a:r>
                <a:rPr lang="en-US" sz="1600" b="1">
                  <a:latin typeface="Tahoma" pitchFamily="34" charset="0"/>
                  <a:ea typeface="Tahoma" pitchFamily="34" charset="0"/>
                  <a:cs typeface="Tahoma" pitchFamily="34" charset="0"/>
                </a:rPr>
                <a:t>Varenicline</a:t>
              </a:r>
              <a:r>
                <a:rPr lang="en-US" sz="2000" b="1">
                  <a:latin typeface="Tahoma" pitchFamily="34" charset="0"/>
                  <a:ea typeface="Tahoma" pitchFamily="34" charset="0"/>
                  <a:cs typeface="Tahoma" pitchFamily="34" charset="0"/>
                </a:rPr>
                <a:t> </a:t>
              </a:r>
            </a:p>
          </p:txBody>
        </p:sp>
        <p:sp>
          <p:nvSpPr>
            <p:cNvPr id="18459" name="Text Box 226"/>
            <p:cNvSpPr txBox="1">
              <a:spLocks noChangeArrowheads="1"/>
            </p:cNvSpPr>
            <p:nvPr/>
          </p:nvSpPr>
          <p:spPr bwMode="auto">
            <a:xfrm>
              <a:off x="2175" y="3257"/>
              <a:ext cx="625"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ctr" eaLnBrk="1" hangingPunct="1"/>
              <a:r>
                <a:rPr lang="en-US" sz="1600" b="1">
                  <a:latin typeface="Tahoma" pitchFamily="34" charset="0"/>
                  <a:ea typeface="Tahoma" pitchFamily="34" charset="0"/>
                  <a:cs typeface="Tahoma" pitchFamily="34" charset="0"/>
                </a:rPr>
                <a:t>N=604</a:t>
              </a:r>
            </a:p>
            <a:p>
              <a:pPr algn="ctr" eaLnBrk="1" hangingPunct="1"/>
              <a:r>
                <a:rPr lang="en-US" sz="1600" b="1">
                  <a:latin typeface="Tahoma" pitchFamily="34" charset="0"/>
                  <a:ea typeface="Tahoma" pitchFamily="34" charset="0"/>
                  <a:cs typeface="Tahoma" pitchFamily="34" charset="0"/>
                </a:rPr>
                <a:t>Placebo</a:t>
              </a:r>
            </a:p>
          </p:txBody>
        </p:sp>
        <p:sp>
          <p:nvSpPr>
            <p:cNvPr id="58595" name="Rectangle 227"/>
            <p:cNvSpPr>
              <a:spLocks noChangeArrowheads="1"/>
            </p:cNvSpPr>
            <p:nvPr/>
          </p:nvSpPr>
          <p:spPr bwMode="auto">
            <a:xfrm>
              <a:off x="1555" y="1486"/>
              <a:ext cx="778"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b="1">
                  <a:effectLst>
                    <a:outerShdw blurRad="38100" dist="38100" dir="2700000" algn="tl">
                      <a:srgbClr val="FFFFFF"/>
                    </a:outerShdw>
                  </a:effectLst>
                  <a:latin typeface="Tahoma" pitchFamily="34" charset="0"/>
                  <a:ea typeface="Tahoma" pitchFamily="34" charset="0"/>
                  <a:cs typeface="Tahoma" pitchFamily="34" charset="0"/>
                </a:rPr>
                <a:t>OR=2.47</a:t>
              </a:r>
              <a:endParaRPr lang="en-US" b="1" baseline="30000">
                <a:effectLst>
                  <a:outerShdw blurRad="38100" dist="38100" dir="2700000" algn="tl">
                    <a:srgbClr val="FFFFFF"/>
                  </a:outerShdw>
                </a:effectLst>
                <a:latin typeface="Tahoma" pitchFamily="34" charset="0"/>
                <a:ea typeface="Tahoma" pitchFamily="34" charset="0"/>
                <a:cs typeface="Tahoma" pitchFamily="34" charset="0"/>
              </a:endParaRPr>
            </a:p>
            <a:p>
              <a:pPr algn="ctr">
                <a:lnSpc>
                  <a:spcPct val="90000"/>
                </a:lnSpc>
                <a:defRPr/>
              </a:pPr>
              <a:r>
                <a:rPr lang="en-US" sz="1400" b="1" i="1">
                  <a:effectLst>
                    <a:outerShdw blurRad="38100" dist="38100" dir="2700000" algn="tl">
                      <a:srgbClr val="FFFFFF"/>
                    </a:outerShdw>
                  </a:effectLst>
                  <a:latin typeface="Tahoma" pitchFamily="34" charset="0"/>
                  <a:ea typeface="Tahoma" pitchFamily="34" charset="0"/>
                  <a:cs typeface="Tahoma" pitchFamily="34" charset="0"/>
                </a:rPr>
                <a:t>p</a:t>
              </a:r>
              <a:r>
                <a:rPr lang="en-US" sz="1400" b="1">
                  <a:effectLst>
                    <a:outerShdw blurRad="38100" dist="38100" dir="2700000" algn="tl">
                      <a:srgbClr val="FFFFFF"/>
                    </a:outerShdw>
                  </a:effectLst>
                  <a:latin typeface="Tahoma" pitchFamily="34" charset="0"/>
                  <a:ea typeface="Tahoma" pitchFamily="34" charset="0"/>
                  <a:cs typeface="Tahoma" pitchFamily="34" charset="0"/>
                </a:rPr>
                <a:t>&lt;0.0001</a:t>
              </a:r>
            </a:p>
          </p:txBody>
        </p:sp>
        <p:sp>
          <p:nvSpPr>
            <p:cNvPr id="18461" name="Freeform 228"/>
            <p:cNvSpPr>
              <a:spLocks/>
            </p:cNvSpPr>
            <p:nvPr/>
          </p:nvSpPr>
          <p:spPr bwMode="auto">
            <a:xfrm>
              <a:off x="1401" y="1831"/>
              <a:ext cx="1086" cy="88"/>
            </a:xfrm>
            <a:custGeom>
              <a:avLst/>
              <a:gdLst>
                <a:gd name="T0" fmla="*/ 0 w 497"/>
                <a:gd name="T1" fmla="*/ 1 h 142"/>
                <a:gd name="T2" fmla="*/ 0 w 497"/>
                <a:gd name="T3" fmla="*/ 0 h 142"/>
                <a:gd name="T4" fmla="*/ 293347320 w 497"/>
                <a:gd name="T5" fmla="*/ 0 h 142"/>
                <a:gd name="T6" fmla="*/ 293347320 w 497"/>
                <a:gd name="T7" fmla="*/ 1 h 1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7" h="142">
                  <a:moveTo>
                    <a:pt x="0" y="142"/>
                  </a:moveTo>
                  <a:lnTo>
                    <a:pt x="0" y="0"/>
                  </a:lnTo>
                  <a:lnTo>
                    <a:pt x="497" y="0"/>
                  </a:lnTo>
                  <a:lnTo>
                    <a:pt x="497" y="142"/>
                  </a:ln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8462" name="Rectangle 229"/>
            <p:cNvSpPr>
              <a:spLocks noChangeArrowheads="1"/>
            </p:cNvSpPr>
            <p:nvPr/>
          </p:nvSpPr>
          <p:spPr bwMode="auto">
            <a:xfrm rot="16200000">
              <a:off x="-411" y="2247"/>
              <a:ext cx="159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b="1">
                  <a:latin typeface="Tahoma" pitchFamily="34" charset="0"/>
                  <a:ea typeface="Tahoma" pitchFamily="34" charset="0"/>
                  <a:cs typeface="Tahoma" pitchFamily="34" charset="0"/>
                </a:rPr>
                <a:t>Taux de Réponse (%)</a:t>
              </a:r>
            </a:p>
          </p:txBody>
        </p:sp>
      </p:grpSp>
      <p:sp>
        <p:nvSpPr>
          <p:cNvPr id="58598" name="Text Box 230"/>
          <p:cNvSpPr txBox="1">
            <a:spLocks noChangeArrowheads="1"/>
          </p:cNvSpPr>
          <p:nvPr/>
        </p:nvSpPr>
        <p:spPr bwMode="auto">
          <a:xfrm>
            <a:off x="417513" y="5553075"/>
            <a:ext cx="8358187" cy="92333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fr-FR" b="1">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Les chances de succès versus placebo sont x par 1,4 (passant de 49,8% à 70,6%) entre la semaine 13 et 24, et par 1,2 (passant de 37,1% à 44,0%) entre la semaine 13 et 52</a:t>
            </a:r>
            <a:endParaRPr lang="en-GB" b="1">
              <a:solidFill>
                <a:schemeClr val="tx2"/>
              </a:solidFill>
              <a:effectLst>
                <a:outerShdw blurRad="38100" dist="38100" dir="2700000" algn="tl">
                  <a:srgbClr val="FFFFFF"/>
                </a:outerShdw>
              </a:effectLst>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95300" y="474662"/>
            <a:ext cx="8153400" cy="877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b="1" dirty="0" smtClean="0">
                <a:solidFill>
                  <a:srgbClr val="C00000"/>
                </a:solidFill>
                <a:latin typeface="Verdana" pitchFamily="34" charset="0"/>
                <a:ea typeface="Verdana" pitchFamily="34" charset="0"/>
                <a:cs typeface="Verdana" pitchFamily="34" charset="0"/>
              </a:rPr>
              <a:t>Étude de maintien de l’abstinence : </a:t>
            </a:r>
            <a:br>
              <a:rPr lang="fr-FR" sz="2400" b="1" dirty="0" smtClean="0">
                <a:solidFill>
                  <a:srgbClr val="C00000"/>
                </a:solidFill>
                <a:latin typeface="Verdana" pitchFamily="34" charset="0"/>
                <a:ea typeface="Verdana" pitchFamily="34" charset="0"/>
                <a:cs typeface="Verdana" pitchFamily="34" charset="0"/>
              </a:rPr>
            </a:br>
            <a:r>
              <a:rPr lang="fr-FR" sz="2400" b="1" dirty="0" smtClean="0">
                <a:solidFill>
                  <a:srgbClr val="C00000"/>
                </a:solidFill>
                <a:latin typeface="Verdana" pitchFamily="34" charset="0"/>
                <a:ea typeface="Verdana" pitchFamily="34" charset="0"/>
                <a:cs typeface="Verdana" pitchFamily="34" charset="0"/>
              </a:rPr>
              <a:t>Événements indésirables</a:t>
            </a:r>
          </a:p>
        </p:txBody>
      </p:sp>
      <p:sp>
        <p:nvSpPr>
          <p:cNvPr id="19459" name="Text Box 3"/>
          <p:cNvSpPr txBox="1">
            <a:spLocks noChangeArrowheads="1"/>
          </p:cNvSpPr>
          <p:nvPr/>
        </p:nvSpPr>
        <p:spPr bwMode="auto">
          <a:xfrm>
            <a:off x="588963" y="598328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nb-NO" sz="2000">
              <a:latin typeface="Tahoma" pitchFamily="34" charset="0"/>
              <a:ea typeface="Tahoma" pitchFamily="34" charset="0"/>
              <a:cs typeface="Tahoma" pitchFamily="34" charset="0"/>
            </a:endParaRPr>
          </a:p>
        </p:txBody>
      </p:sp>
      <p:graphicFrame>
        <p:nvGraphicFramePr>
          <p:cNvPr id="60461" name="Group 45"/>
          <p:cNvGraphicFramePr>
            <a:graphicFrameLocks noGrp="1"/>
          </p:cNvGraphicFramePr>
          <p:nvPr>
            <p:ph idx="1"/>
            <p:extLst>
              <p:ext uri="{D42A27DB-BD31-4B8C-83A1-F6EECF244321}">
                <p14:modId xmlns:p14="http://schemas.microsoft.com/office/powerpoint/2010/main" val="694613430"/>
              </p:ext>
            </p:extLst>
          </p:nvPr>
        </p:nvGraphicFramePr>
        <p:xfrm>
          <a:off x="304800" y="2097088"/>
          <a:ext cx="8555038" cy="4146551"/>
        </p:xfrm>
        <a:graphic>
          <a:graphicData uri="http://schemas.openxmlformats.org/drawingml/2006/table">
            <a:tbl>
              <a:tblPr/>
              <a:tblGrid>
                <a:gridCol w="1733550"/>
                <a:gridCol w="3124200"/>
                <a:gridCol w="1865313"/>
                <a:gridCol w="1831975"/>
              </a:tblGrid>
              <a:tr h="1158382">
                <a:tc>
                  <a:txBody>
                    <a:bodyPr/>
                    <a:lstStyle/>
                    <a:p>
                      <a:pPr marL="0" marR="0" lvl="0" indent="0" algn="l" defTabSz="914400" rtl="0" eaLnBrk="0" fontAlgn="base" latinLnBrk="0" hangingPunct="0">
                        <a:lnSpc>
                          <a:spcPct val="80000"/>
                        </a:lnSpc>
                        <a:spcBef>
                          <a:spcPct val="10000"/>
                        </a:spcBef>
                        <a:spcAft>
                          <a:spcPct val="0"/>
                        </a:spcAft>
                        <a:buClrTx/>
                        <a:buSzTx/>
                        <a:buFontTx/>
                        <a:buNone/>
                        <a:tabLst/>
                      </a:pPr>
                      <a:endParaRPr kumimoji="0" lang="nb-NO" sz="1600" b="1" i="0" u="none" strike="noStrike" cap="none" normalizeH="0" baseline="0" dirty="0" smtClean="0">
                        <a:ln>
                          <a:noFill/>
                        </a:ln>
                        <a:solidFill>
                          <a:srgbClr val="002060"/>
                        </a:solidFill>
                        <a:effectLst/>
                        <a:latin typeface="Times New Roman" pitchFamily="18"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endParaRPr kumimoji="0" lang="en-US" sz="2000" b="1" i="0" u="none" strike="noStrike" cap="none" normalizeH="0" baseline="0" dirty="0" smtClean="0">
                        <a:ln>
                          <a:noFill/>
                        </a:ln>
                        <a:solidFill>
                          <a:srgbClr val="002060"/>
                        </a:solidFill>
                        <a:effectLst/>
                        <a:latin typeface="Times New Roman" pitchFamily="18" charset="0"/>
                      </a:endParaRPr>
                    </a:p>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Times New Roman" pitchFamily="18" charset="0"/>
                        </a:rPr>
                        <a:t>Etude en </a:t>
                      </a:r>
                      <a:r>
                        <a:rPr kumimoji="0" lang="en-US" sz="2000" b="1" i="0" u="none" strike="noStrike" cap="none" normalizeH="0" baseline="0" dirty="0" err="1" smtClean="0">
                          <a:ln>
                            <a:noFill/>
                          </a:ln>
                          <a:solidFill>
                            <a:srgbClr val="002060"/>
                          </a:solidFill>
                          <a:effectLst/>
                          <a:latin typeface="Times New Roman" pitchFamily="18" charset="0"/>
                        </a:rPr>
                        <a:t>ouvert</a:t>
                      </a:r>
                      <a:r>
                        <a:rPr kumimoji="0" lang="en-US" sz="2000" b="1" i="0" u="none" strike="noStrike" cap="none" normalizeH="0" baseline="0" dirty="0" smtClean="0">
                          <a:ln>
                            <a:noFill/>
                          </a:ln>
                          <a:solidFill>
                            <a:srgbClr val="002060"/>
                          </a:solidFill>
                          <a:effectLst/>
                          <a:latin typeface="Times New Roman" pitchFamily="18" charset="0"/>
                        </a:rPr>
                        <a:t> </a:t>
                      </a:r>
                    </a:p>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Times New Roman" pitchFamily="18" charset="0"/>
                        </a:rPr>
                        <a:t>V</a:t>
                      </a:r>
                    </a:p>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Times New Roman" pitchFamily="18" charset="0"/>
                        </a:rPr>
                        <a:t>n (%)</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gridSpan="2">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2000" b="1" i="0" u="none" strike="noStrike" cap="none" normalizeH="0" baseline="0" smtClean="0">
                          <a:ln>
                            <a:noFill/>
                          </a:ln>
                          <a:solidFill>
                            <a:srgbClr val="002060"/>
                          </a:solidFill>
                          <a:effectLst/>
                          <a:latin typeface="Times New Roman" pitchFamily="18" charset="0"/>
                        </a:rPr>
                        <a:t>Nouvellement apparus</a:t>
                      </a:r>
                    </a:p>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2000" b="1" i="0" u="none" strike="noStrike" cap="none" normalizeH="0" baseline="0" smtClean="0">
                          <a:ln>
                            <a:noFill/>
                          </a:ln>
                          <a:solidFill>
                            <a:srgbClr val="002060"/>
                          </a:solidFill>
                          <a:effectLst/>
                          <a:latin typeface="Times New Roman" pitchFamily="18" charset="0"/>
                        </a:rPr>
                        <a:t>Double aveugle </a:t>
                      </a:r>
                    </a:p>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2000" b="1" i="0" u="none" strike="noStrike" cap="none" normalizeH="0" baseline="0" smtClean="0">
                          <a:ln>
                            <a:noFill/>
                          </a:ln>
                          <a:solidFill>
                            <a:srgbClr val="002060"/>
                          </a:solidFill>
                          <a:effectLst/>
                          <a:latin typeface="Times New Roman" pitchFamily="18" charset="0"/>
                        </a:rPr>
                        <a:t>V                          P </a:t>
                      </a:r>
                    </a:p>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2000" b="1" i="0" u="none" strike="noStrike" cap="none" normalizeH="0" baseline="0" smtClean="0">
                          <a:ln>
                            <a:noFill/>
                          </a:ln>
                          <a:solidFill>
                            <a:srgbClr val="002060"/>
                          </a:solidFill>
                          <a:effectLst/>
                          <a:latin typeface="Times New Roman" pitchFamily="18" charset="0"/>
                        </a:rPr>
                        <a:t>n (%)</a:t>
                      </a:r>
                    </a:p>
                  </a:txBody>
                  <a:tcPr marT="45726" marB="4572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hMerge="1">
                  <a:txBody>
                    <a:bodyPr/>
                    <a:lstStyle/>
                    <a:p>
                      <a:endParaRPr lang="fr-FR"/>
                    </a:p>
                  </a:txBody>
                  <a:tcPr/>
                </a:tc>
              </a:tr>
              <a:tr h="1216301">
                <a:tc>
                  <a:txBody>
                    <a:bodyPr/>
                    <a:lstStyle/>
                    <a:p>
                      <a:pPr marL="0" marR="0" lvl="0" indent="0" algn="l"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NAUSEES   </a:t>
                      </a:r>
                      <a:b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b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   Moyennes*</a:t>
                      </a:r>
                    </a:p>
                    <a:p>
                      <a:pPr marL="0" marR="0" lvl="0" indent="0" algn="l"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   Modérées*</a:t>
                      </a:r>
                    </a:p>
                    <a:p>
                      <a:pPr marL="0" marR="0" lvl="0" indent="0" algn="l"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   Sévères*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645  </a:t>
                      </a:r>
                      <a:r>
                        <a:rPr kumimoji="0" lang="en-US" sz="1600" b="0"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(33.5)</a:t>
                      </a:r>
                    </a:p>
                    <a:p>
                      <a:pPr marL="0" marR="0" lvl="0" indent="0" algn="ctr"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452  </a:t>
                      </a:r>
                      <a:r>
                        <a:rPr kumimoji="0" lang="en-US" sz="1600" b="0"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(70.1)</a:t>
                      </a:r>
                    </a:p>
                    <a:p>
                      <a:pPr marL="0" marR="0" lvl="0" indent="0" algn="ctr"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162  </a:t>
                      </a:r>
                      <a:r>
                        <a:rPr kumimoji="0" lang="en-US" sz="1600" b="0"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( 25.1)</a:t>
                      </a:r>
                    </a:p>
                    <a:p>
                      <a:pPr marL="0" marR="0" lvl="0" indent="0" algn="ctr"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31</a:t>
                      </a:r>
                      <a:r>
                        <a:rPr kumimoji="0" lang="en-US" sz="1600" b="0"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  (4.8)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 7 </a:t>
                      </a:r>
                      <a:r>
                        <a:rPr kumimoji="0" lang="en-US" sz="1600" b="0"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(1.2)</a:t>
                      </a:r>
                    </a:p>
                    <a:p>
                      <a:pPr marL="0" marR="0" lvl="0" indent="0" algn="ctr"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5 </a:t>
                      </a:r>
                    </a:p>
                    <a:p>
                      <a:pPr marL="0" marR="0" lvl="0" indent="0" algn="ctr"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2 </a:t>
                      </a:r>
                    </a:p>
                    <a:p>
                      <a:pPr marL="0" marR="0" lvl="0" indent="0" algn="ctr"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0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4 </a:t>
                      </a:r>
                      <a:r>
                        <a:rPr kumimoji="0" lang="en-US" sz="1600" b="0"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(0.7)</a:t>
                      </a:r>
                    </a:p>
                    <a:p>
                      <a:pPr marL="0" marR="0" lvl="0" indent="0" algn="ctr"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4 </a:t>
                      </a:r>
                    </a:p>
                    <a:p>
                      <a:pPr marL="0" marR="0" lvl="0" indent="0" algn="ctr"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0 </a:t>
                      </a:r>
                    </a:p>
                    <a:p>
                      <a:pPr marL="0" marR="0" lvl="0" indent="0" algn="ctr" defTabSz="914400" rtl="0" eaLnBrk="0" fontAlgn="base" latinLnBrk="0" hangingPunct="0">
                        <a:lnSpc>
                          <a:spcPct val="95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0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514413">
                <a:tc>
                  <a:txBody>
                    <a:bodyPr/>
                    <a:lstStyle/>
                    <a:p>
                      <a:pPr marL="0" marR="0" lvl="0" indent="0" algn="l"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INSOMNIES</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377  </a:t>
                      </a:r>
                      <a:r>
                        <a:rPr kumimoji="0" lang="en-US" sz="1600" b="0"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(19.6)</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16  </a:t>
                      </a:r>
                      <a:r>
                        <a:rPr kumimoji="0" lang="en-US" sz="1600" b="0"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(2.7)</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17  </a:t>
                      </a:r>
                      <a:r>
                        <a:rPr kumimoji="0" lang="en-US" sz="1600" b="0"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(2.8)</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627140">
                <a:tc>
                  <a:txBody>
                    <a:bodyPr/>
                    <a:lstStyle/>
                    <a:p>
                      <a:pPr marL="0" marR="0" lvl="0" indent="0" algn="l"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CEPHALEES</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304  </a:t>
                      </a:r>
                      <a:r>
                        <a:rPr kumimoji="0" lang="en-US" sz="1600" b="0"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(15.8)</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17  </a:t>
                      </a:r>
                      <a:r>
                        <a:rPr kumimoji="0" lang="en-US" sz="1600" b="0"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(2.8)</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12  </a:t>
                      </a:r>
                      <a:r>
                        <a:rPr kumimoji="0" lang="en-US" sz="1600" b="0"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(2.0)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630315">
                <a:tc>
                  <a:txBody>
                    <a:bodyPr/>
                    <a:lstStyle/>
                    <a:p>
                      <a:pPr marL="0" marR="0" lvl="0" indent="0" algn="l"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REVES ANORMAUX</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 276  </a:t>
                      </a:r>
                      <a:r>
                        <a:rPr kumimoji="0" lang="en-US" sz="1600" b="0"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(14.3)</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 6  </a:t>
                      </a:r>
                      <a:r>
                        <a:rPr kumimoji="0" lang="en-US" sz="1600" b="0" i="0" u="none" strike="noStrike" cap="none" normalizeH="0" baseline="0" smtClean="0">
                          <a:ln>
                            <a:noFill/>
                          </a:ln>
                          <a:solidFill>
                            <a:srgbClr val="002060"/>
                          </a:solidFill>
                          <a:effectLst>
                            <a:outerShdw blurRad="38100" dist="38100" dir="2700000" algn="tl">
                              <a:srgbClr val="FFFFFF"/>
                            </a:outerShdw>
                          </a:effectLst>
                          <a:latin typeface="Times New Roman" pitchFamily="18" charset="0"/>
                        </a:rPr>
                        <a:t>(1.0)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80000"/>
                        </a:lnSpc>
                        <a:spcBef>
                          <a:spcPct val="10000"/>
                        </a:spcBef>
                        <a:spcAft>
                          <a:spcPct val="0"/>
                        </a:spcAft>
                        <a:buClrTx/>
                        <a:buSzTx/>
                        <a:buFontTx/>
                        <a:buNone/>
                        <a:tabLst/>
                      </a:pPr>
                      <a:r>
                        <a:rPr kumimoji="0" lang="en-US" sz="1800" b="1" i="0" u="none" strike="noStrike" cap="none" normalizeH="0" baseline="0" dirty="0" smtClean="0">
                          <a:ln>
                            <a:noFill/>
                          </a:ln>
                          <a:solidFill>
                            <a:srgbClr val="002060"/>
                          </a:solidFill>
                          <a:effectLst>
                            <a:outerShdw blurRad="38100" dist="38100" dir="2700000" algn="tl">
                              <a:srgbClr val="FFFFFF"/>
                            </a:outerShdw>
                          </a:effectLst>
                          <a:latin typeface="Times New Roman" pitchFamily="18" charset="0"/>
                        </a:rPr>
                        <a:t>0  </a:t>
                      </a:r>
                      <a:r>
                        <a:rPr kumimoji="0" lang="en-US" sz="1600" b="0" i="0" u="none" strike="noStrike" cap="none" normalizeH="0" baseline="0" dirty="0" smtClean="0">
                          <a:ln>
                            <a:noFill/>
                          </a:ln>
                          <a:solidFill>
                            <a:srgbClr val="002060"/>
                          </a:solidFill>
                          <a:effectLst>
                            <a:outerShdw blurRad="38100" dist="38100" dir="2700000" algn="tl">
                              <a:srgbClr val="FFFFFF"/>
                            </a:outerShdw>
                          </a:effectLst>
                          <a:latin typeface="Times New Roman" pitchFamily="18" charset="0"/>
                        </a:rPr>
                        <a:t>(0)</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r>
            </a:tbl>
          </a:graphicData>
        </a:graphic>
      </p:graphicFrame>
      <p:sp>
        <p:nvSpPr>
          <p:cNvPr id="19491" name="Line 39"/>
          <p:cNvSpPr>
            <a:spLocks noChangeShapeType="1"/>
          </p:cNvSpPr>
          <p:nvPr/>
        </p:nvSpPr>
        <p:spPr bwMode="auto">
          <a:xfrm flipV="1">
            <a:off x="5148263" y="2111375"/>
            <a:ext cx="11112" cy="412591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19492" name="Text Box 40"/>
          <p:cNvSpPr txBox="1">
            <a:spLocks noChangeArrowheads="1"/>
          </p:cNvSpPr>
          <p:nvPr/>
        </p:nvSpPr>
        <p:spPr bwMode="auto">
          <a:xfrm>
            <a:off x="1465263" y="13525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r" eaLnBrk="1" hangingPunct="1"/>
            <a:endParaRPr lang="nb-NO" sz="2400">
              <a:latin typeface="Tahoma" pitchFamily="34" charset="0"/>
              <a:ea typeface="Tahoma" pitchFamily="34" charset="0"/>
              <a:cs typeface="Tahoma" pitchFamily="34" charset="0"/>
            </a:endParaRPr>
          </a:p>
        </p:txBody>
      </p:sp>
      <p:sp>
        <p:nvSpPr>
          <p:cNvPr id="19493" name="Text Box 41"/>
          <p:cNvSpPr txBox="1">
            <a:spLocks noChangeArrowheads="1"/>
          </p:cNvSpPr>
          <p:nvPr/>
        </p:nvSpPr>
        <p:spPr bwMode="auto">
          <a:xfrm>
            <a:off x="266700" y="1600200"/>
            <a:ext cx="861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ctr" eaLnBrk="1" hangingPunct="1"/>
            <a:r>
              <a:rPr lang="en-US" sz="2000">
                <a:solidFill>
                  <a:srgbClr val="002060"/>
                </a:solidFill>
                <a:latin typeface="Tahoma" pitchFamily="34" charset="0"/>
                <a:ea typeface="Tahoma" pitchFamily="34" charset="0"/>
                <a:cs typeface="Tahoma" pitchFamily="34" charset="0"/>
              </a:rPr>
              <a:t> </a:t>
            </a:r>
            <a:r>
              <a:rPr lang="en-US" sz="2000" b="1">
                <a:solidFill>
                  <a:srgbClr val="002060"/>
                </a:solidFill>
                <a:latin typeface="Tahoma" pitchFamily="34" charset="0"/>
                <a:ea typeface="Tahoma" pitchFamily="34" charset="0"/>
                <a:cs typeface="Tahoma" pitchFamily="34" charset="0"/>
              </a:rPr>
              <a:t>Effets secondaires les plus fréquents (Phase en ouvert)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68313" y="3141663"/>
            <a:ext cx="8269287" cy="2546350"/>
          </a:xfrm>
          <a:prstGeom prst="rect">
            <a:avLst/>
          </a:prstGeom>
          <a:solidFill>
            <a:srgbClr val="99CC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20483" name="Rectangle 3"/>
          <p:cNvSpPr>
            <a:spLocks noGrp="1" noChangeArrowheads="1"/>
          </p:cNvSpPr>
          <p:nvPr>
            <p:ph type="title"/>
          </p:nvPr>
        </p:nvSpPr>
        <p:spPr bwMode="auto">
          <a:xfrm>
            <a:off x="1415256" y="836712"/>
            <a:ext cx="6313488" cy="877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b="1" dirty="0" smtClean="0">
                <a:solidFill>
                  <a:srgbClr val="C00000"/>
                </a:solidFill>
                <a:latin typeface="Verdana" pitchFamily="34" charset="0"/>
                <a:ea typeface="Verdana" pitchFamily="34" charset="0"/>
                <a:cs typeface="Verdana" pitchFamily="34" charset="0"/>
              </a:rPr>
              <a:t>Étude de maintien de l’abstinence :</a:t>
            </a:r>
            <a:br>
              <a:rPr lang="fr-FR" sz="2400" b="1" dirty="0" smtClean="0">
                <a:solidFill>
                  <a:srgbClr val="C00000"/>
                </a:solidFill>
                <a:latin typeface="Verdana" pitchFamily="34" charset="0"/>
                <a:ea typeface="Verdana" pitchFamily="34" charset="0"/>
                <a:cs typeface="Verdana" pitchFamily="34" charset="0"/>
              </a:rPr>
            </a:br>
            <a:r>
              <a:rPr lang="fr-FR" sz="2400" b="1" dirty="0" smtClean="0">
                <a:solidFill>
                  <a:srgbClr val="C00000"/>
                </a:solidFill>
                <a:latin typeface="Verdana" pitchFamily="34" charset="0"/>
                <a:ea typeface="Verdana" pitchFamily="34" charset="0"/>
                <a:cs typeface="Verdana" pitchFamily="34" charset="0"/>
              </a:rPr>
              <a:t>Arrêts prématurés de traitement</a:t>
            </a:r>
          </a:p>
        </p:txBody>
      </p:sp>
      <p:sp>
        <p:nvSpPr>
          <p:cNvPr id="20484" name="Text Box 4"/>
          <p:cNvSpPr txBox="1">
            <a:spLocks noChangeArrowheads="1"/>
          </p:cNvSpPr>
          <p:nvPr/>
        </p:nvSpPr>
        <p:spPr bwMode="auto">
          <a:xfrm>
            <a:off x="588963" y="2465388"/>
            <a:ext cx="772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r" eaLnBrk="1" hangingPunct="1"/>
            <a:endParaRPr lang="nb-NO" sz="2400">
              <a:latin typeface="Tahoma" pitchFamily="34" charset="0"/>
              <a:ea typeface="Tahoma" pitchFamily="34" charset="0"/>
              <a:cs typeface="Tahoma" pitchFamily="34" charset="0"/>
            </a:endParaRPr>
          </a:p>
        </p:txBody>
      </p:sp>
      <p:sp>
        <p:nvSpPr>
          <p:cNvPr id="20485" name="Text Box 5"/>
          <p:cNvSpPr txBox="1">
            <a:spLocks noChangeArrowheads="1"/>
          </p:cNvSpPr>
          <p:nvPr/>
        </p:nvSpPr>
        <p:spPr bwMode="auto">
          <a:xfrm>
            <a:off x="439738" y="2144713"/>
            <a:ext cx="8289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r" eaLnBrk="1" hangingPunct="1"/>
            <a:endParaRPr lang="nb-NO" sz="2400">
              <a:latin typeface="Tahoma" pitchFamily="34" charset="0"/>
              <a:ea typeface="Tahoma" pitchFamily="34" charset="0"/>
              <a:cs typeface="Tahoma" pitchFamily="34" charset="0"/>
            </a:endParaRPr>
          </a:p>
        </p:txBody>
      </p:sp>
      <p:sp>
        <p:nvSpPr>
          <p:cNvPr id="20486" name="Text Box 6"/>
          <p:cNvSpPr txBox="1">
            <a:spLocks noChangeArrowheads="1"/>
          </p:cNvSpPr>
          <p:nvPr/>
        </p:nvSpPr>
        <p:spPr bwMode="auto">
          <a:xfrm>
            <a:off x="242888" y="2020888"/>
            <a:ext cx="8289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r" eaLnBrk="1" hangingPunct="1"/>
            <a:endParaRPr lang="nb-NO" sz="2400">
              <a:latin typeface="Tahoma" pitchFamily="34" charset="0"/>
              <a:ea typeface="Tahoma" pitchFamily="34" charset="0"/>
              <a:cs typeface="Tahoma" pitchFamily="34" charset="0"/>
            </a:endParaRPr>
          </a:p>
        </p:txBody>
      </p:sp>
      <p:sp>
        <p:nvSpPr>
          <p:cNvPr id="20487" name="Rectangle 7"/>
          <p:cNvSpPr>
            <a:spLocks noChangeArrowheads="1"/>
          </p:cNvSpPr>
          <p:nvPr/>
        </p:nvSpPr>
        <p:spPr bwMode="auto">
          <a:xfrm>
            <a:off x="430213" y="2287588"/>
            <a:ext cx="8297862" cy="828675"/>
          </a:xfrm>
          <a:prstGeom prst="rect">
            <a:avLst/>
          </a:prstGeom>
          <a:solidFill>
            <a:srgbClr val="66CC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20488" name="Text Box 8"/>
          <p:cNvSpPr txBox="1">
            <a:spLocks noChangeArrowheads="1"/>
          </p:cNvSpPr>
          <p:nvPr/>
        </p:nvSpPr>
        <p:spPr bwMode="auto">
          <a:xfrm>
            <a:off x="3167063" y="2236788"/>
            <a:ext cx="22717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ctr" eaLnBrk="1" hangingPunct="1"/>
            <a:r>
              <a:rPr lang="fr-FR" sz="2400" b="1">
                <a:latin typeface="Tahoma" pitchFamily="34" charset="0"/>
                <a:ea typeface="Tahoma" pitchFamily="34" charset="0"/>
                <a:cs typeface="Tahoma" pitchFamily="34" charset="0"/>
              </a:rPr>
              <a:t>Phase en ouvert V</a:t>
            </a:r>
          </a:p>
        </p:txBody>
      </p:sp>
      <p:sp>
        <p:nvSpPr>
          <p:cNvPr id="20489" name="Text Box 9"/>
          <p:cNvSpPr txBox="1">
            <a:spLocks noChangeArrowheads="1"/>
          </p:cNvSpPr>
          <p:nvPr/>
        </p:nvSpPr>
        <p:spPr bwMode="auto">
          <a:xfrm>
            <a:off x="5880100" y="2251075"/>
            <a:ext cx="26987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1547813" algn="l"/>
              </a:tabLst>
              <a:defRPr>
                <a:solidFill>
                  <a:schemeClr val="tx1"/>
                </a:solidFill>
                <a:latin typeface="Times" pitchFamily="18" charset="0"/>
                <a:cs typeface="Arial" pitchFamily="34" charset="0"/>
              </a:defRPr>
            </a:lvl1pPr>
            <a:lvl2pPr marL="742950" indent="-285750" eaLnBrk="0" hangingPunct="0">
              <a:tabLst>
                <a:tab pos="1547813" algn="l"/>
              </a:tabLst>
              <a:defRPr>
                <a:solidFill>
                  <a:schemeClr val="tx1"/>
                </a:solidFill>
                <a:latin typeface="Times" pitchFamily="18" charset="0"/>
                <a:cs typeface="Arial" pitchFamily="34" charset="0"/>
              </a:defRPr>
            </a:lvl2pPr>
            <a:lvl3pPr marL="1143000" indent="-228600" eaLnBrk="0" hangingPunct="0">
              <a:tabLst>
                <a:tab pos="1547813" algn="l"/>
              </a:tabLst>
              <a:defRPr>
                <a:solidFill>
                  <a:schemeClr val="tx1"/>
                </a:solidFill>
                <a:latin typeface="Times" pitchFamily="18" charset="0"/>
                <a:cs typeface="Arial" pitchFamily="34" charset="0"/>
              </a:defRPr>
            </a:lvl3pPr>
            <a:lvl4pPr marL="1600200" indent="-228600" eaLnBrk="0" hangingPunct="0">
              <a:tabLst>
                <a:tab pos="1547813" algn="l"/>
              </a:tabLst>
              <a:defRPr>
                <a:solidFill>
                  <a:schemeClr val="tx1"/>
                </a:solidFill>
                <a:latin typeface="Times" pitchFamily="18" charset="0"/>
                <a:cs typeface="Arial" pitchFamily="34" charset="0"/>
              </a:defRPr>
            </a:lvl4pPr>
            <a:lvl5pPr marL="2057400" indent="-228600" eaLnBrk="0" hangingPunct="0">
              <a:tabLst>
                <a:tab pos="1547813" algn="l"/>
              </a:tabLst>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tabLst>
                <a:tab pos="1547813" algn="l"/>
              </a:tabLs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tabLst>
                <a:tab pos="1547813" algn="l"/>
              </a:tabLs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tabLst>
                <a:tab pos="1547813" algn="l"/>
              </a:tabLs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tabLst>
                <a:tab pos="1547813" algn="l"/>
              </a:tabLst>
              <a:defRPr>
                <a:solidFill>
                  <a:schemeClr val="tx1"/>
                </a:solidFill>
                <a:latin typeface="Times" pitchFamily="18" charset="0"/>
                <a:cs typeface="Arial" pitchFamily="34" charset="0"/>
              </a:defRPr>
            </a:lvl9pPr>
          </a:lstStyle>
          <a:p>
            <a:pPr algn="ctr" eaLnBrk="1" hangingPunct="1"/>
            <a:r>
              <a:rPr lang="en-US" sz="2400" b="1">
                <a:latin typeface="Tahoma" pitchFamily="34" charset="0"/>
                <a:ea typeface="Tahoma" pitchFamily="34" charset="0"/>
                <a:cs typeface="Tahoma" pitchFamily="34" charset="0"/>
              </a:rPr>
              <a:t>Double aveugle</a:t>
            </a:r>
          </a:p>
          <a:p>
            <a:pPr algn="ctr" eaLnBrk="1" hangingPunct="1"/>
            <a:r>
              <a:rPr lang="en-US" sz="2400" b="1">
                <a:latin typeface="Tahoma" pitchFamily="34" charset="0"/>
                <a:ea typeface="Tahoma" pitchFamily="34" charset="0"/>
                <a:cs typeface="Tahoma" pitchFamily="34" charset="0"/>
              </a:rPr>
              <a:t>V	P</a:t>
            </a:r>
          </a:p>
        </p:txBody>
      </p:sp>
      <p:grpSp>
        <p:nvGrpSpPr>
          <p:cNvPr id="20490" name="Group 10"/>
          <p:cNvGrpSpPr>
            <a:grpSpLocks/>
          </p:cNvGrpSpPr>
          <p:nvPr/>
        </p:nvGrpSpPr>
        <p:grpSpPr bwMode="auto">
          <a:xfrm>
            <a:off x="3059113" y="3141663"/>
            <a:ext cx="4241800" cy="2528887"/>
            <a:chOff x="1884" y="1619"/>
            <a:chExt cx="2672" cy="2091"/>
          </a:xfrm>
        </p:grpSpPr>
        <p:sp>
          <p:nvSpPr>
            <p:cNvPr id="20496" name="Line 11"/>
            <p:cNvSpPr>
              <a:spLocks noChangeShapeType="1"/>
            </p:cNvSpPr>
            <p:nvPr/>
          </p:nvSpPr>
          <p:spPr bwMode="auto">
            <a:xfrm>
              <a:off x="1884" y="1619"/>
              <a:ext cx="0" cy="20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20497" name="Line 12"/>
            <p:cNvSpPr>
              <a:spLocks noChangeShapeType="1"/>
            </p:cNvSpPr>
            <p:nvPr/>
          </p:nvSpPr>
          <p:spPr bwMode="auto">
            <a:xfrm>
              <a:off x="3494" y="1619"/>
              <a:ext cx="0" cy="20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20498" name="Line 13"/>
            <p:cNvSpPr>
              <a:spLocks noChangeShapeType="1"/>
            </p:cNvSpPr>
            <p:nvPr/>
          </p:nvSpPr>
          <p:spPr bwMode="auto">
            <a:xfrm>
              <a:off x="4556" y="1619"/>
              <a:ext cx="0" cy="209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grpSp>
      <p:sp>
        <p:nvSpPr>
          <p:cNvPr id="20491" name="Text Box 14"/>
          <p:cNvSpPr txBox="1">
            <a:spLocks noChangeArrowheads="1"/>
          </p:cNvSpPr>
          <p:nvPr/>
        </p:nvSpPr>
        <p:spPr bwMode="auto">
          <a:xfrm flipH="1">
            <a:off x="477838" y="2060575"/>
            <a:ext cx="8666162" cy="3563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457200" algn="l"/>
                <a:tab pos="855663" algn="l"/>
                <a:tab pos="2168525" algn="l"/>
                <a:tab pos="2919413" algn="l"/>
                <a:tab pos="3200400" algn="l"/>
                <a:tab pos="3259138" algn="l"/>
                <a:tab pos="3317875" algn="l"/>
                <a:tab pos="4114800" algn="l"/>
                <a:tab pos="5545138" algn="l"/>
                <a:tab pos="5603875" algn="l"/>
                <a:tab pos="5722938" algn="l"/>
                <a:tab pos="5826125" algn="l"/>
                <a:tab pos="5884863" algn="l"/>
                <a:tab pos="7034213" algn="l"/>
                <a:tab pos="7094538" algn="l"/>
                <a:tab pos="7256463" algn="l"/>
              </a:tabLst>
              <a:defRPr>
                <a:solidFill>
                  <a:schemeClr val="tx1"/>
                </a:solidFill>
                <a:latin typeface="Times" pitchFamily="18" charset="0"/>
                <a:cs typeface="Arial" pitchFamily="34" charset="0"/>
              </a:defRPr>
            </a:lvl1pPr>
            <a:lvl2pPr marL="742950" indent="-285750" eaLnBrk="0" hangingPunct="0">
              <a:tabLst>
                <a:tab pos="457200" algn="l"/>
                <a:tab pos="855663" algn="l"/>
                <a:tab pos="2168525" algn="l"/>
                <a:tab pos="2919413" algn="l"/>
                <a:tab pos="3200400" algn="l"/>
                <a:tab pos="3259138" algn="l"/>
                <a:tab pos="3317875" algn="l"/>
                <a:tab pos="4114800" algn="l"/>
                <a:tab pos="5545138" algn="l"/>
                <a:tab pos="5603875" algn="l"/>
                <a:tab pos="5722938" algn="l"/>
                <a:tab pos="5826125" algn="l"/>
                <a:tab pos="5884863" algn="l"/>
                <a:tab pos="7034213" algn="l"/>
                <a:tab pos="7094538" algn="l"/>
                <a:tab pos="7256463" algn="l"/>
              </a:tabLst>
              <a:defRPr>
                <a:solidFill>
                  <a:schemeClr val="tx1"/>
                </a:solidFill>
                <a:latin typeface="Times" pitchFamily="18" charset="0"/>
                <a:cs typeface="Arial" pitchFamily="34" charset="0"/>
              </a:defRPr>
            </a:lvl2pPr>
            <a:lvl3pPr marL="1143000" indent="-228600" eaLnBrk="0" hangingPunct="0">
              <a:tabLst>
                <a:tab pos="457200" algn="l"/>
                <a:tab pos="855663" algn="l"/>
                <a:tab pos="2168525" algn="l"/>
                <a:tab pos="2919413" algn="l"/>
                <a:tab pos="3200400" algn="l"/>
                <a:tab pos="3259138" algn="l"/>
                <a:tab pos="3317875" algn="l"/>
                <a:tab pos="4114800" algn="l"/>
                <a:tab pos="5545138" algn="l"/>
                <a:tab pos="5603875" algn="l"/>
                <a:tab pos="5722938" algn="l"/>
                <a:tab pos="5826125" algn="l"/>
                <a:tab pos="5884863" algn="l"/>
                <a:tab pos="7034213" algn="l"/>
                <a:tab pos="7094538" algn="l"/>
                <a:tab pos="7256463" algn="l"/>
              </a:tabLst>
              <a:defRPr>
                <a:solidFill>
                  <a:schemeClr val="tx1"/>
                </a:solidFill>
                <a:latin typeface="Times" pitchFamily="18" charset="0"/>
                <a:cs typeface="Arial" pitchFamily="34" charset="0"/>
              </a:defRPr>
            </a:lvl3pPr>
            <a:lvl4pPr marL="1600200" indent="-228600" eaLnBrk="0" hangingPunct="0">
              <a:tabLst>
                <a:tab pos="457200" algn="l"/>
                <a:tab pos="855663" algn="l"/>
                <a:tab pos="2168525" algn="l"/>
                <a:tab pos="2919413" algn="l"/>
                <a:tab pos="3200400" algn="l"/>
                <a:tab pos="3259138" algn="l"/>
                <a:tab pos="3317875" algn="l"/>
                <a:tab pos="4114800" algn="l"/>
                <a:tab pos="5545138" algn="l"/>
                <a:tab pos="5603875" algn="l"/>
                <a:tab pos="5722938" algn="l"/>
                <a:tab pos="5826125" algn="l"/>
                <a:tab pos="5884863" algn="l"/>
                <a:tab pos="7034213" algn="l"/>
                <a:tab pos="7094538" algn="l"/>
                <a:tab pos="7256463" algn="l"/>
              </a:tabLst>
              <a:defRPr>
                <a:solidFill>
                  <a:schemeClr val="tx1"/>
                </a:solidFill>
                <a:latin typeface="Times" pitchFamily="18" charset="0"/>
                <a:cs typeface="Arial" pitchFamily="34" charset="0"/>
              </a:defRPr>
            </a:lvl4pPr>
            <a:lvl5pPr marL="2057400" indent="-228600" eaLnBrk="0" hangingPunct="0">
              <a:tabLst>
                <a:tab pos="457200" algn="l"/>
                <a:tab pos="855663" algn="l"/>
                <a:tab pos="2168525" algn="l"/>
                <a:tab pos="2919413" algn="l"/>
                <a:tab pos="3200400" algn="l"/>
                <a:tab pos="3259138" algn="l"/>
                <a:tab pos="3317875" algn="l"/>
                <a:tab pos="4114800" algn="l"/>
                <a:tab pos="5545138" algn="l"/>
                <a:tab pos="5603875" algn="l"/>
                <a:tab pos="5722938" algn="l"/>
                <a:tab pos="5826125" algn="l"/>
                <a:tab pos="5884863" algn="l"/>
                <a:tab pos="7034213" algn="l"/>
                <a:tab pos="7094538" algn="l"/>
                <a:tab pos="7256463" algn="l"/>
              </a:tabLst>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tabLst>
                <a:tab pos="457200" algn="l"/>
                <a:tab pos="855663" algn="l"/>
                <a:tab pos="2168525" algn="l"/>
                <a:tab pos="2919413" algn="l"/>
                <a:tab pos="3200400" algn="l"/>
                <a:tab pos="3259138" algn="l"/>
                <a:tab pos="3317875" algn="l"/>
                <a:tab pos="4114800" algn="l"/>
                <a:tab pos="5545138" algn="l"/>
                <a:tab pos="5603875" algn="l"/>
                <a:tab pos="5722938" algn="l"/>
                <a:tab pos="5826125" algn="l"/>
                <a:tab pos="5884863" algn="l"/>
                <a:tab pos="7034213" algn="l"/>
                <a:tab pos="7094538" algn="l"/>
                <a:tab pos="7256463" algn="l"/>
              </a:tabLs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tabLst>
                <a:tab pos="457200" algn="l"/>
                <a:tab pos="855663" algn="l"/>
                <a:tab pos="2168525" algn="l"/>
                <a:tab pos="2919413" algn="l"/>
                <a:tab pos="3200400" algn="l"/>
                <a:tab pos="3259138" algn="l"/>
                <a:tab pos="3317875" algn="l"/>
                <a:tab pos="4114800" algn="l"/>
                <a:tab pos="5545138" algn="l"/>
                <a:tab pos="5603875" algn="l"/>
                <a:tab pos="5722938" algn="l"/>
                <a:tab pos="5826125" algn="l"/>
                <a:tab pos="5884863" algn="l"/>
                <a:tab pos="7034213" algn="l"/>
                <a:tab pos="7094538" algn="l"/>
                <a:tab pos="7256463" algn="l"/>
              </a:tabLs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tabLst>
                <a:tab pos="457200" algn="l"/>
                <a:tab pos="855663" algn="l"/>
                <a:tab pos="2168525" algn="l"/>
                <a:tab pos="2919413" algn="l"/>
                <a:tab pos="3200400" algn="l"/>
                <a:tab pos="3259138" algn="l"/>
                <a:tab pos="3317875" algn="l"/>
                <a:tab pos="4114800" algn="l"/>
                <a:tab pos="5545138" algn="l"/>
                <a:tab pos="5603875" algn="l"/>
                <a:tab pos="5722938" algn="l"/>
                <a:tab pos="5826125" algn="l"/>
                <a:tab pos="5884863" algn="l"/>
                <a:tab pos="7034213" algn="l"/>
                <a:tab pos="7094538" algn="l"/>
                <a:tab pos="7256463" algn="l"/>
              </a:tabLs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tabLst>
                <a:tab pos="457200" algn="l"/>
                <a:tab pos="855663" algn="l"/>
                <a:tab pos="2168525" algn="l"/>
                <a:tab pos="2919413" algn="l"/>
                <a:tab pos="3200400" algn="l"/>
                <a:tab pos="3259138" algn="l"/>
                <a:tab pos="3317875" algn="l"/>
                <a:tab pos="4114800" algn="l"/>
                <a:tab pos="5545138" algn="l"/>
                <a:tab pos="5603875" algn="l"/>
                <a:tab pos="5722938" algn="l"/>
                <a:tab pos="5826125" algn="l"/>
                <a:tab pos="5884863" algn="l"/>
                <a:tab pos="7034213" algn="l"/>
                <a:tab pos="7094538" algn="l"/>
                <a:tab pos="7256463" algn="l"/>
              </a:tabLst>
              <a:defRPr>
                <a:solidFill>
                  <a:schemeClr val="tx1"/>
                </a:solidFill>
                <a:latin typeface="Times" pitchFamily="18" charset="0"/>
                <a:cs typeface="Arial" pitchFamily="34" charset="0"/>
              </a:defRPr>
            </a:lvl9pPr>
          </a:lstStyle>
          <a:p>
            <a:pPr eaLnBrk="1" hangingPunct="1"/>
            <a:endParaRPr lang="en-US" sz="2400">
              <a:latin typeface="Tahoma" pitchFamily="34" charset="0"/>
              <a:ea typeface="Tahoma" pitchFamily="34" charset="0"/>
              <a:cs typeface="Tahoma" pitchFamily="34" charset="0"/>
            </a:endParaRPr>
          </a:p>
          <a:p>
            <a:pPr eaLnBrk="1" hangingPunct="1">
              <a:spcBef>
                <a:spcPct val="50000"/>
              </a:spcBef>
            </a:pPr>
            <a:r>
              <a:rPr lang="en-US" sz="2400" b="1">
                <a:latin typeface="Tahoma" pitchFamily="34" charset="0"/>
                <a:ea typeface="Tahoma" pitchFamily="34" charset="0"/>
                <a:cs typeface="Tahoma" pitchFamily="34" charset="0"/>
              </a:rPr>
              <a:t>					</a:t>
            </a:r>
          </a:p>
          <a:p>
            <a:pPr eaLnBrk="1" hangingPunct="1">
              <a:spcBef>
                <a:spcPct val="50000"/>
              </a:spcBef>
            </a:pPr>
            <a:r>
              <a:rPr lang="en-US" sz="2000" b="1">
                <a:latin typeface="Tahoma" pitchFamily="34" charset="0"/>
                <a:ea typeface="Tahoma" pitchFamily="34" charset="0"/>
                <a:cs typeface="Tahoma" pitchFamily="34" charset="0"/>
              </a:rPr>
              <a:t>							</a:t>
            </a:r>
            <a:r>
              <a:rPr lang="en-US" sz="2400" b="1">
                <a:solidFill>
                  <a:schemeClr val="bg2"/>
                </a:solidFill>
                <a:latin typeface="Tahoma" pitchFamily="34" charset="0"/>
                <a:ea typeface="Tahoma" pitchFamily="34" charset="0"/>
                <a:cs typeface="Tahoma" pitchFamily="34" charset="0"/>
              </a:rPr>
              <a:t>n </a:t>
            </a:r>
            <a:r>
              <a:rPr lang="en-US" sz="2000">
                <a:solidFill>
                  <a:schemeClr val="bg2"/>
                </a:solidFill>
                <a:latin typeface="Tahoma" pitchFamily="34" charset="0"/>
                <a:ea typeface="Tahoma" pitchFamily="34" charset="0"/>
                <a:cs typeface="Tahoma" pitchFamily="34" charset="0"/>
              </a:rPr>
              <a:t>(%)	</a:t>
            </a:r>
            <a:r>
              <a:rPr lang="en-US" sz="2400" b="1">
                <a:solidFill>
                  <a:schemeClr val="bg2"/>
                </a:solidFill>
                <a:latin typeface="Tahoma" pitchFamily="34" charset="0"/>
                <a:ea typeface="Tahoma" pitchFamily="34" charset="0"/>
                <a:cs typeface="Tahoma" pitchFamily="34" charset="0"/>
              </a:rPr>
              <a:t>		 n </a:t>
            </a:r>
            <a:r>
              <a:rPr lang="en-US" sz="2000">
                <a:solidFill>
                  <a:schemeClr val="bg2"/>
                </a:solidFill>
                <a:latin typeface="Tahoma" pitchFamily="34" charset="0"/>
                <a:ea typeface="Tahoma" pitchFamily="34" charset="0"/>
                <a:cs typeface="Tahoma" pitchFamily="34" charset="0"/>
              </a:rPr>
              <a:t>(%)</a:t>
            </a:r>
            <a:r>
              <a:rPr lang="en-US" sz="2400" b="1">
                <a:solidFill>
                  <a:schemeClr val="bg2"/>
                </a:solidFill>
                <a:latin typeface="Tahoma" pitchFamily="34" charset="0"/>
                <a:ea typeface="Tahoma" pitchFamily="34" charset="0"/>
                <a:cs typeface="Tahoma" pitchFamily="34" charset="0"/>
              </a:rPr>
              <a:t>		n </a:t>
            </a:r>
            <a:r>
              <a:rPr lang="en-US" sz="2000">
                <a:solidFill>
                  <a:schemeClr val="bg2"/>
                </a:solidFill>
                <a:latin typeface="Tahoma" pitchFamily="34" charset="0"/>
                <a:ea typeface="Tahoma" pitchFamily="34" charset="0"/>
                <a:cs typeface="Tahoma" pitchFamily="34" charset="0"/>
              </a:rPr>
              <a:t>(%)</a:t>
            </a:r>
            <a:r>
              <a:rPr lang="en-US" sz="2400" b="1">
                <a:latin typeface="Tahoma" pitchFamily="34" charset="0"/>
                <a:ea typeface="Tahoma" pitchFamily="34" charset="0"/>
                <a:cs typeface="Tahoma" pitchFamily="34" charset="0"/>
              </a:rPr>
              <a:t>	</a:t>
            </a:r>
          </a:p>
          <a:p>
            <a:pPr eaLnBrk="1" hangingPunct="1">
              <a:spcBef>
                <a:spcPct val="50000"/>
              </a:spcBef>
            </a:pPr>
            <a:r>
              <a:rPr lang="en-US" sz="1600" b="1">
                <a:solidFill>
                  <a:srgbClr val="C00000"/>
                </a:solidFill>
                <a:latin typeface="Tahoma" pitchFamily="34" charset="0"/>
                <a:ea typeface="Tahoma" pitchFamily="34" charset="0"/>
                <a:cs typeface="Tahoma" pitchFamily="34" charset="0"/>
              </a:rPr>
              <a:t>Tous événements</a:t>
            </a:r>
          </a:p>
          <a:p>
            <a:pPr eaLnBrk="1" hangingPunct="1">
              <a:lnSpc>
                <a:spcPct val="70000"/>
              </a:lnSpc>
            </a:pPr>
            <a:r>
              <a:rPr lang="en-US" sz="1600" b="1">
                <a:solidFill>
                  <a:srgbClr val="C00000"/>
                </a:solidFill>
                <a:latin typeface="Tahoma" pitchFamily="34" charset="0"/>
                <a:ea typeface="Tahoma" pitchFamily="34" charset="0"/>
                <a:cs typeface="Tahoma" pitchFamily="34" charset="0"/>
              </a:rPr>
              <a:t>indésirables </a:t>
            </a:r>
            <a:r>
              <a:rPr lang="en-US" sz="2400" b="1">
                <a:latin typeface="Tahoma" pitchFamily="34" charset="0"/>
                <a:ea typeface="Tahoma" pitchFamily="34" charset="0"/>
                <a:cs typeface="Tahoma" pitchFamily="34" charset="0"/>
              </a:rPr>
              <a:t>			229 </a:t>
            </a:r>
            <a:r>
              <a:rPr lang="en-US" sz="2000">
                <a:latin typeface="Tahoma" pitchFamily="34" charset="0"/>
                <a:ea typeface="Tahoma" pitchFamily="34" charset="0"/>
                <a:cs typeface="Tahoma" pitchFamily="34" charset="0"/>
              </a:rPr>
              <a:t>(11.9)</a:t>
            </a:r>
            <a:r>
              <a:rPr lang="en-US" sz="2400" b="1">
                <a:latin typeface="Tahoma" pitchFamily="34" charset="0"/>
                <a:ea typeface="Tahoma" pitchFamily="34" charset="0"/>
                <a:cs typeface="Tahoma" pitchFamily="34" charset="0"/>
              </a:rPr>
              <a:t>	10 </a:t>
            </a:r>
            <a:r>
              <a:rPr lang="en-US" sz="2000">
                <a:latin typeface="Tahoma" pitchFamily="34" charset="0"/>
                <a:ea typeface="Tahoma" pitchFamily="34" charset="0"/>
                <a:cs typeface="Tahoma" pitchFamily="34" charset="0"/>
              </a:rPr>
              <a:t>(1.7)</a:t>
            </a:r>
            <a:r>
              <a:rPr lang="en-US" sz="2400" b="1">
                <a:latin typeface="Tahoma" pitchFamily="34" charset="0"/>
                <a:ea typeface="Tahoma" pitchFamily="34" charset="0"/>
                <a:cs typeface="Tahoma" pitchFamily="34" charset="0"/>
              </a:rPr>
              <a:t>		8 </a:t>
            </a:r>
            <a:r>
              <a:rPr lang="en-US" sz="2000">
                <a:latin typeface="Tahoma" pitchFamily="34" charset="0"/>
                <a:ea typeface="Tahoma" pitchFamily="34" charset="0"/>
                <a:cs typeface="Tahoma" pitchFamily="34" charset="0"/>
              </a:rPr>
              <a:t>(1.3)</a:t>
            </a:r>
          </a:p>
          <a:p>
            <a:pPr eaLnBrk="1" hangingPunct="1">
              <a:spcBef>
                <a:spcPct val="50000"/>
              </a:spcBef>
            </a:pPr>
            <a:r>
              <a:rPr lang="en-US" sz="1600" b="1">
                <a:solidFill>
                  <a:srgbClr val="C00000"/>
                </a:solidFill>
                <a:latin typeface="Tahoma" pitchFamily="34" charset="0"/>
                <a:ea typeface="Tahoma" pitchFamily="34" charset="0"/>
                <a:cs typeface="Tahoma" pitchFamily="34" charset="0"/>
              </a:rPr>
              <a:t>événements indésirables </a:t>
            </a:r>
          </a:p>
          <a:p>
            <a:pPr eaLnBrk="1" hangingPunct="1"/>
            <a:r>
              <a:rPr lang="en-US" sz="1600" b="1">
                <a:solidFill>
                  <a:srgbClr val="C00000"/>
                </a:solidFill>
                <a:latin typeface="Tahoma" pitchFamily="34" charset="0"/>
                <a:ea typeface="Tahoma" pitchFamily="34" charset="0"/>
                <a:cs typeface="Tahoma" pitchFamily="34" charset="0"/>
              </a:rPr>
              <a:t>liés au traitement</a:t>
            </a:r>
            <a:r>
              <a:rPr lang="en-US" sz="2400" b="1">
                <a:latin typeface="Tahoma" pitchFamily="34" charset="0"/>
                <a:ea typeface="Tahoma" pitchFamily="34" charset="0"/>
                <a:cs typeface="Tahoma" pitchFamily="34" charset="0"/>
              </a:rPr>
              <a:t>			200 </a:t>
            </a:r>
            <a:r>
              <a:rPr lang="en-US" sz="2000">
                <a:latin typeface="Tahoma" pitchFamily="34" charset="0"/>
                <a:ea typeface="Tahoma" pitchFamily="34" charset="0"/>
                <a:cs typeface="Tahoma" pitchFamily="34" charset="0"/>
              </a:rPr>
              <a:t>(10.4)</a:t>
            </a:r>
            <a:r>
              <a:rPr lang="en-US" sz="2400" b="1">
                <a:latin typeface="Tahoma" pitchFamily="34" charset="0"/>
                <a:ea typeface="Tahoma" pitchFamily="34" charset="0"/>
                <a:cs typeface="Tahoma" pitchFamily="34" charset="0"/>
              </a:rPr>
              <a:t>	  6 </a:t>
            </a:r>
            <a:r>
              <a:rPr lang="en-US" sz="2000">
                <a:latin typeface="Tahoma" pitchFamily="34" charset="0"/>
                <a:ea typeface="Tahoma" pitchFamily="34" charset="0"/>
                <a:cs typeface="Tahoma" pitchFamily="34" charset="0"/>
              </a:rPr>
              <a:t>(1.0)</a:t>
            </a:r>
            <a:r>
              <a:rPr lang="en-US" sz="2400" b="1">
                <a:latin typeface="Tahoma" pitchFamily="34" charset="0"/>
                <a:ea typeface="Tahoma" pitchFamily="34" charset="0"/>
                <a:cs typeface="Tahoma" pitchFamily="34" charset="0"/>
              </a:rPr>
              <a:t>		4 </a:t>
            </a:r>
            <a:r>
              <a:rPr lang="en-US" sz="2000">
                <a:latin typeface="Tahoma" pitchFamily="34" charset="0"/>
                <a:ea typeface="Tahoma" pitchFamily="34" charset="0"/>
                <a:cs typeface="Tahoma" pitchFamily="34" charset="0"/>
              </a:rPr>
              <a:t>(0.7)</a:t>
            </a:r>
          </a:p>
          <a:p>
            <a:pPr eaLnBrk="1" hangingPunct="1">
              <a:spcBef>
                <a:spcPct val="70000"/>
              </a:spcBef>
            </a:pPr>
            <a:r>
              <a:rPr lang="en-US" sz="1600" b="1">
                <a:solidFill>
                  <a:srgbClr val="C00000"/>
                </a:solidFill>
                <a:latin typeface="Tahoma" pitchFamily="34" charset="0"/>
                <a:ea typeface="Tahoma" pitchFamily="34" charset="0"/>
                <a:cs typeface="Tahoma" pitchFamily="34" charset="0"/>
              </a:rPr>
              <a:t>Nausées</a:t>
            </a:r>
            <a:r>
              <a:rPr lang="en-US" sz="2400" b="1">
                <a:solidFill>
                  <a:srgbClr val="C00000"/>
                </a:solidFill>
                <a:latin typeface="Tahoma" pitchFamily="34" charset="0"/>
                <a:ea typeface="Tahoma" pitchFamily="34" charset="0"/>
                <a:cs typeface="Tahoma" pitchFamily="34" charset="0"/>
              </a:rPr>
              <a:t>	</a:t>
            </a:r>
            <a:r>
              <a:rPr lang="en-US" sz="2400" b="1">
                <a:latin typeface="Tahoma" pitchFamily="34" charset="0"/>
                <a:ea typeface="Tahoma" pitchFamily="34" charset="0"/>
                <a:cs typeface="Tahoma" pitchFamily="34" charset="0"/>
              </a:rPr>
              <a:t>			 62   </a:t>
            </a:r>
            <a:r>
              <a:rPr lang="en-US" sz="2000">
                <a:latin typeface="Tahoma" pitchFamily="34" charset="0"/>
                <a:ea typeface="Tahoma" pitchFamily="34" charset="0"/>
                <a:cs typeface="Tahoma" pitchFamily="34" charset="0"/>
              </a:rPr>
              <a:t>(3.2)</a:t>
            </a:r>
            <a:r>
              <a:rPr lang="en-US" sz="2400" b="1">
                <a:latin typeface="Tahoma" pitchFamily="34" charset="0"/>
                <a:ea typeface="Tahoma" pitchFamily="34" charset="0"/>
                <a:cs typeface="Tahoma" pitchFamily="34" charset="0"/>
              </a:rPr>
              <a:t>		 0  </a:t>
            </a:r>
            <a:r>
              <a:rPr lang="en-US" sz="2000">
                <a:latin typeface="Tahoma" pitchFamily="34" charset="0"/>
                <a:ea typeface="Tahoma" pitchFamily="34" charset="0"/>
                <a:cs typeface="Tahoma" pitchFamily="34" charset="0"/>
              </a:rPr>
              <a:t>(0)</a:t>
            </a:r>
            <a:r>
              <a:rPr lang="en-US" sz="2400" b="1">
                <a:latin typeface="Tahoma" pitchFamily="34" charset="0"/>
                <a:ea typeface="Tahoma" pitchFamily="34" charset="0"/>
                <a:cs typeface="Tahoma" pitchFamily="34" charset="0"/>
              </a:rPr>
              <a:t>		0 </a:t>
            </a:r>
            <a:r>
              <a:rPr lang="en-US" sz="2000">
                <a:latin typeface="Tahoma" pitchFamily="34" charset="0"/>
                <a:ea typeface="Tahoma" pitchFamily="34" charset="0"/>
                <a:cs typeface="Tahoma" pitchFamily="34" charset="0"/>
              </a:rPr>
              <a:t>(0)</a:t>
            </a:r>
          </a:p>
        </p:txBody>
      </p:sp>
      <p:sp>
        <p:nvSpPr>
          <p:cNvPr id="20492" name="Line 15"/>
          <p:cNvSpPr>
            <a:spLocks noChangeShapeType="1"/>
          </p:cNvSpPr>
          <p:nvPr/>
        </p:nvSpPr>
        <p:spPr bwMode="auto">
          <a:xfrm>
            <a:off x="468313" y="3573463"/>
            <a:ext cx="8221662" cy="158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20493" name="Line 16"/>
          <p:cNvSpPr>
            <a:spLocks noChangeShapeType="1"/>
          </p:cNvSpPr>
          <p:nvPr/>
        </p:nvSpPr>
        <p:spPr bwMode="auto">
          <a:xfrm>
            <a:off x="481013" y="4225925"/>
            <a:ext cx="8221662" cy="15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20494" name="Line 17"/>
          <p:cNvSpPr>
            <a:spLocks noChangeShapeType="1"/>
          </p:cNvSpPr>
          <p:nvPr/>
        </p:nvSpPr>
        <p:spPr bwMode="auto">
          <a:xfrm>
            <a:off x="454025" y="5141913"/>
            <a:ext cx="82486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
        <p:nvSpPr>
          <p:cNvPr id="20495" name="Line 18"/>
          <p:cNvSpPr>
            <a:spLocks noChangeShapeType="1"/>
          </p:cNvSpPr>
          <p:nvPr/>
        </p:nvSpPr>
        <p:spPr bwMode="auto">
          <a:xfrm>
            <a:off x="5557838" y="3121025"/>
            <a:ext cx="1587" cy="258286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latin typeface="Tahoma" pitchFamily="34" charset="0"/>
              <a:ea typeface="Tahoma" pitchFamily="34" charset="0"/>
              <a:cs typeface="Tahoma" pitchFamily="34" charset="0"/>
            </a:endParaRPr>
          </a:p>
        </p:txBody>
      </p:sp>
    </p:spTree>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381000" y="152400"/>
            <a:ext cx="8763000" cy="6192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200000"/>
              </a:lnSpc>
              <a:spcBef>
                <a:spcPct val="50000"/>
              </a:spcBef>
              <a:defRPr/>
            </a:pPr>
            <a:r>
              <a:rPr lang="en-US" sz="1800" b="1" dirty="0" smtClean="0">
                <a:solidFill>
                  <a:srgbClr val="C00000"/>
                </a:solidFill>
                <a:latin typeface="Verdana" pitchFamily="34" charset="0"/>
                <a:ea typeface="Verdana" pitchFamily="34" charset="0"/>
                <a:cs typeface="Verdana" pitchFamily="34" charset="0"/>
              </a:rPr>
              <a:t>DISCUSSION.</a:t>
            </a:r>
            <a:endParaRPr lang="en-US" sz="1600" dirty="0" smtClean="0">
              <a:solidFill>
                <a:srgbClr val="C00000"/>
              </a:solidFill>
              <a:latin typeface="Verdana" pitchFamily="34" charset="0"/>
              <a:ea typeface="Verdana" pitchFamily="34" charset="0"/>
              <a:cs typeface="Verdana" pitchFamily="34" charset="0"/>
            </a:endParaRPr>
          </a:p>
          <a:p>
            <a:pPr marL="342900" indent="-342900">
              <a:lnSpc>
                <a:spcPct val="125000"/>
              </a:lnSpc>
              <a:spcBef>
                <a:spcPct val="50000"/>
              </a:spcBef>
              <a:buFontTx/>
              <a:buAutoNum type="arabicPeriod"/>
              <a:defRPr/>
            </a:pPr>
            <a:r>
              <a:rPr lang="en-US" sz="1400" b="1" dirty="0" smtClean="0">
                <a:solidFill>
                  <a:schemeClr val="tx1">
                    <a:lumMod val="95000"/>
                    <a:lumOff val="5000"/>
                  </a:schemeClr>
                </a:solidFill>
                <a:latin typeface="Tahoma" pitchFamily="34" charset="0"/>
                <a:ea typeface="Tahoma" pitchFamily="34" charset="0"/>
                <a:cs typeface="Tahoma" pitchFamily="34" charset="0"/>
              </a:rPr>
              <a:t>LA PRISE EN CHARGE EST CODIFIEE </a:t>
            </a:r>
          </a:p>
          <a:p>
            <a:pPr>
              <a:lnSpc>
                <a:spcPct val="125000"/>
              </a:lnSpc>
              <a:spcBef>
                <a:spcPct val="50000"/>
              </a:spcBef>
              <a:defRPr/>
            </a:pPr>
            <a:r>
              <a:rPr lang="en-US" sz="1400" b="1" dirty="0" smtClean="0">
                <a:solidFill>
                  <a:srgbClr val="002060"/>
                </a:solidFill>
                <a:latin typeface="Tahoma" pitchFamily="34" charset="0"/>
                <a:ea typeface="Tahoma" pitchFamily="34" charset="0"/>
                <a:cs typeface="Tahoma" pitchFamily="34" charset="0"/>
              </a:rPr>
              <a:t>ELLE DOIT OBEIR AUX REGLES DE L’EVIDENCE BASED MEDICINE ET S’ADAPTER AUX BESOINS DE CHAQUE FUMEUR</a:t>
            </a:r>
            <a:r>
              <a:rPr lang="en-US" sz="1600" b="1" dirty="0" smtClean="0">
                <a:solidFill>
                  <a:srgbClr val="002060"/>
                </a:solidFill>
                <a:latin typeface="Tahoma" pitchFamily="34" charset="0"/>
                <a:ea typeface="Tahoma" pitchFamily="34" charset="0"/>
                <a:cs typeface="Tahoma" pitchFamily="34" charset="0"/>
              </a:rPr>
              <a:t>. </a:t>
            </a:r>
          </a:p>
          <a:p>
            <a:pPr>
              <a:lnSpc>
                <a:spcPct val="70000"/>
              </a:lnSpc>
              <a:spcBef>
                <a:spcPct val="50000"/>
              </a:spcBef>
              <a:defRPr/>
            </a:pPr>
            <a:r>
              <a:rPr lang="en-US" sz="1400" dirty="0" smtClean="0">
                <a:solidFill>
                  <a:srgbClr val="002060"/>
                </a:solidFill>
                <a:latin typeface="Tahoma" pitchFamily="34" charset="0"/>
                <a:ea typeface="Tahoma" pitchFamily="34" charset="0"/>
                <a:cs typeface="Tahoma" pitchFamily="34" charset="0"/>
              </a:rPr>
              <a:t> 	 -  Importance de </a:t>
            </a:r>
            <a:r>
              <a:rPr lang="en-US" sz="1400" dirty="0" err="1" smtClean="0">
                <a:solidFill>
                  <a:srgbClr val="002060"/>
                </a:solidFill>
                <a:latin typeface="Tahoma" pitchFamily="34" charset="0"/>
                <a:ea typeface="Tahoma" pitchFamily="34" charset="0"/>
                <a:cs typeface="Tahoma" pitchFamily="34" charset="0"/>
              </a:rPr>
              <a:t>l’évaluation</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initiale</a:t>
            </a:r>
            <a:r>
              <a:rPr lang="en-US" sz="1400" dirty="0" smtClean="0">
                <a:solidFill>
                  <a:srgbClr val="002060"/>
                </a:solidFill>
                <a:latin typeface="Tahoma" pitchFamily="34" charset="0"/>
                <a:ea typeface="Tahoma" pitchFamily="34" charset="0"/>
                <a:cs typeface="Tahoma" pitchFamily="34" charset="0"/>
              </a:rPr>
              <a:t> (alliance et </a:t>
            </a:r>
            <a:r>
              <a:rPr lang="en-US" sz="1400" dirty="0" err="1" smtClean="0">
                <a:solidFill>
                  <a:srgbClr val="002060"/>
                </a:solidFill>
                <a:latin typeface="Tahoma" pitchFamily="34" charset="0"/>
                <a:ea typeface="Tahoma" pitchFamily="34" charset="0"/>
                <a:cs typeface="Tahoma" pitchFamily="34" charset="0"/>
              </a:rPr>
              <a:t>décisions</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thérapeutiques</a:t>
            </a:r>
            <a:r>
              <a:rPr lang="en-US" sz="1400" dirty="0" smtClean="0">
                <a:solidFill>
                  <a:srgbClr val="002060"/>
                </a:solidFill>
                <a:latin typeface="Tahoma" pitchFamily="34" charset="0"/>
                <a:ea typeface="Tahoma" pitchFamily="34" charset="0"/>
                <a:cs typeface="Tahoma" pitchFamily="34" charset="0"/>
              </a:rPr>
              <a:t>).</a:t>
            </a:r>
          </a:p>
          <a:p>
            <a:pPr>
              <a:lnSpc>
                <a:spcPct val="70000"/>
              </a:lnSpc>
              <a:spcBef>
                <a:spcPct val="50000"/>
              </a:spcBef>
              <a:defRPr/>
            </a:pPr>
            <a:r>
              <a:rPr lang="en-US" sz="1400" dirty="0" smtClean="0">
                <a:solidFill>
                  <a:srgbClr val="002060"/>
                </a:solidFill>
                <a:latin typeface="Tahoma" pitchFamily="34" charset="0"/>
                <a:ea typeface="Tahoma" pitchFamily="34" charset="0"/>
                <a:cs typeface="Tahoma" pitchFamily="34" charset="0"/>
              </a:rPr>
              <a:t> 	 -  Clinique, </a:t>
            </a:r>
            <a:r>
              <a:rPr lang="en-US" sz="1400" dirty="0" err="1" smtClean="0">
                <a:solidFill>
                  <a:srgbClr val="002060"/>
                </a:solidFill>
                <a:latin typeface="Tahoma" pitchFamily="34" charset="0"/>
                <a:ea typeface="Tahoma" pitchFamily="34" charset="0"/>
                <a:cs typeface="Tahoma" pitchFamily="34" charset="0"/>
              </a:rPr>
              <a:t>outils</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expérience</a:t>
            </a:r>
            <a:r>
              <a:rPr lang="en-US" sz="1400" dirty="0" smtClean="0">
                <a:solidFill>
                  <a:srgbClr val="002060"/>
                </a:solidFill>
                <a:latin typeface="Tahoma" pitchFamily="34" charset="0"/>
                <a:ea typeface="Tahoma" pitchFamily="34" charset="0"/>
                <a:cs typeface="Tahoma" pitchFamily="34" charset="0"/>
              </a:rPr>
              <a:t> du </a:t>
            </a:r>
            <a:r>
              <a:rPr lang="en-US" sz="1400" dirty="0" err="1" smtClean="0">
                <a:solidFill>
                  <a:srgbClr val="002060"/>
                </a:solidFill>
                <a:latin typeface="Tahoma" pitchFamily="34" charset="0"/>
                <a:ea typeface="Tahoma" pitchFamily="34" charset="0"/>
                <a:cs typeface="Tahoma" pitchFamily="34" charset="0"/>
              </a:rPr>
              <a:t>thérapeute</a:t>
            </a:r>
            <a:r>
              <a:rPr lang="en-US" sz="1400" dirty="0" smtClean="0">
                <a:solidFill>
                  <a:srgbClr val="002060"/>
                </a:solidFill>
                <a:latin typeface="Tahoma" pitchFamily="34" charset="0"/>
                <a:ea typeface="Tahoma" pitchFamily="34" charset="0"/>
                <a:cs typeface="Tahoma" pitchFamily="34" charset="0"/>
              </a:rPr>
              <a:t>.</a:t>
            </a:r>
          </a:p>
          <a:p>
            <a:pPr>
              <a:lnSpc>
                <a:spcPct val="70000"/>
              </a:lnSpc>
              <a:spcBef>
                <a:spcPct val="50000"/>
              </a:spcBef>
              <a:defRPr/>
            </a:pPr>
            <a:r>
              <a:rPr lang="en-US" sz="1400" dirty="0" smtClean="0">
                <a:solidFill>
                  <a:srgbClr val="002060"/>
                </a:solidFill>
                <a:latin typeface="Tahoma" pitchFamily="34" charset="0"/>
                <a:ea typeface="Tahoma" pitchFamily="34" charset="0"/>
                <a:cs typeface="Tahoma" pitchFamily="34" charset="0"/>
              </a:rPr>
              <a:t> 	 -  </a:t>
            </a:r>
            <a:r>
              <a:rPr lang="en-US" sz="1400" dirty="0" err="1" smtClean="0">
                <a:solidFill>
                  <a:srgbClr val="002060"/>
                </a:solidFill>
                <a:latin typeface="Tahoma" pitchFamily="34" charset="0"/>
                <a:ea typeface="Tahoma" pitchFamily="34" charset="0"/>
                <a:cs typeface="Tahoma" pitchFamily="34" charset="0"/>
              </a:rPr>
              <a:t>Différents</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niveaux</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d’intervention</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prise</a:t>
            </a:r>
            <a:r>
              <a:rPr lang="en-US" sz="1400" dirty="0" smtClean="0">
                <a:solidFill>
                  <a:srgbClr val="002060"/>
                </a:solidFill>
                <a:latin typeface="Tahoma" pitchFamily="34" charset="0"/>
                <a:ea typeface="Tahoma" pitchFamily="34" charset="0"/>
                <a:cs typeface="Tahoma" pitchFamily="34" charset="0"/>
              </a:rPr>
              <a:t> en charge </a:t>
            </a:r>
            <a:r>
              <a:rPr lang="en-US" sz="1400" dirty="0" err="1" smtClean="0">
                <a:solidFill>
                  <a:srgbClr val="002060"/>
                </a:solidFill>
                <a:latin typeface="Tahoma" pitchFamily="34" charset="0"/>
                <a:ea typeface="Tahoma" pitchFamily="34" charset="0"/>
                <a:cs typeface="Tahoma" pitchFamily="34" charset="0"/>
              </a:rPr>
              <a:t>globale</a:t>
            </a:r>
            <a:r>
              <a:rPr lang="en-US" sz="1400" dirty="0" smtClean="0">
                <a:solidFill>
                  <a:srgbClr val="002060"/>
                </a:solidFill>
                <a:latin typeface="Tahoma" pitchFamily="34" charset="0"/>
                <a:ea typeface="Tahoma" pitchFamily="34" charset="0"/>
                <a:cs typeface="Tahoma" pitchFamily="34" charset="0"/>
              </a:rPr>
              <a:t>).</a:t>
            </a:r>
          </a:p>
          <a:p>
            <a:pPr>
              <a:lnSpc>
                <a:spcPct val="125000"/>
              </a:lnSpc>
              <a:spcBef>
                <a:spcPct val="50000"/>
              </a:spcBef>
              <a:defRPr/>
            </a:pPr>
            <a:r>
              <a:rPr lang="en-US" sz="1400" b="1" dirty="0" smtClean="0">
                <a:solidFill>
                  <a:srgbClr val="002060"/>
                </a:solidFill>
                <a:latin typeface="Tahoma" pitchFamily="34" charset="0"/>
                <a:ea typeface="Tahoma" pitchFamily="34" charset="0"/>
                <a:cs typeface="Tahoma" pitchFamily="34" charset="0"/>
              </a:rPr>
              <a:t>CONDUITE DE LA PRISE EN CHARGE (ROLES RESPECTIFS DE THERAPEUTE ET FUMEURS AUTOUR D’UN OBJECTIF COMMUN).</a:t>
            </a:r>
          </a:p>
          <a:p>
            <a:pPr>
              <a:lnSpc>
                <a:spcPct val="190000"/>
              </a:lnSpc>
              <a:spcBef>
                <a:spcPct val="50000"/>
              </a:spcBef>
              <a:defRPr/>
            </a:pPr>
            <a:r>
              <a:rPr lang="en-US" sz="1400" b="1" dirty="0" smtClean="0">
                <a:solidFill>
                  <a:schemeClr val="tx1">
                    <a:lumMod val="95000"/>
                    <a:lumOff val="5000"/>
                  </a:schemeClr>
                </a:solidFill>
                <a:latin typeface="Tahoma" pitchFamily="34" charset="0"/>
                <a:ea typeface="Tahoma" pitchFamily="34" charset="0"/>
                <a:cs typeface="Tahoma" pitchFamily="34" charset="0"/>
              </a:rPr>
              <a:t>2. QUE PENSER DE CETTE EVALUATION ?</a:t>
            </a:r>
            <a:endParaRPr lang="en-US" sz="1600" b="1" dirty="0" smtClean="0">
              <a:solidFill>
                <a:schemeClr val="tx1">
                  <a:lumMod val="95000"/>
                  <a:lumOff val="5000"/>
                </a:schemeClr>
              </a:solidFill>
              <a:latin typeface="Tahoma" pitchFamily="34" charset="0"/>
              <a:ea typeface="Tahoma" pitchFamily="34" charset="0"/>
              <a:cs typeface="Tahoma" pitchFamily="34" charset="0"/>
            </a:endParaRPr>
          </a:p>
          <a:p>
            <a:pPr>
              <a:spcBef>
                <a:spcPct val="50000"/>
              </a:spcBef>
              <a:defRPr/>
            </a:pPr>
            <a:r>
              <a:rPr lang="en-US" sz="1400" b="1" dirty="0" smtClean="0">
                <a:solidFill>
                  <a:srgbClr val="002060"/>
                </a:solidFill>
                <a:latin typeface="Tahoma" pitchFamily="34" charset="0"/>
                <a:ea typeface="Tahoma" pitchFamily="34" charset="0"/>
                <a:cs typeface="Tahoma" pitchFamily="34" charset="0"/>
              </a:rPr>
              <a:t>DES REGLES CLAIRES DOIVENT ETRE DEFINIES</a:t>
            </a:r>
            <a:r>
              <a:rPr lang="en-US" sz="1600" b="1" dirty="0" smtClean="0">
                <a:solidFill>
                  <a:srgbClr val="002060"/>
                </a:solidFill>
                <a:latin typeface="Tahoma" pitchFamily="34" charset="0"/>
                <a:ea typeface="Tahoma" pitchFamily="34" charset="0"/>
                <a:cs typeface="Tahoma" pitchFamily="34" charset="0"/>
              </a:rPr>
              <a:t>.</a:t>
            </a:r>
            <a:endParaRPr lang="en-US" sz="1600" dirty="0" smtClean="0">
              <a:solidFill>
                <a:srgbClr val="002060"/>
              </a:solidFill>
              <a:latin typeface="Tahoma" pitchFamily="34" charset="0"/>
              <a:ea typeface="Tahoma" pitchFamily="34" charset="0"/>
              <a:cs typeface="Tahoma" pitchFamily="34" charset="0"/>
            </a:endParaRPr>
          </a:p>
          <a:p>
            <a:pPr>
              <a:lnSpc>
                <a:spcPct val="70000"/>
              </a:lnSpc>
              <a:spcBef>
                <a:spcPct val="50000"/>
              </a:spcBef>
              <a:defRPr/>
            </a:pPr>
            <a:r>
              <a:rPr lang="en-US" sz="1400" dirty="0" smtClean="0">
                <a:solidFill>
                  <a:srgbClr val="002060"/>
                </a:solidFill>
                <a:latin typeface="Tahoma" pitchFamily="34" charset="0"/>
                <a:ea typeface="Tahoma" pitchFamily="34" charset="0"/>
                <a:cs typeface="Tahoma" pitchFamily="34" charset="0"/>
              </a:rPr>
              <a:t> 	 -  </a:t>
            </a:r>
            <a:r>
              <a:rPr lang="en-US" sz="1400" dirty="0" err="1" smtClean="0">
                <a:solidFill>
                  <a:srgbClr val="002060"/>
                </a:solidFill>
                <a:latin typeface="Tahoma" pitchFamily="34" charset="0"/>
                <a:ea typeface="Tahoma" pitchFamily="34" charset="0"/>
                <a:cs typeface="Tahoma" pitchFamily="34" charset="0"/>
              </a:rPr>
              <a:t>Objectif</a:t>
            </a:r>
            <a:r>
              <a:rPr lang="en-US" sz="1400" dirty="0" smtClean="0">
                <a:solidFill>
                  <a:srgbClr val="002060"/>
                </a:solidFill>
                <a:latin typeface="Tahoma" pitchFamily="34" charset="0"/>
                <a:ea typeface="Tahoma" pitchFamily="34" charset="0"/>
                <a:cs typeface="Tahoma" pitchFamily="34" charset="0"/>
              </a:rPr>
              <a:t>, population (inclusion, exclusion).</a:t>
            </a:r>
          </a:p>
          <a:p>
            <a:pPr>
              <a:lnSpc>
                <a:spcPct val="70000"/>
              </a:lnSpc>
              <a:spcBef>
                <a:spcPct val="50000"/>
              </a:spcBef>
              <a:defRPr/>
            </a:pPr>
            <a:r>
              <a:rPr lang="en-US" sz="1400" dirty="0" smtClean="0">
                <a:solidFill>
                  <a:srgbClr val="002060"/>
                </a:solidFill>
                <a:latin typeface="Tahoma" pitchFamily="34" charset="0"/>
                <a:ea typeface="Tahoma" pitchFamily="34" charset="0"/>
                <a:cs typeface="Tahoma" pitchFamily="34" charset="0"/>
              </a:rPr>
              <a:t>   	 -  </a:t>
            </a:r>
            <a:r>
              <a:rPr lang="en-US" sz="1400" dirty="0" err="1" smtClean="0">
                <a:solidFill>
                  <a:srgbClr val="002060"/>
                </a:solidFill>
                <a:latin typeface="Tahoma" pitchFamily="34" charset="0"/>
                <a:ea typeface="Tahoma" pitchFamily="34" charset="0"/>
                <a:cs typeface="Tahoma" pitchFamily="34" charset="0"/>
              </a:rPr>
              <a:t>Définition</a:t>
            </a:r>
            <a:r>
              <a:rPr lang="en-US" sz="1400" dirty="0" smtClean="0">
                <a:solidFill>
                  <a:srgbClr val="002060"/>
                </a:solidFill>
                <a:latin typeface="Tahoma" pitchFamily="34" charset="0"/>
                <a:ea typeface="Tahoma" pitchFamily="34" charset="0"/>
                <a:cs typeface="Tahoma" pitchFamily="34" charset="0"/>
              </a:rPr>
              <a:t> de la </a:t>
            </a:r>
            <a:r>
              <a:rPr lang="en-US" sz="1400" dirty="0" err="1" smtClean="0">
                <a:solidFill>
                  <a:srgbClr val="002060"/>
                </a:solidFill>
                <a:latin typeface="Tahoma" pitchFamily="34" charset="0"/>
                <a:ea typeface="Tahoma" pitchFamily="34" charset="0"/>
                <a:cs typeface="Tahoma" pitchFamily="34" charset="0"/>
              </a:rPr>
              <a:t>prise</a:t>
            </a:r>
            <a:r>
              <a:rPr lang="en-US" sz="1400" dirty="0" smtClean="0">
                <a:solidFill>
                  <a:srgbClr val="002060"/>
                </a:solidFill>
                <a:latin typeface="Tahoma" pitchFamily="34" charset="0"/>
                <a:ea typeface="Tahoma" pitchFamily="34" charset="0"/>
                <a:cs typeface="Tahoma" pitchFamily="34" charset="0"/>
              </a:rPr>
              <a:t> en charge et du </a:t>
            </a:r>
            <a:r>
              <a:rPr lang="en-US" sz="1400" dirty="0" err="1" smtClean="0">
                <a:solidFill>
                  <a:srgbClr val="002060"/>
                </a:solidFill>
                <a:latin typeface="Tahoma" pitchFamily="34" charset="0"/>
                <a:ea typeface="Tahoma" pitchFamily="34" charset="0"/>
                <a:cs typeface="Tahoma" pitchFamily="34" charset="0"/>
              </a:rPr>
              <a:t>suivi</a:t>
            </a:r>
            <a:r>
              <a:rPr lang="en-US" sz="1400" dirty="0" smtClean="0">
                <a:solidFill>
                  <a:srgbClr val="002060"/>
                </a:solidFill>
                <a:latin typeface="Tahoma" pitchFamily="34" charset="0"/>
                <a:ea typeface="Tahoma" pitchFamily="34" charset="0"/>
                <a:cs typeface="Tahoma" pitchFamily="34" charset="0"/>
              </a:rPr>
              <a:t>.</a:t>
            </a:r>
          </a:p>
          <a:p>
            <a:pPr>
              <a:lnSpc>
                <a:spcPct val="70000"/>
              </a:lnSpc>
              <a:spcBef>
                <a:spcPct val="50000"/>
              </a:spcBef>
              <a:defRPr/>
            </a:pPr>
            <a:r>
              <a:rPr lang="en-US" sz="1400" dirty="0" smtClean="0">
                <a:solidFill>
                  <a:srgbClr val="002060"/>
                </a:solidFill>
                <a:latin typeface="Tahoma" pitchFamily="34" charset="0"/>
                <a:ea typeface="Tahoma" pitchFamily="34" charset="0"/>
                <a:cs typeface="Tahoma" pitchFamily="34" charset="0"/>
              </a:rPr>
              <a:t>   	 -  Validation de </a:t>
            </a:r>
            <a:r>
              <a:rPr lang="en-US" sz="1400" dirty="0" err="1" smtClean="0">
                <a:solidFill>
                  <a:srgbClr val="002060"/>
                </a:solidFill>
                <a:latin typeface="Tahoma" pitchFamily="34" charset="0"/>
                <a:ea typeface="Tahoma" pitchFamily="34" charset="0"/>
                <a:cs typeface="Tahoma" pitchFamily="34" charset="0"/>
              </a:rPr>
              <a:t>l’arrêt</a:t>
            </a:r>
            <a:r>
              <a:rPr lang="en-US" sz="1400" dirty="0" smtClean="0">
                <a:solidFill>
                  <a:srgbClr val="002060"/>
                </a:solidFill>
                <a:latin typeface="Tahoma" pitchFamily="34" charset="0"/>
                <a:ea typeface="Tahoma" pitchFamily="34" charset="0"/>
                <a:cs typeface="Tahoma" pitchFamily="34" charset="0"/>
              </a:rPr>
              <a:t>.</a:t>
            </a:r>
          </a:p>
          <a:p>
            <a:pPr>
              <a:lnSpc>
                <a:spcPct val="120000"/>
              </a:lnSpc>
              <a:spcBef>
                <a:spcPct val="50000"/>
              </a:spcBef>
              <a:defRPr/>
            </a:pPr>
            <a:r>
              <a:rPr lang="en-US" sz="1400" b="1" dirty="0" smtClean="0">
                <a:solidFill>
                  <a:srgbClr val="002060"/>
                </a:solidFill>
                <a:latin typeface="Tahoma" pitchFamily="34" charset="0"/>
                <a:ea typeface="Tahoma" pitchFamily="34" charset="0"/>
                <a:cs typeface="Tahoma" pitchFamily="34" charset="0"/>
              </a:rPr>
              <a:t>DES BIAIS MULTIPLES.</a:t>
            </a:r>
            <a:endParaRPr lang="en-US" sz="1600" dirty="0" smtClean="0">
              <a:solidFill>
                <a:srgbClr val="002060"/>
              </a:solidFill>
              <a:latin typeface="Tahoma" pitchFamily="34" charset="0"/>
              <a:ea typeface="Tahoma" pitchFamily="34" charset="0"/>
              <a:cs typeface="Tahoma" pitchFamily="34" charset="0"/>
            </a:endParaRPr>
          </a:p>
          <a:p>
            <a:pPr>
              <a:lnSpc>
                <a:spcPct val="70000"/>
              </a:lnSpc>
              <a:spcBef>
                <a:spcPct val="50000"/>
              </a:spcBef>
              <a:defRPr/>
            </a:pPr>
            <a:r>
              <a:rPr lang="en-US" sz="1400" dirty="0" smtClean="0">
                <a:solidFill>
                  <a:srgbClr val="002060"/>
                </a:solidFill>
                <a:latin typeface="Tahoma" pitchFamily="34" charset="0"/>
                <a:ea typeface="Tahoma" pitchFamily="34" charset="0"/>
                <a:cs typeface="Tahoma" pitchFamily="34" charset="0"/>
              </a:rPr>
              <a:t>   	 -  Il n’ y a pas de “</a:t>
            </a:r>
            <a:r>
              <a:rPr lang="en-US" sz="1400" dirty="0" err="1" smtClean="0">
                <a:solidFill>
                  <a:srgbClr val="002060"/>
                </a:solidFill>
                <a:latin typeface="Tahoma" pitchFamily="34" charset="0"/>
                <a:ea typeface="Tahoma" pitchFamily="34" charset="0"/>
                <a:cs typeface="Tahoma" pitchFamily="34" charset="0"/>
              </a:rPr>
              <a:t>fumeur</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moyen</a:t>
            </a:r>
            <a:r>
              <a:rPr lang="en-US" sz="1400" dirty="0" smtClean="0">
                <a:solidFill>
                  <a:srgbClr val="002060"/>
                </a:solidFill>
                <a:latin typeface="Tahoma" pitchFamily="34" charset="0"/>
                <a:ea typeface="Tahoma" pitchFamily="34" charset="0"/>
                <a:cs typeface="Tahoma" pitchFamily="34" charset="0"/>
              </a:rPr>
              <a:t>”.</a:t>
            </a:r>
          </a:p>
          <a:p>
            <a:pPr>
              <a:lnSpc>
                <a:spcPct val="70000"/>
              </a:lnSpc>
              <a:spcBef>
                <a:spcPct val="50000"/>
              </a:spcBef>
              <a:defRPr/>
            </a:pPr>
            <a:r>
              <a:rPr lang="en-US" sz="1400" dirty="0" smtClean="0">
                <a:solidFill>
                  <a:srgbClr val="002060"/>
                </a:solidFill>
                <a:latin typeface="Tahoma" pitchFamily="34" charset="0"/>
                <a:ea typeface="Tahoma" pitchFamily="34" charset="0"/>
                <a:cs typeface="Tahoma" pitchFamily="34" charset="0"/>
              </a:rPr>
              <a:t>   	 -  Les </a:t>
            </a:r>
            <a:r>
              <a:rPr lang="en-US" sz="1400" dirty="0" err="1" smtClean="0">
                <a:solidFill>
                  <a:srgbClr val="002060"/>
                </a:solidFill>
                <a:latin typeface="Tahoma" pitchFamily="34" charset="0"/>
                <a:ea typeface="Tahoma" pitchFamily="34" charset="0"/>
                <a:cs typeface="Tahoma" pitchFamily="34" charset="0"/>
              </a:rPr>
              <a:t>essais</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cliniques</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sont</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réalisés</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dans</a:t>
            </a:r>
            <a:r>
              <a:rPr lang="en-US" sz="1400" dirty="0" smtClean="0">
                <a:solidFill>
                  <a:srgbClr val="002060"/>
                </a:solidFill>
                <a:latin typeface="Tahoma" pitchFamily="34" charset="0"/>
                <a:ea typeface="Tahoma" pitchFamily="34" charset="0"/>
                <a:cs typeface="Tahoma" pitchFamily="34" charset="0"/>
              </a:rPr>
              <a:t> des </a:t>
            </a:r>
            <a:r>
              <a:rPr lang="en-US" sz="1400" dirty="0" err="1" smtClean="0">
                <a:solidFill>
                  <a:srgbClr val="002060"/>
                </a:solidFill>
                <a:latin typeface="Tahoma" pitchFamily="34" charset="0"/>
                <a:ea typeface="Tahoma" pitchFamily="34" charset="0"/>
                <a:cs typeface="Tahoma" pitchFamily="34" charset="0"/>
              </a:rPr>
              <a:t>centres</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spécialisés</a:t>
            </a:r>
            <a:r>
              <a:rPr lang="en-US" sz="1400" dirty="0" smtClean="0">
                <a:solidFill>
                  <a:srgbClr val="002060"/>
                </a:solidFill>
                <a:latin typeface="Tahoma" pitchFamily="34" charset="0"/>
                <a:ea typeface="Tahoma" pitchFamily="34" charset="0"/>
                <a:cs typeface="Tahoma" pitchFamily="34" charset="0"/>
              </a:rPr>
              <a:t>.</a:t>
            </a:r>
          </a:p>
          <a:p>
            <a:pPr>
              <a:lnSpc>
                <a:spcPct val="70000"/>
              </a:lnSpc>
              <a:spcBef>
                <a:spcPct val="50000"/>
              </a:spcBef>
              <a:defRPr/>
            </a:pPr>
            <a:r>
              <a:rPr lang="en-US" sz="1400" dirty="0" smtClean="0">
                <a:solidFill>
                  <a:srgbClr val="002060"/>
                </a:solidFill>
                <a:latin typeface="Tahoma" pitchFamily="34" charset="0"/>
                <a:ea typeface="Tahoma" pitchFamily="34" charset="0"/>
                <a:cs typeface="Tahoma" pitchFamily="34" charset="0"/>
              </a:rPr>
              <a:t>  	 -  </a:t>
            </a:r>
            <a:r>
              <a:rPr lang="en-US" sz="1400" dirty="0" err="1" smtClean="0">
                <a:solidFill>
                  <a:srgbClr val="002060"/>
                </a:solidFill>
                <a:latin typeface="Tahoma" pitchFamily="34" charset="0"/>
                <a:ea typeface="Tahoma" pitchFamily="34" charset="0"/>
                <a:cs typeface="Tahoma" pitchFamily="34" charset="0"/>
              </a:rPr>
              <a:t>Arrêt</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médicaments</a:t>
            </a:r>
            <a:r>
              <a:rPr lang="en-US" sz="1400" dirty="0" smtClean="0">
                <a:solidFill>
                  <a:srgbClr val="002060"/>
                </a:solidFill>
                <a:latin typeface="Tahoma" pitchFamily="34" charset="0"/>
                <a:ea typeface="Tahoma" pitchFamily="34" charset="0"/>
                <a:cs typeface="Tahoma" pitchFamily="34" charset="0"/>
              </a:rPr>
              <a:t>) et </a:t>
            </a:r>
            <a:r>
              <a:rPr lang="en-US" sz="1400" dirty="0" err="1" smtClean="0">
                <a:solidFill>
                  <a:srgbClr val="002060"/>
                </a:solidFill>
                <a:latin typeface="Tahoma" pitchFamily="34" charset="0"/>
                <a:ea typeface="Tahoma" pitchFamily="34" charset="0"/>
                <a:cs typeface="Tahoma" pitchFamily="34" charset="0"/>
              </a:rPr>
              <a:t>maintien</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dans</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l’arrêt</a:t>
            </a:r>
            <a:r>
              <a:rPr lang="en-US" sz="1400" dirty="0" smtClean="0">
                <a:solidFill>
                  <a:srgbClr val="002060"/>
                </a:solidFill>
                <a:latin typeface="Tahoma" pitchFamily="34" charset="0"/>
                <a:ea typeface="Tahoma" pitchFamily="34" charset="0"/>
                <a:cs typeface="Tahoma" pitchFamily="34" charset="0"/>
              </a:rPr>
              <a:t> : </a:t>
            </a:r>
            <a:r>
              <a:rPr lang="en-US" sz="1400" dirty="0" err="1" smtClean="0">
                <a:solidFill>
                  <a:srgbClr val="002060"/>
                </a:solidFill>
                <a:latin typeface="Tahoma" pitchFamily="34" charset="0"/>
                <a:ea typeface="Tahoma" pitchFamily="34" charset="0"/>
                <a:cs typeface="Tahoma" pitchFamily="34" charset="0"/>
              </a:rPr>
              <a:t>étapes</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distinctes</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soutien</a:t>
            </a:r>
            <a:r>
              <a:rPr lang="en-US" sz="1400" dirty="0" smtClean="0">
                <a:solidFill>
                  <a:srgbClr val="002060"/>
                </a:solidFill>
                <a:latin typeface="Tahoma" pitchFamily="34" charset="0"/>
                <a:ea typeface="Tahoma" pitchFamily="34" charset="0"/>
                <a:cs typeface="Tahoma" pitchFamily="34" charset="0"/>
              </a:rPr>
              <a:t>).</a:t>
            </a:r>
          </a:p>
          <a:p>
            <a:pPr>
              <a:lnSpc>
                <a:spcPct val="70000"/>
              </a:lnSpc>
              <a:spcBef>
                <a:spcPct val="50000"/>
              </a:spcBef>
              <a:defRPr/>
            </a:pPr>
            <a:r>
              <a:rPr lang="en-US" sz="1400" dirty="0">
                <a:solidFill>
                  <a:srgbClr val="002060"/>
                </a:solidFill>
                <a:latin typeface="Tahoma" pitchFamily="34" charset="0"/>
                <a:ea typeface="Tahoma" pitchFamily="34" charset="0"/>
                <a:cs typeface="Tahoma" pitchFamily="34" charset="0"/>
              </a:rPr>
              <a:t>	</a:t>
            </a:r>
            <a:r>
              <a:rPr lang="en-US" sz="1400" dirty="0" smtClean="0">
                <a:solidFill>
                  <a:srgbClr val="002060"/>
                </a:solidFill>
                <a:latin typeface="Tahoma" pitchFamily="34" charset="0"/>
                <a:ea typeface="Tahoma" pitchFamily="34" charset="0"/>
                <a:cs typeface="Tahoma" pitchFamily="34" charset="0"/>
              </a:rPr>
              <a:t> -  Evaluations à S12 et S52 : </a:t>
            </a:r>
            <a:r>
              <a:rPr lang="en-US" sz="1400" dirty="0" err="1" smtClean="0">
                <a:solidFill>
                  <a:srgbClr val="002060"/>
                </a:solidFill>
                <a:latin typeface="Tahoma" pitchFamily="34" charset="0"/>
                <a:ea typeface="Tahoma" pitchFamily="34" charset="0"/>
                <a:cs typeface="Tahoma" pitchFamily="34" charset="0"/>
              </a:rPr>
              <a:t>valeur</a:t>
            </a:r>
            <a:r>
              <a:rPr lang="en-US" sz="1400" dirty="0" smtClean="0">
                <a:solidFill>
                  <a:srgbClr val="002060"/>
                </a:solidFill>
                <a:latin typeface="Tahoma" pitchFamily="34" charset="0"/>
                <a:ea typeface="Tahoma" pitchFamily="34" charset="0"/>
                <a:cs typeface="Tahoma" pitchFamily="34" charset="0"/>
              </a:rPr>
              <a:t> des </a:t>
            </a:r>
            <a:r>
              <a:rPr lang="en-US" sz="1400" dirty="0" err="1" smtClean="0">
                <a:solidFill>
                  <a:srgbClr val="002060"/>
                </a:solidFill>
                <a:latin typeface="Tahoma" pitchFamily="34" charset="0"/>
                <a:ea typeface="Tahoma" pitchFamily="34" charset="0"/>
                <a:cs typeface="Tahoma" pitchFamily="34" charset="0"/>
              </a:rPr>
              <a:t>évaluations</a:t>
            </a:r>
            <a:r>
              <a:rPr lang="en-US" sz="1400" dirty="0" smtClean="0">
                <a:solidFill>
                  <a:srgbClr val="002060"/>
                </a:solidFill>
                <a:latin typeface="Tahoma" pitchFamily="34" charset="0"/>
                <a:ea typeface="Tahoma" pitchFamily="34" charset="0"/>
                <a:cs typeface="Tahoma" pitchFamily="34" charset="0"/>
              </a:rPr>
              <a:t> ?  </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9266"/>
                                        </p:tgtEl>
                                        <p:attrNameLst>
                                          <p:attrName>style.visibility</p:attrName>
                                        </p:attrNameLst>
                                      </p:cBhvr>
                                      <p:to>
                                        <p:strVal val="visible"/>
                                      </p:to>
                                    </p:set>
                                    <p:anim calcmode="lin" valueType="num">
                                      <p:cBhvr>
                                        <p:cTn id="7" dur="500" fill="hold"/>
                                        <p:tgtEl>
                                          <p:spTgt spid="139266"/>
                                        </p:tgtEl>
                                        <p:attrNameLst>
                                          <p:attrName>ppt_w</p:attrName>
                                        </p:attrNameLst>
                                      </p:cBhvr>
                                      <p:tavLst>
                                        <p:tav tm="0">
                                          <p:val>
                                            <p:fltVal val="0"/>
                                          </p:val>
                                        </p:tav>
                                        <p:tav tm="100000">
                                          <p:val>
                                            <p:strVal val="#ppt_w"/>
                                          </p:val>
                                        </p:tav>
                                      </p:tavLst>
                                    </p:anim>
                                    <p:anim calcmode="lin" valueType="num">
                                      <p:cBhvr>
                                        <p:cTn id="8" dur="500" fill="hold"/>
                                        <p:tgtEl>
                                          <p:spTgt spid="139266"/>
                                        </p:tgtEl>
                                        <p:attrNameLst>
                                          <p:attrName>ppt_h</p:attrName>
                                        </p:attrNameLst>
                                      </p:cBhvr>
                                      <p:tavLst>
                                        <p:tav tm="0">
                                          <p:val>
                                            <p:fltVal val="0"/>
                                          </p:val>
                                        </p:tav>
                                        <p:tav tm="100000">
                                          <p:val>
                                            <p:strVal val="#ppt_h"/>
                                          </p:val>
                                        </p:tav>
                                      </p:tavLst>
                                    </p:anim>
                                    <p:animEffect transition="in" filter="fade">
                                      <p:cBhvr>
                                        <p:cTn id="9" dur="500"/>
                                        <p:tgtEl>
                                          <p:spTgt spid="139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410200" y="7620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sz="2400">
              <a:latin typeface="Tahoma" pitchFamily="34" charset="0"/>
              <a:ea typeface="Tahoma" pitchFamily="34" charset="0"/>
              <a:cs typeface="Tahoma" pitchFamily="34" charset="0"/>
            </a:endParaRPr>
          </a:p>
        </p:txBody>
      </p:sp>
      <p:sp>
        <p:nvSpPr>
          <p:cNvPr id="8195" name="Text Box 3"/>
          <p:cNvSpPr txBox="1">
            <a:spLocks noChangeArrowheads="1"/>
          </p:cNvSpPr>
          <p:nvPr/>
        </p:nvSpPr>
        <p:spPr bwMode="auto">
          <a:xfrm>
            <a:off x="457200" y="1340768"/>
            <a:ext cx="8229600" cy="49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2075"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spcBef>
                <a:spcPct val="50000"/>
              </a:spcBef>
            </a:pPr>
            <a:r>
              <a:rPr lang="en-US" b="1" dirty="0">
                <a:solidFill>
                  <a:srgbClr val="002060"/>
                </a:solidFill>
                <a:latin typeface="Tahoma" pitchFamily="34" charset="0"/>
                <a:ea typeface="Tahoma" pitchFamily="34" charset="0"/>
                <a:cs typeface="Tahoma" pitchFamily="34" charset="0"/>
              </a:rPr>
              <a:t>INTRODUCTION.</a:t>
            </a:r>
          </a:p>
          <a:p>
            <a:pPr eaLnBrk="1" hangingPunct="1">
              <a:spcBef>
                <a:spcPct val="50000"/>
              </a:spcBef>
            </a:pPr>
            <a:endParaRPr lang="en-US" sz="1000" dirty="0">
              <a:solidFill>
                <a:srgbClr val="002060"/>
              </a:solidFill>
              <a:latin typeface="Tahoma" pitchFamily="34" charset="0"/>
              <a:ea typeface="Tahoma" pitchFamily="34" charset="0"/>
              <a:cs typeface="Tahoma" pitchFamily="34" charset="0"/>
            </a:endParaRPr>
          </a:p>
          <a:p>
            <a:pPr eaLnBrk="1" hangingPunct="1">
              <a:spcBef>
                <a:spcPct val="50000"/>
              </a:spcBef>
            </a:pPr>
            <a:r>
              <a:rPr lang="en-US" sz="1400" b="1" dirty="0">
                <a:solidFill>
                  <a:srgbClr val="002060"/>
                </a:solidFill>
                <a:latin typeface="Tahoma" pitchFamily="34" charset="0"/>
                <a:ea typeface="Tahoma" pitchFamily="34" charset="0"/>
                <a:cs typeface="Tahoma" pitchFamily="34" charset="0"/>
              </a:rPr>
              <a:t>LE TABAGISME EST UN COMPORTEMENT DE DEPENDANCE.</a:t>
            </a:r>
            <a:endParaRPr lang="en-US" sz="1400" dirty="0">
              <a:solidFill>
                <a:srgbClr val="002060"/>
              </a:solidFill>
              <a:latin typeface="Tahoma" pitchFamily="34" charset="0"/>
              <a:ea typeface="Tahoma" pitchFamily="34" charset="0"/>
              <a:cs typeface="Tahoma" pitchFamily="34" charset="0"/>
            </a:endParaRP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a:t>
            </a:r>
            <a:r>
              <a:rPr lang="en-US" sz="1400" dirty="0" err="1">
                <a:solidFill>
                  <a:srgbClr val="002060"/>
                </a:solidFill>
                <a:latin typeface="Tahoma" pitchFamily="34" charset="0"/>
                <a:ea typeface="Tahoma" pitchFamily="34" charset="0"/>
                <a:cs typeface="Tahoma" pitchFamily="34" charset="0"/>
              </a:rPr>
              <a:t>Rencontre</a:t>
            </a:r>
            <a:r>
              <a:rPr lang="en-US" sz="1400" dirty="0">
                <a:solidFill>
                  <a:srgbClr val="002060"/>
                </a:solidFill>
                <a:latin typeface="Tahoma" pitchFamily="34" charset="0"/>
                <a:ea typeface="Tahoma" pitchFamily="34" charset="0"/>
                <a:cs typeface="Tahoma" pitchFamily="34" charset="0"/>
              </a:rPr>
              <a:t> entre un </a:t>
            </a:r>
            <a:r>
              <a:rPr lang="en-US" sz="1400" dirty="0" err="1">
                <a:solidFill>
                  <a:srgbClr val="002060"/>
                </a:solidFill>
                <a:latin typeface="Tahoma" pitchFamily="34" charset="0"/>
                <a:ea typeface="Tahoma" pitchFamily="34" charset="0"/>
                <a:cs typeface="Tahoma" pitchFamily="34" charset="0"/>
              </a:rPr>
              <a:t>individu</a:t>
            </a:r>
            <a:r>
              <a:rPr lang="en-US" sz="1400" dirty="0">
                <a:solidFill>
                  <a:srgbClr val="002060"/>
                </a:solidFill>
                <a:latin typeface="Tahoma" pitchFamily="34" charset="0"/>
                <a:ea typeface="Tahoma" pitchFamily="34" charset="0"/>
                <a:cs typeface="Tahoma" pitchFamily="34" charset="0"/>
              </a:rPr>
              <a:t>, un </a:t>
            </a:r>
            <a:r>
              <a:rPr lang="en-US" sz="1400" dirty="0" err="1">
                <a:solidFill>
                  <a:srgbClr val="002060"/>
                </a:solidFill>
                <a:latin typeface="Tahoma" pitchFamily="34" charset="0"/>
                <a:ea typeface="Tahoma" pitchFamily="34" charset="0"/>
                <a:cs typeface="Tahoma" pitchFamily="34" charset="0"/>
              </a:rPr>
              <a:t>produit</a:t>
            </a:r>
            <a:r>
              <a:rPr lang="en-US" sz="1400" dirty="0">
                <a:solidFill>
                  <a:srgbClr val="002060"/>
                </a:solidFill>
                <a:latin typeface="Tahoma" pitchFamily="34" charset="0"/>
                <a:ea typeface="Tahoma" pitchFamily="34" charset="0"/>
                <a:cs typeface="Tahoma" pitchFamily="34" charset="0"/>
              </a:rPr>
              <a:t>, un </a:t>
            </a:r>
            <a:r>
              <a:rPr lang="en-US" sz="1400" dirty="0" err="1">
                <a:solidFill>
                  <a:srgbClr val="002060"/>
                </a:solidFill>
                <a:latin typeface="Tahoma" pitchFamily="34" charset="0"/>
                <a:ea typeface="Tahoma" pitchFamily="34" charset="0"/>
                <a:cs typeface="Tahoma" pitchFamily="34" charset="0"/>
              </a:rPr>
              <a:t>environnement</a:t>
            </a:r>
            <a:r>
              <a:rPr lang="en-US" sz="1400" dirty="0">
                <a:solidFill>
                  <a:srgbClr val="002060"/>
                </a:solidFill>
                <a:latin typeface="Tahoma" pitchFamily="34" charset="0"/>
                <a:ea typeface="Tahoma" pitchFamily="34" charset="0"/>
                <a:cs typeface="Tahoma" pitchFamily="34" charset="0"/>
              </a:rPr>
              <a:t> </a:t>
            </a: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Acquisition </a:t>
            </a:r>
            <a:r>
              <a:rPr lang="en-US" sz="1400" dirty="0" err="1">
                <a:solidFill>
                  <a:srgbClr val="002060"/>
                </a:solidFill>
                <a:latin typeface="Tahoma" pitchFamily="34" charset="0"/>
                <a:ea typeface="Tahoma" pitchFamily="34" charset="0"/>
                <a:cs typeface="Tahoma" pitchFamily="34" charset="0"/>
              </a:rPr>
              <a:t>puis</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maintien</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renforcements</a:t>
            </a:r>
            <a:r>
              <a:rPr lang="en-US" sz="1400" dirty="0">
                <a:solidFill>
                  <a:srgbClr val="002060"/>
                </a:solidFill>
                <a:latin typeface="Tahoma" pitchFamily="34" charset="0"/>
                <a:ea typeface="Tahoma" pitchFamily="34" charset="0"/>
                <a:cs typeface="Tahoma" pitchFamily="34" charset="0"/>
              </a:rPr>
              <a:t> internes et </a:t>
            </a:r>
            <a:r>
              <a:rPr lang="en-US" sz="1400" dirty="0" err="1">
                <a:solidFill>
                  <a:srgbClr val="002060"/>
                </a:solidFill>
                <a:latin typeface="Tahoma" pitchFamily="34" charset="0"/>
                <a:ea typeface="Tahoma" pitchFamily="34" charset="0"/>
                <a:cs typeface="Tahoma" pitchFamily="34" charset="0"/>
              </a:rPr>
              <a:t>environnementaux</a:t>
            </a:r>
            <a:r>
              <a:rPr lang="en-US" sz="1400" dirty="0" smtClean="0">
                <a:solidFill>
                  <a:srgbClr val="002060"/>
                </a:solidFill>
                <a:latin typeface="Tahoma" pitchFamily="34" charset="0"/>
                <a:ea typeface="Tahoma" pitchFamily="34" charset="0"/>
                <a:cs typeface="Tahoma" pitchFamily="34" charset="0"/>
              </a:rPr>
              <a:t>)</a:t>
            </a: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a:t>
            </a:r>
            <a:r>
              <a:rPr lang="en-US" sz="1400" dirty="0" smtClean="0">
                <a:solidFill>
                  <a:srgbClr val="002060"/>
                </a:solidFill>
                <a:latin typeface="Tahoma" pitchFamily="34" charset="0"/>
                <a:ea typeface="Tahoma" pitchFamily="34" charset="0"/>
                <a:cs typeface="Tahoma" pitchFamily="34" charset="0"/>
              </a:rPr>
              <a:t> - </a:t>
            </a:r>
            <a:r>
              <a:rPr lang="en-US" sz="1400" dirty="0" err="1" smtClean="0">
                <a:solidFill>
                  <a:srgbClr val="002060"/>
                </a:solidFill>
                <a:latin typeface="Tahoma" pitchFamily="34" charset="0"/>
                <a:ea typeface="Tahoma" pitchFamily="34" charset="0"/>
                <a:cs typeface="Tahoma" pitchFamily="34" charset="0"/>
              </a:rPr>
              <a:t>Dépendance</a:t>
            </a:r>
            <a:r>
              <a:rPr lang="en-US" sz="1400" dirty="0" smtClean="0">
                <a:solidFill>
                  <a:srgbClr val="002060"/>
                </a:solidFill>
                <a:latin typeface="Tahoma" pitchFamily="34" charset="0"/>
                <a:ea typeface="Tahoma" pitchFamily="34" charset="0"/>
                <a:cs typeface="Tahoma" pitchFamily="34" charset="0"/>
              </a:rPr>
              <a:t> (psycho-</a:t>
            </a:r>
            <a:r>
              <a:rPr lang="en-US" sz="1400" dirty="0" err="1" smtClean="0">
                <a:solidFill>
                  <a:srgbClr val="002060"/>
                </a:solidFill>
                <a:latin typeface="Tahoma" pitchFamily="34" charset="0"/>
                <a:ea typeface="Tahoma" pitchFamily="34" charset="0"/>
                <a:cs typeface="Tahoma" pitchFamily="34" charset="0"/>
              </a:rPr>
              <a:t>comportementale</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pharmacologique</a:t>
            </a:r>
            <a:r>
              <a:rPr lang="en-US" sz="1400" dirty="0" smtClean="0">
                <a:solidFill>
                  <a:srgbClr val="002060"/>
                </a:solidFill>
                <a:latin typeface="Tahoma" pitchFamily="34" charset="0"/>
                <a:ea typeface="Tahoma" pitchFamily="34" charset="0"/>
                <a:cs typeface="Tahoma" pitchFamily="34" charset="0"/>
              </a:rPr>
              <a:t>)</a:t>
            </a:r>
            <a:endParaRPr lang="en-US" sz="1400" dirty="0">
              <a:solidFill>
                <a:srgbClr val="002060"/>
              </a:solidFill>
              <a:latin typeface="Tahoma" pitchFamily="34" charset="0"/>
              <a:ea typeface="Tahoma" pitchFamily="34" charset="0"/>
              <a:cs typeface="Tahoma" pitchFamily="34" charset="0"/>
            </a:endParaRPr>
          </a:p>
          <a:p>
            <a:pPr eaLnBrk="1" hangingPunct="1">
              <a:spcBef>
                <a:spcPct val="50000"/>
              </a:spcBef>
            </a:pPr>
            <a:r>
              <a:rPr lang="en-US" sz="1400" b="1" dirty="0" smtClean="0">
                <a:solidFill>
                  <a:srgbClr val="002060"/>
                </a:solidFill>
                <a:latin typeface="Tahoma" pitchFamily="34" charset="0"/>
                <a:ea typeface="Tahoma" pitchFamily="34" charset="0"/>
                <a:cs typeface="Tahoma" pitchFamily="34" charset="0"/>
              </a:rPr>
              <a:t>JUSTIFICATION </a:t>
            </a:r>
            <a:r>
              <a:rPr lang="en-US" sz="1400" b="1" dirty="0">
                <a:solidFill>
                  <a:srgbClr val="002060"/>
                </a:solidFill>
                <a:latin typeface="Tahoma" pitchFamily="34" charset="0"/>
                <a:ea typeface="Tahoma" pitchFamily="34" charset="0"/>
                <a:cs typeface="Tahoma" pitchFamily="34" charset="0"/>
              </a:rPr>
              <a:t>DE L’AIDE A L’ARRET.</a:t>
            </a:r>
            <a:endParaRPr lang="en-US" sz="1400" dirty="0">
              <a:solidFill>
                <a:srgbClr val="002060"/>
              </a:solidFill>
              <a:latin typeface="Tahoma" pitchFamily="34" charset="0"/>
              <a:ea typeface="Tahoma" pitchFamily="34" charset="0"/>
              <a:cs typeface="Tahoma" pitchFamily="34" charset="0"/>
            </a:endParaRP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a:t>
            </a:r>
            <a:r>
              <a:rPr lang="en-US" sz="1400" dirty="0" err="1">
                <a:solidFill>
                  <a:srgbClr val="002060"/>
                </a:solidFill>
                <a:latin typeface="Tahoma" pitchFamily="34" charset="0"/>
                <a:ea typeface="Tahoma" pitchFamily="34" charset="0"/>
                <a:cs typeface="Tahoma" pitchFamily="34" charset="0"/>
              </a:rPr>
              <a:t>Importante</a:t>
            </a:r>
            <a:r>
              <a:rPr lang="en-US" sz="1400" dirty="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mortalité</a:t>
            </a:r>
            <a:r>
              <a:rPr lang="en-US" sz="1400" dirty="0" smtClean="0">
                <a:solidFill>
                  <a:srgbClr val="002060"/>
                </a:solidFill>
                <a:latin typeface="Tahoma" pitchFamily="34" charset="0"/>
                <a:ea typeface="Tahoma" pitchFamily="34" charset="0"/>
                <a:cs typeface="Tahoma" pitchFamily="34" charset="0"/>
              </a:rPr>
              <a:t> </a:t>
            </a:r>
            <a:r>
              <a:rPr lang="en-US" sz="1400" dirty="0">
                <a:solidFill>
                  <a:srgbClr val="002060"/>
                </a:solidFill>
                <a:latin typeface="Tahoma" pitchFamily="34" charset="0"/>
                <a:ea typeface="Tahoma" pitchFamily="34" charset="0"/>
                <a:cs typeface="Tahoma" pitchFamily="34" charset="0"/>
              </a:rPr>
              <a:t>(</a:t>
            </a:r>
            <a:r>
              <a:rPr lang="en-US" sz="1400" dirty="0" smtClean="0">
                <a:solidFill>
                  <a:srgbClr val="002060"/>
                </a:solidFill>
                <a:latin typeface="Tahoma" pitchFamily="34" charset="0"/>
                <a:ea typeface="Tahoma" pitchFamily="34" charset="0"/>
                <a:cs typeface="Tahoma" pitchFamily="34" charset="0"/>
              </a:rPr>
              <a:t>78 </a:t>
            </a:r>
            <a:r>
              <a:rPr lang="en-US" sz="1400" dirty="0">
                <a:solidFill>
                  <a:srgbClr val="002060"/>
                </a:solidFill>
                <a:latin typeface="Tahoma" pitchFamily="34" charset="0"/>
                <a:ea typeface="Tahoma" pitchFamily="34" charset="0"/>
                <a:cs typeface="Tahoma" pitchFamily="34" charset="0"/>
              </a:rPr>
              <a:t>000 </a:t>
            </a:r>
            <a:r>
              <a:rPr lang="en-US" sz="1400" dirty="0" err="1">
                <a:solidFill>
                  <a:srgbClr val="002060"/>
                </a:solidFill>
                <a:latin typeface="Tahoma" pitchFamily="34" charset="0"/>
                <a:ea typeface="Tahoma" pitchFamily="34" charset="0"/>
                <a:cs typeface="Tahoma" pitchFamily="34" charset="0"/>
              </a:rPr>
              <a:t>décès</a:t>
            </a:r>
            <a:r>
              <a:rPr lang="en-US" sz="1400" dirty="0">
                <a:solidFill>
                  <a:srgbClr val="002060"/>
                </a:solidFill>
                <a:latin typeface="Tahoma" pitchFamily="34" charset="0"/>
                <a:ea typeface="Tahoma" pitchFamily="34" charset="0"/>
                <a:cs typeface="Tahoma" pitchFamily="34" charset="0"/>
              </a:rPr>
              <a:t>  2004, 150 000 </a:t>
            </a:r>
            <a:r>
              <a:rPr lang="en-US" sz="1400" dirty="0" smtClean="0">
                <a:solidFill>
                  <a:srgbClr val="002060"/>
                </a:solidFill>
                <a:latin typeface="Tahoma" pitchFamily="34" charset="0"/>
                <a:ea typeface="Tahoma" pitchFamily="34" charset="0"/>
                <a:cs typeface="Tahoma" pitchFamily="34" charset="0"/>
              </a:rPr>
              <a:t>en </a:t>
            </a:r>
            <a:r>
              <a:rPr lang="en-US" sz="1400" dirty="0">
                <a:solidFill>
                  <a:srgbClr val="002060"/>
                </a:solidFill>
                <a:latin typeface="Tahoma" pitchFamily="34" charset="0"/>
                <a:ea typeface="Tahoma" pitchFamily="34" charset="0"/>
                <a:cs typeface="Tahoma" pitchFamily="34" charset="0"/>
              </a:rPr>
              <a:t>2025 en </a:t>
            </a:r>
            <a:r>
              <a:rPr lang="en-US" sz="1400" dirty="0" smtClean="0">
                <a:solidFill>
                  <a:srgbClr val="002060"/>
                </a:solidFill>
                <a:latin typeface="Tahoma" pitchFamily="34" charset="0"/>
                <a:ea typeface="Tahoma" pitchFamily="34" charset="0"/>
                <a:cs typeface="Tahoma" pitchFamily="34" charset="0"/>
              </a:rPr>
              <a:t>France ?)</a:t>
            </a:r>
            <a:endParaRPr lang="en-US" sz="1400" dirty="0">
              <a:solidFill>
                <a:srgbClr val="002060"/>
              </a:solidFill>
              <a:latin typeface="Tahoma" pitchFamily="34" charset="0"/>
              <a:ea typeface="Tahoma" pitchFamily="34" charset="0"/>
              <a:cs typeface="Tahoma" pitchFamily="34" charset="0"/>
            </a:endParaRP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a:t>
            </a:r>
            <a:r>
              <a:rPr lang="en-US" sz="1400" dirty="0" err="1">
                <a:solidFill>
                  <a:srgbClr val="002060"/>
                </a:solidFill>
                <a:latin typeface="Tahoma" pitchFamily="34" charset="0"/>
                <a:ea typeface="Tahoma" pitchFamily="34" charset="0"/>
                <a:cs typeface="Tahoma" pitchFamily="34" charset="0"/>
              </a:rPr>
              <a:t>Demande</a:t>
            </a:r>
            <a:r>
              <a:rPr lang="en-US" sz="1400" dirty="0">
                <a:solidFill>
                  <a:srgbClr val="002060"/>
                </a:solidFill>
                <a:latin typeface="Tahoma" pitchFamily="34" charset="0"/>
                <a:ea typeface="Tahoma" pitchFamily="34" charset="0"/>
                <a:cs typeface="Tahoma" pitchFamily="34" charset="0"/>
              </a:rPr>
              <a:t> </a:t>
            </a:r>
            <a:r>
              <a:rPr lang="en-US" sz="1400" dirty="0" smtClean="0">
                <a:solidFill>
                  <a:srgbClr val="002060"/>
                </a:solidFill>
                <a:latin typeface="Tahoma" pitchFamily="34" charset="0"/>
                <a:ea typeface="Tahoma" pitchFamily="34" charset="0"/>
                <a:cs typeface="Tahoma" pitchFamily="34" charset="0"/>
              </a:rPr>
              <a:t>du </a:t>
            </a:r>
            <a:r>
              <a:rPr lang="en-US" sz="1400" dirty="0">
                <a:solidFill>
                  <a:srgbClr val="002060"/>
                </a:solidFill>
                <a:latin typeface="Tahoma" pitchFamily="34" charset="0"/>
                <a:ea typeface="Tahoma" pitchFamily="34" charset="0"/>
                <a:cs typeface="Tahoma" pitchFamily="34" charset="0"/>
              </a:rPr>
              <a:t>public </a:t>
            </a:r>
            <a:r>
              <a:rPr lang="en-US" sz="1400" dirty="0" smtClean="0">
                <a:solidFill>
                  <a:srgbClr val="002060"/>
                </a:solidFill>
                <a:latin typeface="Tahoma" pitchFamily="34" charset="0"/>
                <a:ea typeface="Tahoma" pitchFamily="34" charset="0"/>
                <a:cs typeface="Tahoma" pitchFamily="34" charset="0"/>
              </a:rPr>
              <a:t> et </a:t>
            </a:r>
            <a:r>
              <a:rPr lang="en-US" sz="1400" dirty="0" err="1" smtClean="0">
                <a:solidFill>
                  <a:srgbClr val="002060"/>
                </a:solidFill>
                <a:latin typeface="Tahoma" pitchFamily="34" charset="0"/>
                <a:ea typeface="Tahoma" pitchFamily="34" charset="0"/>
                <a:cs typeface="Tahoma" pitchFamily="34" charset="0"/>
              </a:rPr>
              <a:t>difficultés</a:t>
            </a:r>
            <a:r>
              <a:rPr lang="en-US" sz="1400" dirty="0" smtClean="0">
                <a:solidFill>
                  <a:srgbClr val="002060"/>
                </a:solidFill>
                <a:latin typeface="Tahoma" pitchFamily="34" charset="0"/>
                <a:ea typeface="Tahoma" pitchFamily="34" charset="0"/>
                <a:cs typeface="Tahoma" pitchFamily="34" charset="0"/>
              </a:rPr>
              <a:t> </a:t>
            </a:r>
            <a:r>
              <a:rPr lang="en-US" sz="1400" dirty="0">
                <a:solidFill>
                  <a:srgbClr val="002060"/>
                </a:solidFill>
                <a:latin typeface="Tahoma" pitchFamily="34" charset="0"/>
                <a:ea typeface="Tahoma" pitchFamily="34" charset="0"/>
                <a:cs typeface="Tahoma" pitchFamily="34" charset="0"/>
              </a:rPr>
              <a:t>de </a:t>
            </a:r>
            <a:r>
              <a:rPr lang="en-US" sz="1400" dirty="0" err="1">
                <a:solidFill>
                  <a:srgbClr val="002060"/>
                </a:solidFill>
                <a:latin typeface="Tahoma" pitchFamily="34" charset="0"/>
                <a:ea typeface="Tahoma" pitchFamily="34" charset="0"/>
                <a:cs typeface="Tahoma" pitchFamily="34" charset="0"/>
              </a:rPr>
              <a:t>l’arrêt</a:t>
            </a:r>
            <a:r>
              <a:rPr lang="en-US" sz="1400" dirty="0">
                <a:solidFill>
                  <a:srgbClr val="002060"/>
                </a:solidFill>
                <a:latin typeface="Tahoma" pitchFamily="34" charset="0"/>
                <a:ea typeface="Tahoma" pitchFamily="34" charset="0"/>
                <a:cs typeface="Tahoma" pitchFamily="34" charset="0"/>
              </a:rPr>
              <a:t> </a:t>
            </a:r>
            <a:r>
              <a:rPr lang="en-US" sz="1400" dirty="0" smtClean="0">
                <a:solidFill>
                  <a:srgbClr val="002060"/>
                </a:solidFill>
                <a:latin typeface="Tahoma" pitchFamily="34" charset="0"/>
                <a:ea typeface="Tahoma" pitchFamily="34" charset="0"/>
                <a:cs typeface="Tahoma" pitchFamily="34" charset="0"/>
              </a:rPr>
              <a:t>(</a:t>
            </a:r>
            <a:r>
              <a:rPr lang="en-US" sz="1400" dirty="0" err="1" smtClean="0">
                <a:solidFill>
                  <a:srgbClr val="002060"/>
                </a:solidFill>
                <a:latin typeface="Tahoma" pitchFamily="34" charset="0"/>
                <a:ea typeface="Tahoma" pitchFamily="34" charset="0"/>
                <a:cs typeface="Tahoma" pitchFamily="34" charset="0"/>
              </a:rPr>
              <a:t>réduction</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arrêt</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complet</a:t>
            </a:r>
            <a:r>
              <a:rPr lang="en-US" sz="1400" dirty="0" smtClean="0">
                <a:solidFill>
                  <a:srgbClr val="002060"/>
                </a:solidFill>
                <a:latin typeface="Tahoma" pitchFamily="34" charset="0"/>
                <a:ea typeface="Tahoma" pitchFamily="34" charset="0"/>
                <a:cs typeface="Tahoma" pitchFamily="34" charset="0"/>
              </a:rPr>
              <a:t>)</a:t>
            </a:r>
            <a:endParaRPr lang="en-US" sz="1400" dirty="0">
              <a:solidFill>
                <a:srgbClr val="002060"/>
              </a:solidFill>
              <a:latin typeface="Tahoma" pitchFamily="34" charset="0"/>
              <a:ea typeface="Tahoma" pitchFamily="34" charset="0"/>
              <a:cs typeface="Tahoma" pitchFamily="34" charset="0"/>
            </a:endParaRPr>
          </a:p>
          <a:p>
            <a:pPr eaLnBrk="1" hangingPunct="1">
              <a:spcBef>
                <a:spcPct val="50000"/>
              </a:spcBef>
            </a:pPr>
            <a:r>
              <a:rPr lang="en-US" sz="1400" b="1" dirty="0">
                <a:solidFill>
                  <a:srgbClr val="002060"/>
                </a:solidFill>
                <a:latin typeface="Tahoma" pitchFamily="34" charset="0"/>
                <a:ea typeface="Tahoma" pitchFamily="34" charset="0"/>
                <a:cs typeface="Tahoma" pitchFamily="34" charset="0"/>
              </a:rPr>
              <a:t>DIFFICULTES DE L’EVALUATION DES METHODES D’AIDE A L’ARRET.</a:t>
            </a:r>
            <a:endParaRPr lang="en-US" sz="1400" dirty="0">
              <a:solidFill>
                <a:srgbClr val="002060"/>
              </a:solidFill>
              <a:latin typeface="Tahoma" pitchFamily="34" charset="0"/>
              <a:ea typeface="Tahoma" pitchFamily="34" charset="0"/>
              <a:cs typeface="Tahoma" pitchFamily="34" charset="0"/>
            </a:endParaRP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a:t>
            </a:r>
            <a:r>
              <a:rPr lang="en-US" sz="1400" dirty="0" err="1">
                <a:solidFill>
                  <a:srgbClr val="002060"/>
                </a:solidFill>
                <a:latin typeface="Tahoma" pitchFamily="34" charset="0"/>
                <a:ea typeface="Tahoma" pitchFamily="34" charset="0"/>
                <a:cs typeface="Tahoma" pitchFamily="34" charset="0"/>
              </a:rPr>
              <a:t>Règles</a:t>
            </a:r>
            <a:r>
              <a:rPr lang="en-US" sz="1400" dirty="0">
                <a:solidFill>
                  <a:srgbClr val="002060"/>
                </a:solidFill>
                <a:latin typeface="Tahoma" pitchFamily="34" charset="0"/>
                <a:ea typeface="Tahoma" pitchFamily="34" charset="0"/>
                <a:cs typeface="Tahoma" pitchFamily="34" charset="0"/>
              </a:rPr>
              <a:t> de </a:t>
            </a:r>
            <a:r>
              <a:rPr lang="en-US" sz="1400" dirty="0" err="1">
                <a:solidFill>
                  <a:srgbClr val="002060"/>
                </a:solidFill>
                <a:latin typeface="Tahoma" pitchFamily="34" charset="0"/>
                <a:ea typeface="Tahoma" pitchFamily="34" charset="0"/>
                <a:cs typeface="Tahoma" pitchFamily="34" charset="0"/>
              </a:rPr>
              <a:t>l’évaluation</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scientiques</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difficilement</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applicables</a:t>
            </a:r>
            <a:r>
              <a:rPr lang="en-US" sz="1400" dirty="0">
                <a:solidFill>
                  <a:srgbClr val="002060"/>
                </a:solidFill>
                <a:latin typeface="Tahoma" pitchFamily="34" charset="0"/>
                <a:ea typeface="Tahoma" pitchFamily="34" charset="0"/>
                <a:cs typeface="Tahoma" pitchFamily="34" charset="0"/>
              </a:rPr>
              <a:t>.</a:t>
            </a: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Dimensions </a:t>
            </a:r>
            <a:r>
              <a:rPr lang="en-US" sz="1400" dirty="0" err="1">
                <a:solidFill>
                  <a:srgbClr val="002060"/>
                </a:solidFill>
                <a:latin typeface="Tahoma" pitchFamily="34" charset="0"/>
                <a:ea typeface="Tahoma" pitchFamily="34" charset="0"/>
                <a:cs typeface="Tahoma" pitchFamily="34" charset="0"/>
              </a:rPr>
              <a:t>inquantifiables</a:t>
            </a:r>
            <a:r>
              <a:rPr lang="en-US" sz="1400" dirty="0">
                <a:solidFill>
                  <a:srgbClr val="002060"/>
                </a:solidFill>
                <a:latin typeface="Tahoma" pitchFamily="34" charset="0"/>
                <a:ea typeface="Tahoma" pitchFamily="34" charset="0"/>
                <a:cs typeface="Tahoma" pitchFamily="34" charset="0"/>
              </a:rPr>
              <a:t> de la </a:t>
            </a:r>
            <a:r>
              <a:rPr lang="en-US" sz="1400" dirty="0" err="1">
                <a:solidFill>
                  <a:srgbClr val="002060"/>
                </a:solidFill>
                <a:latin typeface="Tahoma" pitchFamily="34" charset="0"/>
                <a:ea typeface="Tahoma" pitchFamily="34" charset="0"/>
                <a:cs typeface="Tahoma" pitchFamily="34" charset="0"/>
              </a:rPr>
              <a:t>dépendance</a:t>
            </a:r>
            <a:r>
              <a:rPr lang="en-US" sz="1400" dirty="0">
                <a:solidFill>
                  <a:srgbClr val="002060"/>
                </a:solidFill>
                <a:latin typeface="Tahoma" pitchFamily="34" charset="0"/>
                <a:ea typeface="Tahoma" pitchFamily="34" charset="0"/>
                <a:cs typeface="Tahoma" pitchFamily="34" charset="0"/>
              </a:rPr>
              <a:t> et </a:t>
            </a:r>
            <a:r>
              <a:rPr lang="en-US" sz="1400" dirty="0" err="1">
                <a:solidFill>
                  <a:srgbClr val="002060"/>
                </a:solidFill>
                <a:latin typeface="Tahoma" pitchFamily="34" charset="0"/>
                <a:ea typeface="Tahoma" pitchFamily="34" charset="0"/>
                <a:cs typeface="Tahoma" pitchFamily="34" charset="0"/>
              </a:rPr>
              <a:t>pronostic</a:t>
            </a:r>
            <a:r>
              <a:rPr lang="en-US" sz="1400" dirty="0">
                <a:solidFill>
                  <a:srgbClr val="002060"/>
                </a:solidFill>
                <a:latin typeface="Tahoma" pitchFamily="34" charset="0"/>
                <a:ea typeface="Tahoma" pitchFamily="34" charset="0"/>
                <a:cs typeface="Tahoma" pitchFamily="34" charset="0"/>
              </a:rPr>
              <a:t> du </a:t>
            </a:r>
            <a:r>
              <a:rPr lang="en-US" sz="1400" dirty="0" err="1">
                <a:solidFill>
                  <a:srgbClr val="002060"/>
                </a:solidFill>
                <a:latin typeface="Tahoma" pitchFamily="34" charset="0"/>
                <a:ea typeface="Tahoma" pitchFamily="34" charset="0"/>
                <a:cs typeface="Tahoma" pitchFamily="34" charset="0"/>
              </a:rPr>
              <a:t>sevrage</a:t>
            </a:r>
            <a:r>
              <a:rPr lang="en-US" sz="1400" dirty="0">
                <a:solidFill>
                  <a:srgbClr val="002060"/>
                </a:solidFill>
                <a:latin typeface="Tahoma" pitchFamily="34" charset="0"/>
                <a:ea typeface="Tahoma" pitchFamily="34" charset="0"/>
                <a:cs typeface="Tahoma" pitchFamily="34" charset="0"/>
              </a:rPr>
              <a:t> :</a:t>
            </a:r>
          </a:p>
          <a:p>
            <a:pPr eaLnBrk="1" hangingPunct="1">
              <a:spcBef>
                <a:spcPct val="35000"/>
              </a:spcBef>
            </a:pPr>
            <a:r>
              <a:rPr lang="en-US" sz="1400" dirty="0">
                <a:solidFill>
                  <a:srgbClr val="002060"/>
                </a:solidFill>
                <a:latin typeface="Tahoma" pitchFamily="34" charset="0"/>
                <a:ea typeface="Tahoma" pitchFamily="34" charset="0"/>
                <a:cs typeface="Tahoma" pitchFamily="34" charset="0"/>
              </a:rPr>
              <a:t>   	     	  </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smtClean="0">
                <a:solidFill>
                  <a:srgbClr val="002060"/>
                </a:solidFill>
                <a:latin typeface="Tahoma" pitchFamily="34" charset="0"/>
                <a:ea typeface="Tahoma" pitchFamily="34" charset="0"/>
                <a:cs typeface="Tahoma" pitchFamily="34" charset="0"/>
                <a:sym typeface="Wingdings" pitchFamily="2" charset="2"/>
              </a:rPr>
              <a:t>motivation </a:t>
            </a:r>
            <a:r>
              <a:rPr lang="en-US" sz="1400" dirty="0" err="1" smtClean="0">
                <a:solidFill>
                  <a:srgbClr val="002060"/>
                </a:solidFill>
                <a:latin typeface="Tahoma" pitchFamily="34" charset="0"/>
                <a:ea typeface="Tahoma" pitchFamily="34" charset="0"/>
                <a:cs typeface="Tahoma" pitchFamily="34" charset="0"/>
                <a:sym typeface="Wingdings" pitchFamily="2" charset="2"/>
              </a:rPr>
              <a:t>personnelle</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a:solidFill>
                  <a:srgbClr val="002060"/>
                </a:solidFill>
                <a:latin typeface="Tahoma" pitchFamily="34" charset="0"/>
                <a:ea typeface="Tahoma" pitchFamily="34" charset="0"/>
                <a:cs typeface="Tahoma" pitchFamily="34" charset="0"/>
                <a:sym typeface="Wingdings" pitchFamily="2" charset="2"/>
              </a:rPr>
              <a:t>à </a:t>
            </a:r>
            <a:r>
              <a:rPr lang="en-US" sz="1400" dirty="0" err="1" smtClean="0">
                <a:solidFill>
                  <a:srgbClr val="002060"/>
                </a:solidFill>
                <a:latin typeface="Tahoma" pitchFamily="34" charset="0"/>
                <a:ea typeface="Tahoma" pitchFamily="34" charset="0"/>
                <a:cs typeface="Tahoma" pitchFamily="34" charset="0"/>
                <a:sym typeface="Wingdings" pitchFamily="2" charset="2"/>
              </a:rPr>
              <a:t>s’arrêter</a:t>
            </a:r>
            <a:endParaRPr lang="en-US" sz="1400" dirty="0">
              <a:solidFill>
                <a:srgbClr val="002060"/>
              </a:solidFill>
              <a:latin typeface="Tahoma" pitchFamily="34" charset="0"/>
              <a:ea typeface="Tahoma" pitchFamily="34" charset="0"/>
              <a:cs typeface="Tahoma" pitchFamily="34" charset="0"/>
              <a:sym typeface="Wingdings" pitchFamily="2" charset="2"/>
            </a:endParaRPr>
          </a:p>
          <a:p>
            <a:pPr eaLnBrk="1" hangingPunct="1">
              <a:lnSpc>
                <a:spcPct val="70000"/>
              </a:lnSpc>
              <a:spcBef>
                <a:spcPct val="35000"/>
              </a:spcBef>
            </a:pPr>
            <a:r>
              <a:rPr lang="en-US" sz="1400" dirty="0">
                <a:solidFill>
                  <a:srgbClr val="002060"/>
                </a:solidFill>
                <a:latin typeface="Tahoma" pitchFamily="34" charset="0"/>
                <a:ea typeface="Tahoma" pitchFamily="34" charset="0"/>
                <a:cs typeface="Tahoma" pitchFamily="34" charset="0"/>
                <a:sym typeface="Wingdings" pitchFamily="2" charset="2"/>
              </a:rPr>
              <a:t>        		   maturation de la </a:t>
            </a:r>
            <a:r>
              <a:rPr lang="en-US" sz="1400" dirty="0" err="1">
                <a:solidFill>
                  <a:srgbClr val="002060"/>
                </a:solidFill>
                <a:latin typeface="Tahoma" pitchFamily="34" charset="0"/>
                <a:ea typeface="Tahoma" pitchFamily="34" charset="0"/>
                <a:cs typeface="Tahoma" pitchFamily="34" charset="0"/>
                <a:sym typeface="Wingdings" pitchFamily="2" charset="2"/>
              </a:rPr>
              <a:t>décision</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smtClean="0">
                <a:solidFill>
                  <a:srgbClr val="002060"/>
                </a:solidFill>
                <a:latin typeface="Tahoma" pitchFamily="34" charset="0"/>
                <a:ea typeface="Tahoma" pitchFamily="34" charset="0"/>
                <a:cs typeface="Tahoma" pitchFamily="34" charset="0"/>
                <a:sym typeface="Wingdings" pitchFamily="2" charset="2"/>
              </a:rPr>
              <a:t>d’arrêt</a:t>
            </a:r>
            <a:endParaRPr lang="en-US" sz="1400" dirty="0">
              <a:solidFill>
                <a:srgbClr val="002060"/>
              </a:solidFill>
              <a:latin typeface="Tahoma" pitchFamily="34" charset="0"/>
              <a:ea typeface="Tahoma" pitchFamily="34" charset="0"/>
              <a:cs typeface="Tahoma" pitchFamily="34" charset="0"/>
              <a:sym typeface="Wingdings" pitchFamily="2" charset="2"/>
            </a:endParaRPr>
          </a:p>
          <a:p>
            <a:pPr eaLnBrk="1" hangingPunct="1">
              <a:lnSpc>
                <a:spcPct val="70000"/>
              </a:lnSpc>
              <a:spcBef>
                <a:spcPct val="35000"/>
              </a:spcBef>
            </a:pPr>
            <a:r>
              <a:rPr lang="en-US" sz="1400" dirty="0">
                <a:solidFill>
                  <a:srgbClr val="002060"/>
                </a:solidFill>
                <a:latin typeface="Tahoma" pitchFamily="34" charset="0"/>
                <a:ea typeface="Tahoma" pitchFamily="34" charset="0"/>
                <a:cs typeface="Tahoma" pitchFamily="34" charset="0"/>
                <a:sym typeface="Wingdings" pitchFamily="2" charset="2"/>
              </a:rPr>
              <a:t>        		   </a:t>
            </a:r>
            <a:r>
              <a:rPr lang="en-US" sz="1400" dirty="0" err="1">
                <a:solidFill>
                  <a:srgbClr val="002060"/>
                </a:solidFill>
                <a:latin typeface="Tahoma" pitchFamily="34" charset="0"/>
                <a:ea typeface="Tahoma" pitchFamily="34" charset="0"/>
                <a:cs typeface="Tahoma" pitchFamily="34" charset="0"/>
                <a:sym typeface="Wingdings" pitchFamily="2" charset="2"/>
              </a:rPr>
              <a:t>personnalité</a:t>
            </a:r>
            <a:r>
              <a:rPr lang="en-US" sz="1400" dirty="0">
                <a:solidFill>
                  <a:srgbClr val="002060"/>
                </a:solidFill>
                <a:latin typeface="Tahoma" pitchFamily="34" charset="0"/>
                <a:ea typeface="Tahoma" pitchFamily="34" charset="0"/>
                <a:cs typeface="Tahoma" pitchFamily="34" charset="0"/>
                <a:sym typeface="Wingdings" pitchFamily="2" charset="2"/>
              </a:rPr>
              <a:t> du </a:t>
            </a:r>
            <a:r>
              <a:rPr lang="en-US" sz="1400" dirty="0" err="1">
                <a:solidFill>
                  <a:srgbClr val="002060"/>
                </a:solidFill>
                <a:latin typeface="Tahoma" pitchFamily="34" charset="0"/>
                <a:ea typeface="Tahoma" pitchFamily="34" charset="0"/>
                <a:cs typeface="Tahoma" pitchFamily="34" charset="0"/>
                <a:sym typeface="Wingdings" pitchFamily="2" charset="2"/>
              </a:rPr>
              <a:t>sujet</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smtClean="0">
                <a:solidFill>
                  <a:srgbClr val="002060"/>
                </a:solidFill>
                <a:latin typeface="Tahoma" pitchFamily="34" charset="0"/>
                <a:ea typeface="Tahoma" pitchFamily="34" charset="0"/>
                <a:cs typeface="Tahoma" pitchFamily="34" charset="0"/>
                <a:sym typeface="Wingdings" pitchFamily="2" charset="2"/>
              </a:rPr>
              <a:t>et </a:t>
            </a:r>
            <a:r>
              <a:rPr lang="en-US" sz="1400" dirty="0">
                <a:solidFill>
                  <a:srgbClr val="002060"/>
                </a:solidFill>
                <a:latin typeface="Tahoma" pitchFamily="34" charset="0"/>
                <a:ea typeface="Tahoma" pitchFamily="34" charset="0"/>
                <a:cs typeface="Tahoma" pitchFamily="34" charset="0"/>
                <a:sym typeface="Wingdings" pitchFamily="2" charset="2"/>
              </a:rPr>
              <a:t>histoire </a:t>
            </a:r>
            <a:r>
              <a:rPr lang="en-US" sz="1400" dirty="0" err="1" smtClean="0">
                <a:solidFill>
                  <a:srgbClr val="002060"/>
                </a:solidFill>
                <a:latin typeface="Tahoma" pitchFamily="34" charset="0"/>
                <a:ea typeface="Tahoma" pitchFamily="34" charset="0"/>
                <a:cs typeface="Tahoma" pitchFamily="34" charset="0"/>
                <a:sym typeface="Wingdings" pitchFamily="2" charset="2"/>
              </a:rPr>
              <a:t>personnelle</a:t>
            </a:r>
            <a:r>
              <a:rPr lang="en-US" sz="1400" dirty="0">
                <a:solidFill>
                  <a:srgbClr val="002060"/>
                </a:solidFill>
                <a:latin typeface="Tahoma" pitchFamily="34" charset="0"/>
                <a:ea typeface="Tahoma" pitchFamily="34" charset="0"/>
                <a:cs typeface="Tahoma" pitchFamily="34" charset="0"/>
                <a:sym typeface="Wingdings" pitchFamily="2" charset="2"/>
              </a:rPr>
              <a:t> </a:t>
            </a:r>
          </a:p>
          <a:p>
            <a:pPr eaLnBrk="1" hangingPunct="1">
              <a:lnSpc>
                <a:spcPct val="70000"/>
              </a:lnSpc>
              <a:spcBef>
                <a:spcPct val="35000"/>
              </a:spcBef>
            </a:pPr>
            <a:r>
              <a:rPr lang="en-US" sz="1400" dirty="0">
                <a:solidFill>
                  <a:srgbClr val="002060"/>
                </a:solidFill>
                <a:latin typeface="Tahoma" pitchFamily="34" charset="0"/>
                <a:ea typeface="Tahoma" pitchFamily="34" charset="0"/>
                <a:cs typeface="Tahoma" pitchFamily="34" charset="0"/>
                <a:sym typeface="Wingdings" pitchFamily="2" charset="2"/>
              </a:rPr>
              <a:t>        		   </a:t>
            </a:r>
            <a:r>
              <a:rPr lang="en-US" sz="1400" dirty="0" err="1" smtClean="0">
                <a:solidFill>
                  <a:srgbClr val="002060"/>
                </a:solidFill>
                <a:latin typeface="Tahoma" pitchFamily="34" charset="0"/>
                <a:ea typeface="Tahoma" pitchFamily="34" charset="0"/>
                <a:cs typeface="Tahoma" pitchFamily="34" charset="0"/>
                <a:sym typeface="Wingdings" pitchFamily="2" charset="2"/>
              </a:rPr>
              <a:t>environnement</a:t>
            </a:r>
            <a:r>
              <a:rPr lang="en-US" sz="1400" dirty="0" smtClean="0">
                <a:solidFill>
                  <a:srgbClr val="002060"/>
                </a:solidFill>
                <a:latin typeface="Tahoma" pitchFamily="34" charset="0"/>
                <a:ea typeface="Tahoma" pitchFamily="34" charset="0"/>
                <a:cs typeface="Tahoma" pitchFamily="34" charset="0"/>
                <a:sym typeface="Wingdings" pitchFamily="2" charset="2"/>
              </a:rPr>
              <a:t> +/- </a:t>
            </a:r>
            <a:r>
              <a:rPr lang="en-US" sz="1400" dirty="0" err="1" smtClean="0">
                <a:solidFill>
                  <a:srgbClr val="002060"/>
                </a:solidFill>
                <a:latin typeface="Tahoma" pitchFamily="34" charset="0"/>
                <a:ea typeface="Tahoma" pitchFamily="34" charset="0"/>
                <a:cs typeface="Tahoma" pitchFamily="34" charset="0"/>
                <a:sym typeface="Wingdings" pitchFamily="2" charset="2"/>
              </a:rPr>
              <a:t>aidant</a:t>
            </a:r>
            <a:endParaRPr lang="en-US" sz="1400" b="1" dirty="0">
              <a:solidFill>
                <a:srgbClr val="002060"/>
              </a:solidFill>
              <a:latin typeface="Tahoma" pitchFamily="34" charset="0"/>
              <a:ea typeface="Tahoma" pitchFamily="34" charset="0"/>
              <a:cs typeface="Tahoma" pitchFamily="34" charset="0"/>
              <a:sym typeface="Wingdings" pitchFamily="2" charset="2"/>
            </a:endParaRPr>
          </a:p>
          <a:p>
            <a:pPr eaLnBrk="1" hangingPunct="1">
              <a:lnSpc>
                <a:spcPct val="70000"/>
              </a:lnSpc>
              <a:spcBef>
                <a:spcPct val="35000"/>
              </a:spcBef>
            </a:pPr>
            <a:endParaRPr lang="en-US" sz="1600" b="1" dirty="0">
              <a:solidFill>
                <a:srgbClr val="002060"/>
              </a:solidFill>
              <a:latin typeface="Tahoma" pitchFamily="34" charset="0"/>
              <a:ea typeface="Tahoma" pitchFamily="34" charset="0"/>
              <a:cs typeface="Tahoma" pitchFamily="34" charset="0"/>
              <a:sym typeface="Wingdings" pitchFamily="2" charset="2"/>
            </a:endParaRPr>
          </a:p>
          <a:p>
            <a:pPr eaLnBrk="1" hangingPunct="1">
              <a:lnSpc>
                <a:spcPct val="70000"/>
              </a:lnSpc>
              <a:spcBef>
                <a:spcPct val="35000"/>
              </a:spcBef>
            </a:pPr>
            <a:endParaRPr lang="en-US" sz="200" b="1" dirty="0">
              <a:solidFill>
                <a:srgbClr val="002060"/>
              </a:solidFill>
              <a:latin typeface="Tahoma" pitchFamily="34" charset="0"/>
              <a:ea typeface="Tahoma" pitchFamily="34" charset="0"/>
              <a:cs typeface="Tahoma" pitchFamily="34" charset="0"/>
              <a:sym typeface="Wingdings" pitchFamily="2" charset="2"/>
            </a:endParaRPr>
          </a:p>
          <a:p>
            <a:pPr eaLnBrk="1" hangingPunct="1">
              <a:lnSpc>
                <a:spcPct val="70000"/>
              </a:lnSpc>
              <a:spcBef>
                <a:spcPct val="35000"/>
              </a:spcBef>
            </a:pPr>
            <a:endParaRPr lang="en-US" sz="200" b="1" dirty="0">
              <a:solidFill>
                <a:srgbClr val="002060"/>
              </a:solidFill>
              <a:latin typeface="Tahoma" pitchFamily="34" charset="0"/>
              <a:ea typeface="Tahoma" pitchFamily="34" charset="0"/>
              <a:cs typeface="Tahoma" pitchFamily="34" charset="0"/>
              <a:sym typeface="Wingdings" pitchFamily="2" charset="2"/>
            </a:endParaRPr>
          </a:p>
          <a:p>
            <a:pPr eaLnBrk="1" hangingPunct="1">
              <a:lnSpc>
                <a:spcPct val="70000"/>
              </a:lnSpc>
              <a:spcBef>
                <a:spcPct val="35000"/>
              </a:spcBef>
            </a:pPr>
            <a:endParaRPr lang="en-US" sz="200" b="1" dirty="0">
              <a:solidFill>
                <a:srgbClr val="002060"/>
              </a:solidFill>
              <a:latin typeface="Tahoma" pitchFamily="34" charset="0"/>
              <a:ea typeface="Tahoma" pitchFamily="34" charset="0"/>
              <a:cs typeface="Tahoma" pitchFamily="34" charset="0"/>
              <a:sym typeface="Wingdings" pitchFamily="2" charset="2"/>
            </a:endParaRPr>
          </a:p>
          <a:p>
            <a:pPr eaLnBrk="1" hangingPunct="1">
              <a:lnSpc>
                <a:spcPct val="70000"/>
              </a:lnSpc>
              <a:spcBef>
                <a:spcPct val="35000"/>
              </a:spcBef>
            </a:pPr>
            <a:r>
              <a:rPr lang="en-US" sz="1600" b="1" dirty="0">
                <a:solidFill>
                  <a:srgbClr val="002060"/>
                </a:solidFill>
                <a:latin typeface="Tahoma" pitchFamily="34" charset="0"/>
                <a:ea typeface="Tahoma" pitchFamily="34" charset="0"/>
                <a:cs typeface="Tahoma" pitchFamily="34" charset="0"/>
                <a:sym typeface="Wingdings" pitchFamily="2" charset="2"/>
              </a:rPr>
              <a:t>IL N’Y A PAS “UN” MAIS “DES” FUMEURS !</a:t>
            </a:r>
          </a:p>
        </p:txBody>
      </p:sp>
      <p:sp>
        <p:nvSpPr>
          <p:cNvPr id="8196" name="Text Box 4"/>
          <p:cNvSpPr txBox="1">
            <a:spLocks noChangeArrowheads="1"/>
          </p:cNvSpPr>
          <p:nvPr/>
        </p:nvSpPr>
        <p:spPr bwMode="auto">
          <a:xfrm>
            <a:off x="952500" y="427037"/>
            <a:ext cx="7239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algn="ctr" eaLnBrk="1" hangingPunct="1">
              <a:spcBef>
                <a:spcPct val="50000"/>
              </a:spcBef>
            </a:pPr>
            <a:r>
              <a:rPr lang="en-US" dirty="0">
                <a:solidFill>
                  <a:srgbClr val="C00000"/>
                </a:solidFill>
                <a:latin typeface="Verdana" pitchFamily="34" charset="0"/>
                <a:ea typeface="Verdana" pitchFamily="34" charset="0"/>
                <a:cs typeface="Verdana" pitchFamily="34" charset="0"/>
              </a:rPr>
              <a:t> </a:t>
            </a:r>
            <a:r>
              <a:rPr lang="en-US" sz="2000" b="1" dirty="0">
                <a:solidFill>
                  <a:srgbClr val="C00000"/>
                </a:solidFill>
                <a:latin typeface="Verdana" pitchFamily="34" charset="0"/>
                <a:ea typeface="Verdana" pitchFamily="34" charset="0"/>
                <a:cs typeface="Verdana" pitchFamily="34" charset="0"/>
              </a:rPr>
              <a:t>NOTIONS GENERALES</a:t>
            </a:r>
            <a:endParaRPr lang="en-US" sz="2000" dirty="0">
              <a:solidFill>
                <a:srgbClr val="C00000"/>
              </a:solidFill>
              <a:latin typeface="Verdana" pitchFamily="34" charset="0"/>
              <a:ea typeface="Verdana" pitchFamily="34" charset="0"/>
              <a:cs typeface="Verdana" pitchFamily="34"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1000" fill="hold"/>
                                        <p:tgtEl>
                                          <p:spTgt spid="8196"/>
                                        </p:tgtEl>
                                        <p:attrNameLst>
                                          <p:attrName>ppt_w</p:attrName>
                                        </p:attrNameLst>
                                      </p:cBhvr>
                                      <p:tavLst>
                                        <p:tav tm="0">
                                          <p:val>
                                            <p:fltVal val="0"/>
                                          </p:val>
                                        </p:tav>
                                        <p:tav tm="100000">
                                          <p:val>
                                            <p:strVal val="#ppt_w"/>
                                          </p:val>
                                        </p:tav>
                                      </p:tavLst>
                                    </p:anim>
                                    <p:anim calcmode="lin" valueType="num">
                                      <p:cBhvr>
                                        <p:cTn id="8" dur="1000" fill="hold"/>
                                        <p:tgtEl>
                                          <p:spTgt spid="8196"/>
                                        </p:tgtEl>
                                        <p:attrNameLst>
                                          <p:attrName>ppt_h</p:attrName>
                                        </p:attrNameLst>
                                      </p:cBhvr>
                                      <p:tavLst>
                                        <p:tav tm="0">
                                          <p:val>
                                            <p:fltVal val="0"/>
                                          </p:val>
                                        </p:tav>
                                        <p:tav tm="100000">
                                          <p:val>
                                            <p:strVal val="#ppt_h"/>
                                          </p:val>
                                        </p:tav>
                                      </p:tavLst>
                                    </p:anim>
                                    <p:animEffect transition="in" filter="fade">
                                      <p:cBhvr>
                                        <p:cTn id="9" dur="1000"/>
                                        <p:tgtEl>
                                          <p:spTgt spid="8196"/>
                                        </p:tgtEl>
                                      </p:cBhvr>
                                    </p:animEffect>
                                  </p:childTnLst>
                                </p:cTn>
                              </p:par>
                            </p:childTnLst>
                          </p:cTn>
                        </p:par>
                        <p:par>
                          <p:cTn id="10" fill="hold" nodeType="afterGroup">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p:cTn id="13" dur="500" fill="hold"/>
                                        <p:tgtEl>
                                          <p:spTgt spid="8195"/>
                                        </p:tgtEl>
                                        <p:attrNameLst>
                                          <p:attrName>ppt_w</p:attrName>
                                        </p:attrNameLst>
                                      </p:cBhvr>
                                      <p:tavLst>
                                        <p:tav tm="0">
                                          <p:val>
                                            <p:fltVal val="0"/>
                                          </p:val>
                                        </p:tav>
                                        <p:tav tm="100000">
                                          <p:val>
                                            <p:strVal val="#ppt_w"/>
                                          </p:val>
                                        </p:tav>
                                      </p:tavLst>
                                    </p:anim>
                                    <p:anim calcmode="lin" valueType="num">
                                      <p:cBhvr>
                                        <p:cTn id="14" dur="500" fill="hold"/>
                                        <p:tgtEl>
                                          <p:spTgt spid="8195"/>
                                        </p:tgtEl>
                                        <p:attrNameLst>
                                          <p:attrName>ppt_h</p:attrName>
                                        </p:attrNameLst>
                                      </p:cBhvr>
                                      <p:tavLst>
                                        <p:tav tm="0">
                                          <p:val>
                                            <p:fltVal val="0"/>
                                          </p:val>
                                        </p:tav>
                                        <p:tav tm="100000">
                                          <p:val>
                                            <p:strVal val="#ppt_h"/>
                                          </p:val>
                                        </p:tav>
                                      </p:tavLst>
                                    </p:anim>
                                    <p:animEffect transition="in" filter="fade">
                                      <p:cBhvr>
                                        <p:cTn id="15"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6"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954086" y="729799"/>
            <a:ext cx="7235825" cy="539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63538" algn="l"/>
              </a:tabLst>
              <a:defRPr sz="2400">
                <a:solidFill>
                  <a:schemeClr val="tx1"/>
                </a:solidFill>
                <a:latin typeface="Times New Roman" pitchFamily="18" charset="0"/>
              </a:defRPr>
            </a:lvl1pPr>
            <a:lvl2pPr marL="742950" indent="-285750">
              <a:tabLst>
                <a:tab pos="363538" algn="l"/>
              </a:tabLst>
              <a:defRPr sz="2400">
                <a:solidFill>
                  <a:schemeClr val="tx1"/>
                </a:solidFill>
                <a:latin typeface="Times New Roman" pitchFamily="18" charset="0"/>
              </a:defRPr>
            </a:lvl2pPr>
            <a:lvl3pPr marL="1143000" indent="-228600">
              <a:tabLst>
                <a:tab pos="363538" algn="l"/>
              </a:tabLst>
              <a:defRPr sz="2400">
                <a:solidFill>
                  <a:schemeClr val="tx1"/>
                </a:solidFill>
                <a:latin typeface="Times New Roman" pitchFamily="18" charset="0"/>
              </a:defRPr>
            </a:lvl3pPr>
            <a:lvl4pPr marL="1600200" indent="-228600">
              <a:tabLst>
                <a:tab pos="363538" algn="l"/>
              </a:tabLst>
              <a:defRPr sz="2400">
                <a:solidFill>
                  <a:schemeClr val="tx1"/>
                </a:solidFill>
                <a:latin typeface="Times New Roman" pitchFamily="18" charset="0"/>
              </a:defRPr>
            </a:lvl4pPr>
            <a:lvl5pPr marL="2057400" indent="-228600">
              <a:tabLst>
                <a:tab pos="363538"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363538"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363538"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363538"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363538" algn="l"/>
              </a:tabLst>
              <a:defRPr sz="2400">
                <a:solidFill>
                  <a:schemeClr val="tx1"/>
                </a:solidFill>
                <a:latin typeface="Times New Roman" pitchFamily="18" charset="0"/>
              </a:defRPr>
            </a:lvl9pPr>
          </a:lstStyle>
          <a:p>
            <a:pPr>
              <a:spcBef>
                <a:spcPct val="50000"/>
              </a:spcBef>
              <a:defRPr/>
            </a:pPr>
            <a:r>
              <a:rPr lang="en-US" sz="1800" b="1" dirty="0" smtClean="0">
                <a:solidFill>
                  <a:srgbClr val="C00000"/>
                </a:solidFill>
                <a:latin typeface="Verdana" pitchFamily="34" charset="0"/>
                <a:ea typeface="Verdana" pitchFamily="34" charset="0"/>
                <a:cs typeface="Verdana" pitchFamily="34" charset="0"/>
              </a:rPr>
              <a:t>CONCLUSION.</a:t>
            </a:r>
          </a:p>
          <a:p>
            <a:pPr>
              <a:spcBef>
                <a:spcPct val="50000"/>
              </a:spcBef>
              <a:defRPr/>
            </a:pPr>
            <a:endParaRPr lang="en-US" sz="800" dirty="0" smtClean="0">
              <a:solidFill>
                <a:srgbClr val="002060"/>
              </a:solidFill>
              <a:latin typeface="Tahoma" pitchFamily="34" charset="0"/>
              <a:ea typeface="Tahoma" pitchFamily="34" charset="0"/>
              <a:cs typeface="Tahoma" pitchFamily="34" charset="0"/>
            </a:endParaRPr>
          </a:p>
          <a:p>
            <a:pPr>
              <a:lnSpc>
                <a:spcPct val="150000"/>
              </a:lnSpc>
              <a:spcBef>
                <a:spcPct val="50000"/>
              </a:spcBef>
              <a:defRPr/>
            </a:pPr>
            <a:endParaRPr lang="en-US" sz="100" b="1" dirty="0" smtClean="0">
              <a:solidFill>
                <a:srgbClr val="002060"/>
              </a:solidFill>
              <a:latin typeface="Tahoma" pitchFamily="34" charset="0"/>
              <a:ea typeface="Tahoma" pitchFamily="34" charset="0"/>
              <a:cs typeface="Tahoma" pitchFamily="34" charset="0"/>
            </a:endParaRPr>
          </a:p>
          <a:p>
            <a:pPr>
              <a:lnSpc>
                <a:spcPct val="150000"/>
              </a:lnSpc>
              <a:spcBef>
                <a:spcPct val="50000"/>
              </a:spcBef>
              <a:defRPr/>
            </a:pPr>
            <a:endParaRPr lang="en-US" sz="100" b="1" dirty="0" smtClean="0">
              <a:solidFill>
                <a:srgbClr val="002060"/>
              </a:solidFill>
              <a:latin typeface="Tahoma" pitchFamily="34" charset="0"/>
              <a:ea typeface="Tahoma" pitchFamily="34" charset="0"/>
              <a:cs typeface="Tahoma" pitchFamily="34" charset="0"/>
            </a:endParaRPr>
          </a:p>
          <a:p>
            <a:pPr>
              <a:lnSpc>
                <a:spcPct val="150000"/>
              </a:lnSpc>
              <a:spcBef>
                <a:spcPct val="50000"/>
              </a:spcBef>
              <a:defRPr/>
            </a:pPr>
            <a:r>
              <a:rPr lang="en-US" sz="1400" b="1" dirty="0" smtClean="0">
                <a:latin typeface="Tahoma" pitchFamily="34" charset="0"/>
                <a:ea typeface="Tahoma" pitchFamily="34" charset="0"/>
                <a:cs typeface="Tahoma" pitchFamily="34" charset="0"/>
              </a:rPr>
              <a:t>LE “FUMEUR MOYEN” N’EXISTE PAS, COMMENT FACILITER L’ARRET ?</a:t>
            </a:r>
          </a:p>
          <a:p>
            <a:pPr marL="530225" indent="-174625">
              <a:lnSpc>
                <a:spcPct val="150000"/>
              </a:lnSpc>
              <a:spcAft>
                <a:spcPct val="20000"/>
              </a:spcAft>
              <a:buFontTx/>
              <a:buChar char="-"/>
              <a:tabLst>
                <a:tab pos="355600" algn="l"/>
              </a:tabLst>
              <a:defRPr/>
            </a:pPr>
            <a:r>
              <a:rPr lang="en-US" sz="1400" b="1" dirty="0" smtClean="0">
                <a:solidFill>
                  <a:srgbClr val="002060"/>
                </a:solidFill>
                <a:latin typeface="Tahoma" pitchFamily="34" charset="0"/>
                <a:ea typeface="Tahoma" pitchFamily="34" charset="0"/>
                <a:cs typeface="Tahoma" pitchFamily="34" charset="0"/>
              </a:rPr>
              <a:t>DEVELOPPER LES MOYENS D’AUTO ASSITANCE</a:t>
            </a:r>
          </a:p>
          <a:p>
            <a:pPr marL="530225" indent="-174625">
              <a:lnSpc>
                <a:spcPct val="150000"/>
              </a:lnSpc>
              <a:spcAft>
                <a:spcPct val="20000"/>
              </a:spcAft>
              <a:buFontTx/>
              <a:buChar char="-"/>
              <a:tabLst>
                <a:tab pos="355600" algn="l"/>
              </a:tabLst>
              <a:defRPr/>
            </a:pPr>
            <a:r>
              <a:rPr lang="en-US" sz="1400" b="1" dirty="0" smtClean="0">
                <a:solidFill>
                  <a:srgbClr val="002060"/>
                </a:solidFill>
                <a:latin typeface="Tahoma" pitchFamily="34" charset="0"/>
                <a:ea typeface="Tahoma" pitchFamily="34" charset="0"/>
                <a:cs typeface="Tahoma" pitchFamily="34" charset="0"/>
              </a:rPr>
              <a:t>EFFICACITTE DES THERAPIES DE GROUPE</a:t>
            </a:r>
          </a:p>
          <a:p>
            <a:pPr marL="530225" indent="-174625">
              <a:lnSpc>
                <a:spcPct val="150000"/>
              </a:lnSpc>
              <a:spcAft>
                <a:spcPct val="20000"/>
              </a:spcAft>
              <a:buFontTx/>
              <a:buChar char="-"/>
              <a:tabLst>
                <a:tab pos="355600" algn="l"/>
              </a:tabLst>
              <a:defRPr/>
            </a:pPr>
            <a:r>
              <a:rPr lang="en-US" sz="1400" b="1" dirty="0" smtClean="0">
                <a:solidFill>
                  <a:srgbClr val="002060"/>
                </a:solidFill>
                <a:latin typeface="Tahoma" pitchFamily="34" charset="0"/>
                <a:ea typeface="Tahoma" pitchFamily="34" charset="0"/>
                <a:cs typeface="Tahoma" pitchFamily="34" charset="0"/>
              </a:rPr>
              <a:t>AMELIORER LA FORMATION DES ACTEURS SANITAIRES</a:t>
            </a:r>
          </a:p>
          <a:p>
            <a:pPr marL="530225" indent="-174625">
              <a:lnSpc>
                <a:spcPct val="150000"/>
              </a:lnSpc>
              <a:spcAft>
                <a:spcPct val="20000"/>
              </a:spcAft>
              <a:buFontTx/>
              <a:buChar char="-"/>
              <a:tabLst>
                <a:tab pos="355600" algn="l"/>
              </a:tabLst>
              <a:defRPr/>
            </a:pPr>
            <a:r>
              <a:rPr lang="en-US" sz="1400" b="1" dirty="0" smtClean="0">
                <a:solidFill>
                  <a:srgbClr val="002060"/>
                </a:solidFill>
                <a:latin typeface="Tahoma" pitchFamily="34" charset="0"/>
                <a:ea typeface="Tahoma" pitchFamily="34" charset="0"/>
                <a:cs typeface="Tahoma" pitchFamily="34" charset="0"/>
              </a:rPr>
              <a:t>COORDONNER ET HIERACHISER L’INTERVENTION EN TABACOLOGIE</a:t>
            </a:r>
          </a:p>
          <a:p>
            <a:pPr>
              <a:lnSpc>
                <a:spcPct val="150000"/>
              </a:lnSpc>
              <a:spcAft>
                <a:spcPct val="20000"/>
              </a:spcAft>
              <a:defRPr/>
            </a:pPr>
            <a:endParaRPr lang="en-US" sz="1400" b="1" dirty="0" smtClean="0">
              <a:solidFill>
                <a:srgbClr val="002060"/>
              </a:solidFill>
              <a:latin typeface="Tahoma" pitchFamily="34" charset="0"/>
              <a:ea typeface="Tahoma" pitchFamily="34" charset="0"/>
              <a:cs typeface="Tahoma" pitchFamily="34" charset="0"/>
            </a:endParaRPr>
          </a:p>
          <a:p>
            <a:pPr>
              <a:lnSpc>
                <a:spcPct val="150000"/>
              </a:lnSpc>
              <a:spcAft>
                <a:spcPct val="20000"/>
              </a:spcAft>
              <a:defRPr/>
            </a:pPr>
            <a:r>
              <a:rPr lang="en-US" sz="1400" b="1" dirty="0" smtClean="0">
                <a:latin typeface="Tahoma" pitchFamily="34" charset="0"/>
                <a:ea typeface="Tahoma" pitchFamily="34" charset="0"/>
                <a:cs typeface="Tahoma" pitchFamily="34" charset="0"/>
              </a:rPr>
              <a:t>ATTITUDE CRITIQUE VIS A VIS DES METHODES D’AIDE A L’ARRET</a:t>
            </a:r>
          </a:p>
          <a:p>
            <a:pPr>
              <a:lnSpc>
                <a:spcPct val="150000"/>
              </a:lnSpc>
              <a:spcAft>
                <a:spcPct val="20000"/>
              </a:spcAft>
              <a:defRPr/>
            </a:pPr>
            <a:r>
              <a:rPr lang="en-US" sz="1400" b="1" dirty="0">
                <a:solidFill>
                  <a:srgbClr val="002060"/>
                </a:solidFill>
                <a:latin typeface="Tahoma" pitchFamily="34" charset="0"/>
                <a:ea typeface="Tahoma" pitchFamily="34" charset="0"/>
                <a:cs typeface="Tahoma" pitchFamily="34" charset="0"/>
              </a:rPr>
              <a:t>	</a:t>
            </a:r>
            <a:r>
              <a:rPr lang="en-US" sz="1400" b="1" dirty="0" smtClean="0">
                <a:solidFill>
                  <a:srgbClr val="002060"/>
                </a:solidFill>
                <a:latin typeface="Tahoma" pitchFamily="34" charset="0"/>
                <a:ea typeface="Tahoma" pitchFamily="34" charset="0"/>
                <a:cs typeface="Tahoma" pitchFamily="34" charset="0"/>
              </a:rPr>
              <a:t>- QUALITE METHODOLOGIQUE DES ESSAIS ?</a:t>
            </a:r>
          </a:p>
          <a:p>
            <a:pPr>
              <a:lnSpc>
                <a:spcPct val="150000"/>
              </a:lnSpc>
              <a:spcAft>
                <a:spcPct val="20000"/>
              </a:spcAft>
              <a:defRPr/>
            </a:pPr>
            <a:r>
              <a:rPr lang="en-US" sz="1400" b="1" dirty="0">
                <a:solidFill>
                  <a:srgbClr val="002060"/>
                </a:solidFill>
                <a:latin typeface="Tahoma" pitchFamily="34" charset="0"/>
                <a:ea typeface="Tahoma" pitchFamily="34" charset="0"/>
                <a:cs typeface="Tahoma" pitchFamily="34" charset="0"/>
              </a:rPr>
              <a:t>	</a:t>
            </a:r>
            <a:r>
              <a:rPr lang="en-US" sz="1400" b="1" dirty="0" smtClean="0">
                <a:solidFill>
                  <a:srgbClr val="002060"/>
                </a:solidFill>
                <a:latin typeface="Tahoma" pitchFamily="34" charset="0"/>
                <a:ea typeface="Tahoma" pitchFamily="34" charset="0"/>
                <a:cs typeface="Tahoma" pitchFamily="34" charset="0"/>
              </a:rPr>
              <a:t>- ESSAIS CLINIQUES ET PRATIQUE CLINIQUE ?</a:t>
            </a:r>
          </a:p>
          <a:p>
            <a:pPr>
              <a:lnSpc>
                <a:spcPct val="150000"/>
              </a:lnSpc>
              <a:spcAft>
                <a:spcPct val="20000"/>
              </a:spcAft>
              <a:defRPr/>
            </a:pPr>
            <a:r>
              <a:rPr lang="en-US" sz="1400" b="1" dirty="0">
                <a:solidFill>
                  <a:srgbClr val="002060"/>
                </a:solidFill>
                <a:latin typeface="Tahoma" pitchFamily="34" charset="0"/>
                <a:ea typeface="Tahoma" pitchFamily="34" charset="0"/>
                <a:cs typeface="Tahoma" pitchFamily="34" charset="0"/>
              </a:rPr>
              <a:t>	</a:t>
            </a:r>
            <a:r>
              <a:rPr lang="en-US" sz="1400" b="1" dirty="0" smtClean="0">
                <a:solidFill>
                  <a:srgbClr val="002060"/>
                </a:solidFill>
                <a:latin typeface="Tahoma" pitchFamily="34" charset="0"/>
                <a:ea typeface="Tahoma" pitchFamily="34" charset="0"/>
                <a:cs typeface="Tahoma" pitchFamily="34" charset="0"/>
              </a:rPr>
              <a:t>- MEDICAMENTS DIVERS (SYND. DE MANQUE – CRAVING) ?</a:t>
            </a:r>
          </a:p>
          <a:p>
            <a:pPr>
              <a:lnSpc>
                <a:spcPct val="150000"/>
              </a:lnSpc>
              <a:spcAft>
                <a:spcPct val="20000"/>
              </a:spcAft>
              <a:defRPr/>
            </a:pPr>
            <a:r>
              <a:rPr lang="en-US" sz="1400" b="1" dirty="0">
                <a:solidFill>
                  <a:srgbClr val="002060"/>
                </a:solidFill>
                <a:latin typeface="Tahoma" pitchFamily="34" charset="0"/>
                <a:ea typeface="Tahoma" pitchFamily="34" charset="0"/>
                <a:cs typeface="Tahoma" pitchFamily="34" charset="0"/>
              </a:rPr>
              <a:t>	</a:t>
            </a:r>
            <a:r>
              <a:rPr lang="en-US" sz="1400" b="1" dirty="0" smtClean="0">
                <a:solidFill>
                  <a:srgbClr val="002060"/>
                </a:solidFill>
                <a:latin typeface="Tahoma" pitchFamily="34" charset="0"/>
                <a:ea typeface="Tahoma" pitchFamily="34" charset="0"/>
                <a:cs typeface="Tahoma" pitchFamily="34" charset="0"/>
              </a:rPr>
              <a:t>- MOYENS MEDICAMENTEUX ET NON MEDICAMENTEUX ?</a:t>
            </a:r>
          </a:p>
          <a:p>
            <a:pPr>
              <a:lnSpc>
                <a:spcPct val="150000"/>
              </a:lnSpc>
              <a:spcAft>
                <a:spcPct val="20000"/>
              </a:spcAft>
              <a:defRPr/>
            </a:pPr>
            <a:endParaRPr lang="en-US" sz="1400" b="1" dirty="0">
              <a:solidFill>
                <a:srgbClr val="002060"/>
              </a:solidFill>
              <a:latin typeface="Tahoma" pitchFamily="34" charset="0"/>
              <a:ea typeface="Tahoma" pitchFamily="34" charset="0"/>
              <a:cs typeface="Tahoma" pitchFamily="34" charset="0"/>
            </a:endParaRPr>
          </a:p>
          <a:p>
            <a:pPr>
              <a:lnSpc>
                <a:spcPct val="150000"/>
              </a:lnSpc>
              <a:spcAft>
                <a:spcPct val="20000"/>
              </a:spcAft>
              <a:defRPr/>
            </a:pPr>
            <a:r>
              <a:rPr lang="en-US" sz="1400" b="1" dirty="0" smtClean="0">
                <a:latin typeface="Tahoma" pitchFamily="34" charset="0"/>
                <a:ea typeface="Tahoma" pitchFamily="34" charset="0"/>
                <a:cs typeface="Tahoma" pitchFamily="34" charset="0"/>
              </a:rPr>
              <a:t>TOUTE AIDE EST-ELLE “BONNE A PRENDRE” ?</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40290"/>
                                        </p:tgtEl>
                                        <p:attrNameLst>
                                          <p:attrName>style.visibility</p:attrName>
                                        </p:attrNameLst>
                                      </p:cBhvr>
                                      <p:to>
                                        <p:strVal val="visible"/>
                                      </p:to>
                                    </p:set>
                                    <p:anim calcmode="lin" valueType="num">
                                      <p:cBhvr>
                                        <p:cTn id="7" dur="500" fill="hold"/>
                                        <p:tgtEl>
                                          <p:spTgt spid="140290"/>
                                        </p:tgtEl>
                                        <p:attrNameLst>
                                          <p:attrName>ppt_w</p:attrName>
                                        </p:attrNameLst>
                                      </p:cBhvr>
                                      <p:tavLst>
                                        <p:tav tm="0">
                                          <p:val>
                                            <p:fltVal val="0"/>
                                          </p:val>
                                        </p:tav>
                                        <p:tav tm="100000">
                                          <p:val>
                                            <p:strVal val="#ppt_w"/>
                                          </p:val>
                                        </p:tav>
                                      </p:tavLst>
                                    </p:anim>
                                    <p:anim calcmode="lin" valueType="num">
                                      <p:cBhvr>
                                        <p:cTn id="8" dur="500" fill="hold"/>
                                        <p:tgtEl>
                                          <p:spTgt spid="140290"/>
                                        </p:tgtEl>
                                        <p:attrNameLst>
                                          <p:attrName>ppt_h</p:attrName>
                                        </p:attrNameLst>
                                      </p:cBhvr>
                                      <p:tavLst>
                                        <p:tav tm="0">
                                          <p:val>
                                            <p:fltVal val="0"/>
                                          </p:val>
                                        </p:tav>
                                        <p:tav tm="100000">
                                          <p:val>
                                            <p:strVal val="#ppt_h"/>
                                          </p:val>
                                        </p:tav>
                                      </p:tavLst>
                                    </p:anim>
                                    <p:animEffect transition="in" filter="fade">
                                      <p:cBhvr>
                                        <p:cTn id="9" dur="500"/>
                                        <p:tgtEl>
                                          <p:spTgt spid="140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84213" y="1341438"/>
            <a:ext cx="7778750" cy="526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400">
                <a:latin typeface="Verdana" pitchFamily="34" charset="0"/>
              </a:rPr>
              <a:t>LA CONSULTATION INITIALE D’AIDE A L ’ARRET DU TABAGISME</a:t>
            </a:r>
            <a:r>
              <a:rPr lang="fr-FR" sz="1400">
                <a:latin typeface="Lucida Console" pitchFamily="49" charset="0"/>
              </a:rPr>
              <a:t> </a:t>
            </a:r>
            <a:r>
              <a:rPr lang="fr-FR" sz="1400">
                <a:latin typeface="Verdana" pitchFamily="34" charset="0"/>
              </a:rPr>
              <a:t>EVALUE :</a:t>
            </a:r>
          </a:p>
          <a:p>
            <a:pPr eaLnBrk="1" hangingPunct="1"/>
            <a:r>
              <a:rPr lang="fr-FR" sz="1400">
                <a:latin typeface="Verdana" pitchFamily="34" charset="0"/>
              </a:rPr>
              <a:t>l’histoire du tabagisme et les tentatives d’arrêt antérieurs	Vrai  	Faux  </a:t>
            </a:r>
            <a:r>
              <a:rPr lang="fr-FR" sz="1400">
                <a:latin typeface="Verdana" pitchFamily="34" charset="0"/>
                <a:sym typeface="Wingdings" pitchFamily="2" charset="2"/>
              </a:rPr>
              <a:t></a:t>
            </a:r>
            <a:endParaRPr lang="fr-FR" sz="1400">
              <a:latin typeface="Verdana" pitchFamily="34" charset="0"/>
            </a:endParaRPr>
          </a:p>
          <a:p>
            <a:pPr eaLnBrk="1" hangingPunct="1"/>
            <a:r>
              <a:rPr lang="fr-FR" sz="1400">
                <a:latin typeface="Verdana" pitchFamily="34" charset="0"/>
              </a:rPr>
              <a:t>les éléments du pronostic (troubles anxio-dépressifs,	Vrai  	Faux  </a:t>
            </a:r>
            <a:r>
              <a:rPr lang="fr-FR" sz="1400">
                <a:latin typeface="Verdana" pitchFamily="34" charset="0"/>
                <a:sym typeface="Wingdings" pitchFamily="2" charset="2"/>
              </a:rPr>
              <a:t></a:t>
            </a:r>
            <a:endParaRPr lang="fr-FR" sz="1400">
              <a:latin typeface="Verdana" pitchFamily="34" charset="0"/>
            </a:endParaRPr>
          </a:p>
          <a:p>
            <a:pPr eaLnBrk="1" hangingPunct="1"/>
            <a:r>
              <a:rPr lang="fr-FR" sz="1400">
                <a:latin typeface="Verdana" pitchFamily="34" charset="0"/>
              </a:rPr>
              <a:t>co-dépendance)</a:t>
            </a:r>
          </a:p>
          <a:p>
            <a:pPr eaLnBrk="1" hangingPunct="1"/>
            <a:r>
              <a:rPr lang="fr-FR" sz="1400">
                <a:latin typeface="Verdana" pitchFamily="34" charset="0"/>
              </a:rPr>
              <a:t>le niveau de dépendance par le test de Fagerström		Vrai   	Faux  </a:t>
            </a:r>
            <a:r>
              <a:rPr lang="fr-FR" sz="1400">
                <a:latin typeface="Verdana" pitchFamily="34" charset="0"/>
                <a:sym typeface="Wingdings" pitchFamily="2" charset="2"/>
              </a:rPr>
              <a:t></a:t>
            </a:r>
            <a:endParaRPr lang="fr-FR" sz="1400">
              <a:latin typeface="Verdana" pitchFamily="34" charset="0"/>
            </a:endParaRPr>
          </a:p>
          <a:p>
            <a:pPr eaLnBrk="1" hangingPunct="1"/>
            <a:r>
              <a:rPr lang="fr-FR" sz="1400">
                <a:latin typeface="Verdana" pitchFamily="34" charset="0"/>
              </a:rPr>
              <a:t>le niveau d ’anxiété dépression par le test HAD		Vrai  	Faux  </a:t>
            </a:r>
            <a:r>
              <a:rPr lang="fr-FR" sz="1400">
                <a:latin typeface="Verdana" pitchFamily="34" charset="0"/>
                <a:sym typeface="Wingdings" pitchFamily="2" charset="2"/>
              </a:rPr>
              <a:t></a:t>
            </a:r>
            <a:endParaRPr lang="fr-FR" sz="1400">
              <a:latin typeface="Verdana" pitchFamily="34" charset="0"/>
            </a:endParaRPr>
          </a:p>
          <a:p>
            <a:pPr eaLnBrk="1" hangingPunct="1"/>
            <a:r>
              <a:rPr lang="fr-FR" sz="1400">
                <a:latin typeface="Verdana" pitchFamily="34" charset="0"/>
              </a:rPr>
              <a:t>le niveau de motivation à l ’arrêt par le test de RICHMOND	Vrai  	Faux  </a:t>
            </a:r>
            <a:r>
              <a:rPr lang="fr-FR" sz="1400">
                <a:latin typeface="Verdana" pitchFamily="34" charset="0"/>
                <a:sym typeface="Wingdings" pitchFamily="2" charset="2"/>
              </a:rPr>
              <a:t></a:t>
            </a:r>
            <a:endParaRPr lang="fr-FR" sz="1400">
              <a:latin typeface="Verdana" pitchFamily="34" charset="0"/>
            </a:endParaRPr>
          </a:p>
          <a:p>
            <a:pPr eaLnBrk="1" hangingPunct="1"/>
            <a:r>
              <a:rPr lang="fr-FR" sz="1400">
                <a:latin typeface="Verdana" pitchFamily="34" charset="0"/>
              </a:rPr>
              <a:t>les freins à la tentative d’arrêt				Vrai  	Faux  </a:t>
            </a:r>
            <a:r>
              <a:rPr lang="fr-FR" sz="1400">
                <a:latin typeface="Verdana" pitchFamily="34" charset="0"/>
                <a:sym typeface="Wingdings" pitchFamily="2" charset="2"/>
              </a:rPr>
              <a:t></a:t>
            </a:r>
            <a:r>
              <a:rPr lang="fr-FR" sz="1400">
                <a:latin typeface="Verdana" pitchFamily="34" charset="0"/>
              </a:rPr>
              <a:t>			</a:t>
            </a:r>
          </a:p>
          <a:p>
            <a:pPr eaLnBrk="1" hangingPunct="1"/>
            <a:endParaRPr lang="fr-FR" sz="1400">
              <a:latin typeface="Verdana" pitchFamily="34" charset="0"/>
            </a:endParaRPr>
          </a:p>
          <a:p>
            <a:pPr eaLnBrk="1" hangingPunct="1"/>
            <a:r>
              <a:rPr lang="fr-FR" sz="1400">
                <a:latin typeface="Verdana" pitchFamily="34" charset="0"/>
              </a:rPr>
              <a:t>LORS DES CONSULTATIONS DE SUIVI, ON DOIT :</a:t>
            </a:r>
          </a:p>
          <a:p>
            <a:pPr eaLnBrk="1" hangingPunct="1"/>
            <a:r>
              <a:rPr lang="fr-FR" sz="1400">
                <a:latin typeface="Verdana" pitchFamily="34" charset="0"/>
              </a:rPr>
              <a:t>à chaque consultation, fixer la date de la suivante		Vrai    	Faux  </a:t>
            </a:r>
            <a:r>
              <a:rPr lang="fr-FR" sz="1400">
                <a:latin typeface="Verdana" pitchFamily="34" charset="0"/>
                <a:sym typeface="Wingdings" pitchFamily="2" charset="2"/>
              </a:rPr>
              <a:t></a:t>
            </a:r>
            <a:endParaRPr lang="fr-FR" sz="1400">
              <a:latin typeface="Verdana" pitchFamily="34" charset="0"/>
            </a:endParaRPr>
          </a:p>
          <a:p>
            <a:pPr eaLnBrk="1" hangingPunct="1"/>
            <a:r>
              <a:rPr lang="fr-FR" sz="1400">
                <a:latin typeface="Verdana" pitchFamily="34" charset="0"/>
              </a:rPr>
              <a:t>assurer un suivi </a:t>
            </a:r>
            <a:r>
              <a:rPr lang="fr-FR" sz="1400">
                <a:latin typeface="Verdana" pitchFamily="34" charset="0"/>
                <a:sym typeface="Symbol" pitchFamily="18" charset="2"/>
              </a:rPr>
              <a:t> 6 mois (12 mois)			</a:t>
            </a:r>
            <a:r>
              <a:rPr lang="fr-FR" sz="1400">
                <a:latin typeface="Verdana" pitchFamily="34" charset="0"/>
              </a:rPr>
              <a:t>Vrai  	Faux  </a:t>
            </a:r>
            <a:r>
              <a:rPr lang="fr-FR" sz="1400">
                <a:latin typeface="Verdana" pitchFamily="34" charset="0"/>
                <a:sym typeface="Wingdings" pitchFamily="2" charset="2"/>
              </a:rPr>
              <a:t></a:t>
            </a:r>
            <a:endParaRPr lang="fr-FR" sz="1400">
              <a:latin typeface="Verdana" pitchFamily="34" charset="0"/>
            </a:endParaRPr>
          </a:p>
          <a:p>
            <a:pPr eaLnBrk="1" hangingPunct="1"/>
            <a:r>
              <a:rPr lang="fr-FR" sz="1400">
                <a:latin typeface="Verdana" pitchFamily="34" charset="0"/>
              </a:rPr>
              <a:t>valider l’arrêt : mesure du COE			Vrai  	Faux  </a:t>
            </a:r>
            <a:r>
              <a:rPr lang="fr-FR" sz="1400">
                <a:latin typeface="Verdana" pitchFamily="34" charset="0"/>
                <a:sym typeface="Wingdings" pitchFamily="2" charset="2"/>
              </a:rPr>
              <a:t></a:t>
            </a:r>
            <a:endParaRPr lang="fr-FR" sz="1400">
              <a:latin typeface="Verdana" pitchFamily="34" charset="0"/>
            </a:endParaRPr>
          </a:p>
          <a:p>
            <a:pPr eaLnBrk="1" hangingPunct="1"/>
            <a:r>
              <a:rPr lang="fr-FR" sz="1400">
                <a:latin typeface="Verdana" pitchFamily="34" charset="0"/>
              </a:rPr>
              <a:t>apprécier la qualité de vie et réaliser test HAD		Vrai  	Faux  </a:t>
            </a:r>
            <a:r>
              <a:rPr lang="fr-FR" sz="1400">
                <a:latin typeface="Verdana" pitchFamily="34" charset="0"/>
                <a:sym typeface="Wingdings" pitchFamily="2" charset="2"/>
              </a:rPr>
              <a:t></a:t>
            </a:r>
            <a:r>
              <a:rPr lang="fr-FR" sz="1400">
                <a:latin typeface="Verdana" pitchFamily="34" charset="0"/>
              </a:rPr>
              <a:t></a:t>
            </a:r>
          </a:p>
          <a:p>
            <a:pPr eaLnBrk="1" hangingPunct="1"/>
            <a:r>
              <a:rPr lang="fr-FR" sz="1400">
                <a:latin typeface="Verdana" pitchFamily="34" charset="0"/>
              </a:rPr>
              <a:t>Evaluer syndrome de sevrage et craving			Vrai  	Faux  </a:t>
            </a:r>
            <a:r>
              <a:rPr lang="fr-FR" sz="1400">
                <a:latin typeface="Verdana" pitchFamily="34" charset="0"/>
                <a:sym typeface="Wingdings" pitchFamily="2" charset="2"/>
              </a:rPr>
              <a:t></a:t>
            </a:r>
            <a:endParaRPr lang="fr-FR" sz="1400">
              <a:latin typeface="Verdana" pitchFamily="34" charset="0"/>
            </a:endParaRPr>
          </a:p>
          <a:p>
            <a:pPr eaLnBrk="1" hangingPunct="1"/>
            <a:r>
              <a:rPr lang="fr-FR" sz="1400">
                <a:latin typeface="Verdana" pitchFamily="34" charset="0"/>
              </a:rPr>
              <a:t>Rechercher des effets secondaires du sevrage		Vrai  	Faux  </a:t>
            </a:r>
            <a:r>
              <a:rPr lang="fr-FR" sz="1400">
                <a:latin typeface="Verdana" pitchFamily="34" charset="0"/>
                <a:sym typeface="Wingdings" pitchFamily="2" charset="2"/>
              </a:rPr>
              <a:t></a:t>
            </a:r>
            <a:endParaRPr lang="fr-FR" sz="1400">
              <a:latin typeface="Verdana" pitchFamily="34" charset="0"/>
            </a:endParaRPr>
          </a:p>
          <a:p>
            <a:pPr eaLnBrk="1" hangingPunct="1"/>
            <a:endParaRPr lang="fr-FR" sz="1400">
              <a:latin typeface="Verdana" pitchFamily="34" charset="0"/>
            </a:endParaRPr>
          </a:p>
          <a:p>
            <a:pPr eaLnBrk="1" hangingPunct="1"/>
            <a:r>
              <a:rPr lang="fr-FR" sz="1400">
                <a:latin typeface="Verdana" pitchFamily="34" charset="0"/>
              </a:rPr>
              <a:t>PROTOCOLE D’INTERVENTION :</a:t>
            </a:r>
          </a:p>
          <a:p>
            <a:pPr eaLnBrk="1" hangingPunct="1"/>
            <a:r>
              <a:rPr lang="fr-FR" sz="1400">
                <a:latin typeface="Verdana" pitchFamily="34" charset="0"/>
              </a:rPr>
              <a:t>Utilisez vous dans votre pratique </a:t>
            </a:r>
          </a:p>
          <a:p>
            <a:pPr eaLnBrk="1" hangingPunct="1"/>
            <a:r>
              <a:rPr lang="fr-FR" sz="1400">
                <a:latin typeface="Verdana" pitchFamily="34" charset="0"/>
              </a:rPr>
              <a:t>professionnelle un protocole 				OUI  </a:t>
            </a:r>
            <a:r>
              <a:rPr lang="fr-FR" sz="1400">
                <a:latin typeface="Verdana" pitchFamily="34" charset="0"/>
                <a:sym typeface="Wingdings" pitchFamily="2" charset="2"/>
              </a:rPr>
              <a:t></a:t>
            </a:r>
            <a:r>
              <a:rPr lang="fr-FR" sz="1400">
                <a:latin typeface="Verdana" pitchFamily="34" charset="0"/>
              </a:rPr>
              <a:t>	NON </a:t>
            </a:r>
            <a:r>
              <a:rPr lang="fr-FR" sz="1400">
                <a:latin typeface="Verdana" pitchFamily="34" charset="0"/>
                <a:sym typeface="Wingdings" pitchFamily="2" charset="2"/>
              </a:rPr>
              <a:t></a:t>
            </a:r>
            <a:endParaRPr lang="fr-FR" sz="1400">
              <a:latin typeface="Verdana" pitchFamily="34" charset="0"/>
            </a:endParaRPr>
          </a:p>
          <a:p>
            <a:pPr eaLnBrk="1" hangingPunct="1"/>
            <a:r>
              <a:rPr lang="fr-FR" sz="1400">
                <a:latin typeface="Verdana" pitchFamily="34" charset="0"/>
              </a:rPr>
              <a:t>Si NON envisagez-vous d’en utiliser un 			OUI </a:t>
            </a:r>
            <a:r>
              <a:rPr lang="fr-FR" sz="1400" b="1">
                <a:latin typeface="Verdana" pitchFamily="34" charset="0"/>
              </a:rPr>
              <a:t> </a:t>
            </a:r>
            <a:r>
              <a:rPr lang="fr-FR" sz="1400" b="1">
                <a:latin typeface="Verdana" pitchFamily="34" charset="0"/>
                <a:sym typeface="Wingdings" pitchFamily="2" charset="2"/>
              </a:rPr>
              <a:t></a:t>
            </a:r>
            <a:r>
              <a:rPr lang="fr-FR" sz="1400">
                <a:latin typeface="Verdana" pitchFamily="34" charset="0"/>
              </a:rPr>
              <a:t>	NON </a:t>
            </a:r>
            <a:r>
              <a:rPr lang="fr-FR" sz="1400">
                <a:latin typeface="Verdana" pitchFamily="34" charset="0"/>
                <a:sym typeface="Wingdings" pitchFamily="2" charset="2"/>
              </a:rPr>
              <a:t></a:t>
            </a:r>
            <a:endParaRPr lang="fr-FR" sz="1400">
              <a:latin typeface="Verdana" pitchFamily="34" charset="0"/>
            </a:endParaRPr>
          </a:p>
          <a:p>
            <a:pPr eaLnBrk="1" hangingPunct="1"/>
            <a:endParaRPr lang="fr-FR" sz="1400">
              <a:latin typeface="Verdana" pitchFamily="34" charset="0"/>
            </a:endParaRPr>
          </a:p>
          <a:p>
            <a:pPr eaLnBrk="1" hangingPunct="1"/>
            <a:endParaRPr lang="fr-FR" sz="1400">
              <a:latin typeface="Verdana" pitchFamily="34" charset="0"/>
            </a:endParaRPr>
          </a:p>
        </p:txBody>
      </p:sp>
      <p:sp>
        <p:nvSpPr>
          <p:cNvPr id="23555" name="Text Box 4"/>
          <p:cNvSpPr txBox="1">
            <a:spLocks noChangeArrowheads="1"/>
          </p:cNvSpPr>
          <p:nvPr/>
        </p:nvSpPr>
        <p:spPr bwMode="auto">
          <a:xfrm>
            <a:off x="609600" y="762000"/>
            <a:ext cx="993775" cy="3492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600" b="1">
                <a:latin typeface="Verdana" pitchFamily="34" charset="0"/>
              </a:rPr>
              <a:t>QCM 1 </a:t>
            </a:r>
            <a:endParaRPr lang="fr-FR" sz="1600">
              <a:latin typeface="Verdana" pitchFamily="34" charset="0"/>
            </a:endParaRPr>
          </a:p>
        </p:txBody>
      </p:sp>
      <p:sp>
        <p:nvSpPr>
          <p:cNvPr id="34820" name="ZoneTexte 1"/>
          <p:cNvSpPr txBox="1">
            <a:spLocks noChangeArrowheads="1"/>
          </p:cNvSpPr>
          <p:nvPr/>
        </p:nvSpPr>
        <p:spPr bwMode="auto">
          <a:xfrm>
            <a:off x="6732588" y="1644650"/>
            <a:ext cx="142875" cy="144463"/>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400">
                <a:latin typeface="Comic Sans MS" pitchFamily="66" charset="0"/>
              </a:rPr>
              <a:t>x</a:t>
            </a:r>
          </a:p>
        </p:txBody>
      </p:sp>
      <p:sp>
        <p:nvSpPr>
          <p:cNvPr id="34821" name="ZoneTexte 16"/>
          <p:cNvSpPr txBox="1">
            <a:spLocks noChangeArrowheads="1"/>
          </p:cNvSpPr>
          <p:nvPr/>
        </p:nvSpPr>
        <p:spPr bwMode="auto">
          <a:xfrm>
            <a:off x="6732588" y="2249488"/>
            <a:ext cx="142875" cy="14446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400">
                <a:latin typeface="Comic Sans MS" pitchFamily="66" charset="0"/>
              </a:rPr>
              <a:t>x</a:t>
            </a:r>
          </a:p>
        </p:txBody>
      </p:sp>
      <p:sp>
        <p:nvSpPr>
          <p:cNvPr id="34822" name="ZoneTexte 17"/>
          <p:cNvSpPr txBox="1">
            <a:spLocks noChangeArrowheads="1"/>
          </p:cNvSpPr>
          <p:nvPr/>
        </p:nvSpPr>
        <p:spPr bwMode="auto">
          <a:xfrm>
            <a:off x="6732588" y="2513013"/>
            <a:ext cx="144462" cy="14446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400">
                <a:latin typeface="Comic Sans MS" pitchFamily="66" charset="0"/>
              </a:rPr>
              <a:t>x</a:t>
            </a:r>
          </a:p>
        </p:txBody>
      </p:sp>
      <p:sp>
        <p:nvSpPr>
          <p:cNvPr id="19" name="ZoneTexte 18"/>
          <p:cNvSpPr txBox="1">
            <a:spLocks noChangeArrowheads="1"/>
          </p:cNvSpPr>
          <p:nvPr/>
        </p:nvSpPr>
        <p:spPr bwMode="auto">
          <a:xfrm>
            <a:off x="6732588" y="4213225"/>
            <a:ext cx="142875" cy="144463"/>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400">
                <a:latin typeface="Comic Sans MS" pitchFamily="66" charset="0"/>
              </a:rPr>
              <a:t>x</a:t>
            </a:r>
          </a:p>
        </p:txBody>
      </p:sp>
      <p:sp>
        <p:nvSpPr>
          <p:cNvPr id="21" name="ZoneTexte 20"/>
          <p:cNvSpPr txBox="1">
            <a:spLocks noChangeArrowheads="1"/>
          </p:cNvSpPr>
          <p:nvPr/>
        </p:nvSpPr>
        <p:spPr bwMode="auto">
          <a:xfrm>
            <a:off x="6732588" y="4400550"/>
            <a:ext cx="142875" cy="1428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400">
                <a:latin typeface="Comic Sans MS" pitchFamily="66" charset="0"/>
              </a:rPr>
              <a:t>x</a:t>
            </a:r>
          </a:p>
        </p:txBody>
      </p:sp>
      <p:sp>
        <p:nvSpPr>
          <p:cNvPr id="34825" name="ZoneTexte 22"/>
          <p:cNvSpPr txBox="1">
            <a:spLocks noChangeArrowheads="1"/>
          </p:cNvSpPr>
          <p:nvPr/>
        </p:nvSpPr>
        <p:spPr bwMode="auto">
          <a:xfrm>
            <a:off x="6732588" y="4597400"/>
            <a:ext cx="144462" cy="1428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400">
                <a:latin typeface="Comic Sans MS" pitchFamily="66" charset="0"/>
              </a:rPr>
              <a:t>x</a:t>
            </a:r>
          </a:p>
        </p:txBody>
      </p:sp>
      <p:sp>
        <p:nvSpPr>
          <p:cNvPr id="24" name="ZoneTexte 23"/>
          <p:cNvSpPr txBox="1">
            <a:spLocks noChangeArrowheads="1"/>
          </p:cNvSpPr>
          <p:nvPr/>
        </p:nvSpPr>
        <p:spPr bwMode="auto">
          <a:xfrm>
            <a:off x="6732588" y="4859338"/>
            <a:ext cx="144462" cy="14446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400">
                <a:latin typeface="Comic Sans MS" pitchFamily="66" charset="0"/>
              </a:rPr>
              <a:t>x</a:t>
            </a:r>
          </a:p>
        </p:txBody>
      </p:sp>
      <p:sp>
        <p:nvSpPr>
          <p:cNvPr id="26" name="ZoneTexte 25"/>
          <p:cNvSpPr txBox="1">
            <a:spLocks noChangeArrowheads="1"/>
          </p:cNvSpPr>
          <p:nvPr/>
        </p:nvSpPr>
        <p:spPr bwMode="auto">
          <a:xfrm>
            <a:off x="6732588" y="1846263"/>
            <a:ext cx="142875" cy="14446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400">
                <a:latin typeface="Comic Sans MS" pitchFamily="66" charset="0"/>
              </a:rPr>
              <a:t>x</a:t>
            </a:r>
          </a:p>
        </p:txBody>
      </p:sp>
      <p:sp>
        <p:nvSpPr>
          <p:cNvPr id="34828" name="ZoneTexte 26"/>
          <p:cNvSpPr txBox="1">
            <a:spLocks noChangeArrowheads="1"/>
          </p:cNvSpPr>
          <p:nvPr/>
        </p:nvSpPr>
        <p:spPr bwMode="auto">
          <a:xfrm>
            <a:off x="6732588" y="2738438"/>
            <a:ext cx="144462" cy="1428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400">
                <a:latin typeface="Comic Sans MS" pitchFamily="66" charset="0"/>
              </a:rPr>
              <a:t>x</a:t>
            </a:r>
          </a:p>
        </p:txBody>
      </p:sp>
      <p:sp>
        <p:nvSpPr>
          <p:cNvPr id="34829" name="ZoneTexte 27"/>
          <p:cNvSpPr txBox="1">
            <a:spLocks noChangeArrowheads="1"/>
          </p:cNvSpPr>
          <p:nvPr/>
        </p:nvSpPr>
        <p:spPr bwMode="auto">
          <a:xfrm>
            <a:off x="6732588" y="2962275"/>
            <a:ext cx="144462" cy="1428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400">
                <a:latin typeface="Comic Sans MS" pitchFamily="66" charset="0"/>
              </a:rPr>
              <a:t>x</a:t>
            </a:r>
          </a:p>
        </p:txBody>
      </p:sp>
      <p:sp>
        <p:nvSpPr>
          <p:cNvPr id="30" name="ZoneTexte 29"/>
          <p:cNvSpPr txBox="1">
            <a:spLocks noChangeArrowheads="1"/>
          </p:cNvSpPr>
          <p:nvPr/>
        </p:nvSpPr>
        <p:spPr bwMode="auto">
          <a:xfrm>
            <a:off x="6732588" y="3789363"/>
            <a:ext cx="142875" cy="14446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400">
                <a:latin typeface="Comic Sans MS" pitchFamily="66" charset="0"/>
              </a:rPr>
              <a:t>x</a:t>
            </a:r>
          </a:p>
        </p:txBody>
      </p:sp>
      <p:sp>
        <p:nvSpPr>
          <p:cNvPr id="64" name="ZoneTexte 63"/>
          <p:cNvSpPr txBox="1">
            <a:spLocks noChangeArrowheads="1"/>
          </p:cNvSpPr>
          <p:nvPr/>
        </p:nvSpPr>
        <p:spPr bwMode="auto">
          <a:xfrm>
            <a:off x="6732588" y="4019550"/>
            <a:ext cx="144462" cy="144463"/>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400">
                <a:latin typeface="Comic Sans MS" pitchFamily="66" charset="0"/>
              </a:rPr>
              <a:t>x</a:t>
            </a:r>
          </a:p>
        </p:txBody>
      </p:sp>
      <p:sp>
        <p:nvSpPr>
          <p:cNvPr id="23568" name="ZoneTexte 72"/>
          <p:cNvSpPr txBox="1">
            <a:spLocks noChangeArrowheads="1"/>
          </p:cNvSpPr>
          <p:nvPr/>
        </p:nvSpPr>
        <p:spPr bwMode="auto">
          <a:xfrm>
            <a:off x="6732588" y="1846263"/>
            <a:ext cx="142875" cy="144462"/>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sz="1400">
              <a:latin typeface="Comic Sans MS" pitchFamily="66" charset="0"/>
            </a:endParaRPr>
          </a:p>
        </p:txBody>
      </p:sp>
      <p:sp>
        <p:nvSpPr>
          <p:cNvPr id="23569" name="ZoneTexte 73"/>
          <p:cNvSpPr txBox="1">
            <a:spLocks noChangeArrowheads="1"/>
          </p:cNvSpPr>
          <p:nvPr/>
        </p:nvSpPr>
        <p:spPr bwMode="auto">
          <a:xfrm>
            <a:off x="6732588" y="2249488"/>
            <a:ext cx="144462" cy="144462"/>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sz="1400">
              <a:latin typeface="Comic Sans MS" pitchFamily="66" charset="0"/>
            </a:endParaRPr>
          </a:p>
        </p:txBody>
      </p:sp>
      <p:sp>
        <p:nvSpPr>
          <p:cNvPr id="23570" name="ZoneTexte 74"/>
          <p:cNvSpPr txBox="1">
            <a:spLocks noChangeArrowheads="1"/>
          </p:cNvSpPr>
          <p:nvPr/>
        </p:nvSpPr>
        <p:spPr bwMode="auto">
          <a:xfrm>
            <a:off x="6732588" y="2513013"/>
            <a:ext cx="142875" cy="144462"/>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sz="1400">
              <a:latin typeface="Comic Sans MS" pitchFamily="66" charset="0"/>
            </a:endParaRPr>
          </a:p>
        </p:txBody>
      </p:sp>
      <p:sp>
        <p:nvSpPr>
          <p:cNvPr id="23571" name="ZoneTexte 75"/>
          <p:cNvSpPr txBox="1">
            <a:spLocks noChangeArrowheads="1"/>
          </p:cNvSpPr>
          <p:nvPr/>
        </p:nvSpPr>
        <p:spPr bwMode="auto">
          <a:xfrm>
            <a:off x="6732588" y="2740025"/>
            <a:ext cx="144462" cy="144463"/>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sz="1400">
              <a:latin typeface="Comic Sans MS" pitchFamily="66" charset="0"/>
            </a:endParaRPr>
          </a:p>
        </p:txBody>
      </p:sp>
      <p:sp>
        <p:nvSpPr>
          <p:cNvPr id="23572" name="ZoneTexte 76"/>
          <p:cNvSpPr txBox="1">
            <a:spLocks noChangeArrowheads="1"/>
          </p:cNvSpPr>
          <p:nvPr/>
        </p:nvSpPr>
        <p:spPr bwMode="auto">
          <a:xfrm>
            <a:off x="6732588" y="2962275"/>
            <a:ext cx="142875" cy="144463"/>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sz="1400">
              <a:latin typeface="Comic Sans MS" pitchFamily="66" charset="0"/>
            </a:endParaRPr>
          </a:p>
        </p:txBody>
      </p:sp>
      <p:sp>
        <p:nvSpPr>
          <p:cNvPr id="23573" name="ZoneTexte 77"/>
          <p:cNvSpPr txBox="1">
            <a:spLocks noChangeArrowheads="1"/>
          </p:cNvSpPr>
          <p:nvPr/>
        </p:nvSpPr>
        <p:spPr bwMode="auto">
          <a:xfrm>
            <a:off x="6732588" y="3790950"/>
            <a:ext cx="142875" cy="144463"/>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sz="1400">
              <a:latin typeface="Comic Sans MS" pitchFamily="66" charset="0"/>
            </a:endParaRPr>
          </a:p>
        </p:txBody>
      </p:sp>
      <p:sp>
        <p:nvSpPr>
          <p:cNvPr id="23574" name="ZoneTexte 78"/>
          <p:cNvSpPr txBox="1">
            <a:spLocks noChangeArrowheads="1"/>
          </p:cNvSpPr>
          <p:nvPr/>
        </p:nvSpPr>
        <p:spPr bwMode="auto">
          <a:xfrm>
            <a:off x="6732588" y="4021138"/>
            <a:ext cx="144462" cy="144462"/>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sz="1400">
              <a:latin typeface="Comic Sans MS" pitchFamily="66" charset="0"/>
            </a:endParaRPr>
          </a:p>
        </p:txBody>
      </p:sp>
      <p:sp>
        <p:nvSpPr>
          <p:cNvPr id="23575" name="ZoneTexte 79"/>
          <p:cNvSpPr txBox="1">
            <a:spLocks noChangeArrowheads="1"/>
          </p:cNvSpPr>
          <p:nvPr/>
        </p:nvSpPr>
        <p:spPr bwMode="auto">
          <a:xfrm>
            <a:off x="6732588" y="4211638"/>
            <a:ext cx="144462" cy="144462"/>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sz="1400">
              <a:latin typeface="Comic Sans MS" pitchFamily="66" charset="0"/>
            </a:endParaRPr>
          </a:p>
        </p:txBody>
      </p:sp>
      <p:sp>
        <p:nvSpPr>
          <p:cNvPr id="23576" name="ZoneTexte 80"/>
          <p:cNvSpPr txBox="1">
            <a:spLocks noChangeArrowheads="1"/>
          </p:cNvSpPr>
          <p:nvPr/>
        </p:nvSpPr>
        <p:spPr bwMode="auto">
          <a:xfrm>
            <a:off x="6732588" y="4398963"/>
            <a:ext cx="142875" cy="1428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sz="1400">
              <a:latin typeface="Comic Sans MS" pitchFamily="66" charset="0"/>
            </a:endParaRPr>
          </a:p>
        </p:txBody>
      </p:sp>
      <p:sp>
        <p:nvSpPr>
          <p:cNvPr id="23577" name="ZoneTexte 82"/>
          <p:cNvSpPr txBox="1">
            <a:spLocks noChangeArrowheads="1"/>
          </p:cNvSpPr>
          <p:nvPr/>
        </p:nvSpPr>
        <p:spPr bwMode="auto">
          <a:xfrm>
            <a:off x="6732588" y="4859338"/>
            <a:ext cx="144462" cy="144462"/>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sz="1400">
              <a:latin typeface="Comic Sans MS" pitchFamily="66" charset="0"/>
            </a:endParaRPr>
          </a:p>
        </p:txBody>
      </p:sp>
      <p:sp>
        <p:nvSpPr>
          <p:cNvPr id="23578" name="ZoneTexte 81"/>
          <p:cNvSpPr txBox="1">
            <a:spLocks noChangeArrowheads="1"/>
          </p:cNvSpPr>
          <p:nvPr/>
        </p:nvSpPr>
        <p:spPr bwMode="auto">
          <a:xfrm>
            <a:off x="6732588" y="4613275"/>
            <a:ext cx="144462" cy="1428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sz="1400">
              <a:latin typeface="Comic Sans MS" pitchFamily="66" charset="0"/>
            </a:endParaRPr>
          </a:p>
        </p:txBody>
      </p:sp>
      <p:sp>
        <p:nvSpPr>
          <p:cNvPr id="23579" name="ZoneTexte 71"/>
          <p:cNvSpPr txBox="1">
            <a:spLocks noChangeArrowheads="1"/>
          </p:cNvSpPr>
          <p:nvPr/>
        </p:nvSpPr>
        <p:spPr bwMode="auto">
          <a:xfrm>
            <a:off x="6732588" y="1644650"/>
            <a:ext cx="144462" cy="144463"/>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sz="1400">
              <a:latin typeface="Comic Sans MS" pitchFamily="66"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2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2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82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82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P spid="34821" grpId="0" animBg="1"/>
      <p:bldP spid="34822" grpId="0" animBg="1"/>
      <p:bldP spid="19" grpId="0" animBg="1"/>
      <p:bldP spid="21" grpId="0" animBg="1"/>
      <p:bldP spid="34825" grpId="0" animBg="1"/>
      <p:bldP spid="24" grpId="0" animBg="1"/>
      <p:bldP spid="26" grpId="0" animBg="1"/>
      <p:bldP spid="34828" grpId="0" animBg="1"/>
      <p:bldP spid="34829" grpId="0" animBg="1"/>
      <p:bldP spid="30" grpId="0" animBg="1"/>
      <p:bldP spid="64"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609600" y="619125"/>
            <a:ext cx="993775" cy="3492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600" b="1">
                <a:latin typeface="Verdana" pitchFamily="34" charset="0"/>
              </a:rPr>
              <a:t>QCM  2</a:t>
            </a:r>
            <a:endParaRPr lang="fr-FR" sz="2400">
              <a:latin typeface="Lucida Console" pitchFamily="49" charset="0"/>
            </a:endParaRPr>
          </a:p>
        </p:txBody>
      </p:sp>
      <p:sp>
        <p:nvSpPr>
          <p:cNvPr id="24579" name="Text Box 3"/>
          <p:cNvSpPr txBox="1">
            <a:spLocks noChangeArrowheads="1"/>
          </p:cNvSpPr>
          <p:nvPr/>
        </p:nvSpPr>
        <p:spPr bwMode="auto">
          <a:xfrm>
            <a:off x="179388" y="1484313"/>
            <a:ext cx="5859462" cy="477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400">
                <a:latin typeface="Verdana" pitchFamily="34" charset="0"/>
              </a:rPr>
              <a:t>La Substitution Nicotinique (SN) est contre-indiquée chez les cardiaques et femmes enceintes. Les formes galéniques ne peuvent être associées.</a:t>
            </a:r>
          </a:p>
          <a:p>
            <a:pPr eaLnBrk="1" hangingPunct="1"/>
            <a:endParaRPr lang="fr-FR" sz="1400">
              <a:latin typeface="Verdana" pitchFamily="34" charset="0"/>
            </a:endParaRPr>
          </a:p>
          <a:p>
            <a:pPr eaLnBrk="1" hangingPunct="1"/>
            <a:r>
              <a:rPr lang="fr-FR" sz="1400">
                <a:latin typeface="Verdana" pitchFamily="34" charset="0"/>
              </a:rPr>
              <a:t>Les grands principes de la SN sont : éviter le sous dosage initial, durée du traitement suffisante, diminution progressive de la posologie.</a:t>
            </a:r>
          </a:p>
          <a:p>
            <a:pPr eaLnBrk="1" hangingPunct="1"/>
            <a:endParaRPr lang="fr-FR" sz="1400">
              <a:latin typeface="Verdana" pitchFamily="34" charset="0"/>
            </a:endParaRPr>
          </a:p>
          <a:p>
            <a:pPr eaLnBrk="1" hangingPunct="1"/>
            <a:r>
              <a:rPr lang="fr-FR" sz="1400">
                <a:latin typeface="Verdana" pitchFamily="34" charset="0"/>
              </a:rPr>
              <a:t>La SN (versus placebo) permet de doubler le taux d ’arrêt à court terme (fin du traitement) et long terme (12 mois).</a:t>
            </a:r>
          </a:p>
          <a:p>
            <a:pPr eaLnBrk="1" hangingPunct="1"/>
            <a:endParaRPr lang="fr-FR" sz="1400">
              <a:latin typeface="Verdana" pitchFamily="34" charset="0"/>
            </a:endParaRPr>
          </a:p>
          <a:p>
            <a:pPr eaLnBrk="1" hangingPunct="1"/>
            <a:r>
              <a:rPr lang="fr-FR" sz="1400">
                <a:latin typeface="Verdana" pitchFamily="34" charset="0"/>
              </a:rPr>
              <a:t>La SN peut donner lieu à des abstinences temporaires ou à une stratégie de réduction de la consommation.</a:t>
            </a:r>
          </a:p>
          <a:p>
            <a:pPr eaLnBrk="1" hangingPunct="1"/>
            <a:endParaRPr lang="fr-FR" sz="1400">
              <a:latin typeface="Verdana" pitchFamily="34" charset="0"/>
            </a:endParaRPr>
          </a:p>
          <a:p>
            <a:pPr eaLnBrk="1" hangingPunct="1"/>
            <a:r>
              <a:rPr lang="fr-FR" sz="1400">
                <a:latin typeface="Verdana" pitchFamily="34" charset="0"/>
              </a:rPr>
              <a:t>L’association des formes galéniques (FO et TD) accroît le taux de succès dans l’arrêt à long terme (vs une seule forme).</a:t>
            </a:r>
          </a:p>
          <a:p>
            <a:pPr eaLnBrk="1" hangingPunct="1"/>
            <a:endParaRPr lang="fr-FR" sz="1400">
              <a:latin typeface="Verdana" pitchFamily="34" charset="0"/>
            </a:endParaRPr>
          </a:p>
          <a:p>
            <a:pPr eaLnBrk="1" hangingPunct="1"/>
            <a:r>
              <a:rPr lang="fr-FR" sz="1400">
                <a:latin typeface="Verdana" pitchFamily="34" charset="0"/>
              </a:rPr>
              <a:t>Chez le fumeur fortement dépendant, les FO les plus dosés permettent d’améliorer significativement la réduction de la consommation de tabac et l’abstinence durable.</a:t>
            </a:r>
          </a:p>
          <a:p>
            <a:pPr eaLnBrk="1" hangingPunct="1"/>
            <a:endParaRPr lang="fr-FR" sz="1400">
              <a:latin typeface="Verdana" pitchFamily="34" charset="0"/>
            </a:endParaRPr>
          </a:p>
          <a:p>
            <a:pPr eaLnBrk="1" hangingPunct="1"/>
            <a:r>
              <a:rPr lang="fr-FR" sz="1400">
                <a:latin typeface="Verdana" pitchFamily="34" charset="0"/>
              </a:rPr>
              <a:t>Le dosage de la cotinine permet d’adapter le TNS </a:t>
            </a:r>
          </a:p>
        </p:txBody>
      </p:sp>
      <p:sp>
        <p:nvSpPr>
          <p:cNvPr id="24580" name="Text Box 4"/>
          <p:cNvSpPr txBox="1">
            <a:spLocks noChangeArrowheads="1"/>
          </p:cNvSpPr>
          <p:nvPr/>
        </p:nvSpPr>
        <p:spPr bwMode="auto">
          <a:xfrm>
            <a:off x="6096000" y="1066800"/>
            <a:ext cx="228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1044575" algn="l"/>
              </a:tabLst>
              <a:defRPr>
                <a:solidFill>
                  <a:schemeClr val="tx1"/>
                </a:solidFill>
                <a:latin typeface="Times" pitchFamily="18" charset="0"/>
                <a:cs typeface="Arial" pitchFamily="34" charset="0"/>
              </a:defRPr>
            </a:lvl1pPr>
            <a:lvl2pPr marL="742950" indent="-285750" eaLnBrk="0" hangingPunct="0">
              <a:tabLst>
                <a:tab pos="1044575" algn="l"/>
              </a:tabLst>
              <a:defRPr>
                <a:solidFill>
                  <a:schemeClr val="tx1"/>
                </a:solidFill>
                <a:latin typeface="Times" pitchFamily="18" charset="0"/>
                <a:cs typeface="Arial" pitchFamily="34" charset="0"/>
              </a:defRPr>
            </a:lvl2pPr>
            <a:lvl3pPr marL="1143000" indent="-228600" eaLnBrk="0" hangingPunct="0">
              <a:tabLst>
                <a:tab pos="1044575" algn="l"/>
              </a:tabLst>
              <a:defRPr>
                <a:solidFill>
                  <a:schemeClr val="tx1"/>
                </a:solidFill>
                <a:latin typeface="Times" pitchFamily="18" charset="0"/>
                <a:cs typeface="Arial" pitchFamily="34" charset="0"/>
              </a:defRPr>
            </a:lvl3pPr>
            <a:lvl4pPr marL="1600200" indent="-228600" eaLnBrk="0" hangingPunct="0">
              <a:tabLst>
                <a:tab pos="1044575" algn="l"/>
              </a:tabLst>
              <a:defRPr>
                <a:solidFill>
                  <a:schemeClr val="tx1"/>
                </a:solidFill>
                <a:latin typeface="Times" pitchFamily="18" charset="0"/>
                <a:cs typeface="Arial" pitchFamily="34" charset="0"/>
              </a:defRPr>
            </a:lvl4pPr>
            <a:lvl5pPr marL="2057400" indent="-228600" eaLnBrk="0" hangingPunct="0">
              <a:tabLst>
                <a:tab pos="1044575" algn="l"/>
              </a:tabLst>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tabLst>
                <a:tab pos="1044575" algn="l"/>
              </a:tabLs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tabLst>
                <a:tab pos="1044575" algn="l"/>
              </a:tabLs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tabLst>
                <a:tab pos="1044575" algn="l"/>
              </a:tabLs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tabLst>
                <a:tab pos="1044575" algn="l"/>
              </a:tabLst>
              <a:defRPr>
                <a:solidFill>
                  <a:schemeClr val="tx1"/>
                </a:solidFill>
                <a:latin typeface="Times" pitchFamily="18" charset="0"/>
                <a:cs typeface="Arial" pitchFamily="34" charset="0"/>
              </a:defRPr>
            </a:lvl9pPr>
          </a:lstStyle>
          <a:p>
            <a:pPr eaLnBrk="1" hangingPunct="1">
              <a:spcBef>
                <a:spcPct val="50000"/>
              </a:spcBef>
            </a:pPr>
            <a:r>
              <a:rPr lang="fr-FR" sz="2000">
                <a:latin typeface="Comic Sans MS" pitchFamily="66" charset="0"/>
              </a:rPr>
              <a:t>VRAI	FAUX	</a:t>
            </a:r>
            <a:endParaRPr lang="fr-FR" sz="2400">
              <a:latin typeface="Times New Roman" pitchFamily="18" charset="0"/>
            </a:endParaRPr>
          </a:p>
        </p:txBody>
      </p:sp>
      <p:sp>
        <p:nvSpPr>
          <p:cNvPr id="24581" name="Rectangle 5"/>
          <p:cNvSpPr>
            <a:spLocks noChangeArrowheads="1"/>
          </p:cNvSpPr>
          <p:nvPr/>
        </p:nvSpPr>
        <p:spPr bwMode="auto">
          <a:xfrm>
            <a:off x="6248400" y="1600200"/>
            <a:ext cx="533400" cy="228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sp>
        <p:nvSpPr>
          <p:cNvPr id="24582" name="Rectangle 6"/>
          <p:cNvSpPr>
            <a:spLocks noChangeArrowheads="1"/>
          </p:cNvSpPr>
          <p:nvPr/>
        </p:nvSpPr>
        <p:spPr bwMode="auto">
          <a:xfrm>
            <a:off x="7239000" y="1600200"/>
            <a:ext cx="533400" cy="228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sp>
        <p:nvSpPr>
          <p:cNvPr id="144391" name="Rectangle 7"/>
          <p:cNvSpPr>
            <a:spLocks noChangeArrowheads="1"/>
          </p:cNvSpPr>
          <p:nvPr/>
        </p:nvSpPr>
        <p:spPr bwMode="auto">
          <a:xfrm>
            <a:off x="6248400" y="2438400"/>
            <a:ext cx="533400" cy="228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atin typeface="Arial" pitchFamily="34" charset="0"/>
                <a:sym typeface="Monotype Sorts"/>
              </a:rPr>
              <a:t>X</a:t>
            </a:r>
          </a:p>
        </p:txBody>
      </p:sp>
      <p:sp>
        <p:nvSpPr>
          <p:cNvPr id="24584" name="Rectangle 8"/>
          <p:cNvSpPr>
            <a:spLocks noChangeArrowheads="1"/>
          </p:cNvSpPr>
          <p:nvPr/>
        </p:nvSpPr>
        <p:spPr bwMode="auto">
          <a:xfrm>
            <a:off x="6248400" y="3429000"/>
            <a:ext cx="533400" cy="228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sp>
        <p:nvSpPr>
          <p:cNvPr id="24585" name="Rectangle 9"/>
          <p:cNvSpPr>
            <a:spLocks noChangeArrowheads="1"/>
          </p:cNvSpPr>
          <p:nvPr/>
        </p:nvSpPr>
        <p:spPr bwMode="auto">
          <a:xfrm>
            <a:off x="6248400" y="4038600"/>
            <a:ext cx="533400" cy="228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sp>
        <p:nvSpPr>
          <p:cNvPr id="24586" name="Rectangle 10"/>
          <p:cNvSpPr>
            <a:spLocks noChangeArrowheads="1"/>
          </p:cNvSpPr>
          <p:nvPr/>
        </p:nvSpPr>
        <p:spPr bwMode="auto">
          <a:xfrm>
            <a:off x="7239000" y="2438400"/>
            <a:ext cx="533400" cy="228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sp>
        <p:nvSpPr>
          <p:cNvPr id="144395" name="Rectangle 11"/>
          <p:cNvSpPr>
            <a:spLocks noChangeArrowheads="1"/>
          </p:cNvSpPr>
          <p:nvPr/>
        </p:nvSpPr>
        <p:spPr bwMode="auto">
          <a:xfrm>
            <a:off x="6227763" y="4581525"/>
            <a:ext cx="533400" cy="228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atin typeface="Arial" pitchFamily="34" charset="0"/>
                <a:sym typeface="Monotype Sorts"/>
              </a:rPr>
              <a:t>X</a:t>
            </a:r>
          </a:p>
        </p:txBody>
      </p:sp>
      <p:sp>
        <p:nvSpPr>
          <p:cNvPr id="24588" name="Rectangle 12"/>
          <p:cNvSpPr>
            <a:spLocks noChangeArrowheads="1"/>
          </p:cNvSpPr>
          <p:nvPr/>
        </p:nvSpPr>
        <p:spPr bwMode="auto">
          <a:xfrm>
            <a:off x="7239000" y="4038600"/>
            <a:ext cx="533400" cy="228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sp>
        <p:nvSpPr>
          <p:cNvPr id="144397" name="Rectangle 13"/>
          <p:cNvSpPr>
            <a:spLocks noChangeArrowheads="1"/>
          </p:cNvSpPr>
          <p:nvPr/>
        </p:nvSpPr>
        <p:spPr bwMode="auto">
          <a:xfrm>
            <a:off x="6324600" y="3143250"/>
            <a:ext cx="461963"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pPr>
            <a:endParaRPr lang="fr-FR" sz="1000">
              <a:latin typeface="Comic Sans MS" pitchFamily="66" charset="0"/>
              <a:sym typeface="Monotype Sorts"/>
            </a:endParaRPr>
          </a:p>
          <a:p>
            <a:pPr>
              <a:spcBef>
                <a:spcPct val="30000"/>
              </a:spcBef>
            </a:pPr>
            <a:r>
              <a:rPr lang="fr-FR">
                <a:latin typeface="Arial" pitchFamily="34" charset="0"/>
                <a:sym typeface="Monotype Sorts"/>
              </a:rPr>
              <a:t>X</a:t>
            </a:r>
          </a:p>
        </p:txBody>
      </p:sp>
      <p:sp>
        <p:nvSpPr>
          <p:cNvPr id="144398" name="Rectangle 14"/>
          <p:cNvSpPr>
            <a:spLocks noChangeArrowheads="1"/>
          </p:cNvSpPr>
          <p:nvPr/>
        </p:nvSpPr>
        <p:spPr bwMode="auto">
          <a:xfrm>
            <a:off x="6316663" y="3965575"/>
            <a:ext cx="538162"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spcBef>
                <a:spcPts val="600"/>
              </a:spcBef>
            </a:pPr>
            <a:r>
              <a:rPr lang="fr-FR">
                <a:latin typeface="Arial" pitchFamily="34" charset="0"/>
                <a:sym typeface="Monotype Sorts"/>
              </a:rPr>
              <a:t>X</a:t>
            </a:r>
          </a:p>
        </p:txBody>
      </p:sp>
      <p:sp>
        <p:nvSpPr>
          <p:cNvPr id="144399" name="Rectangle 15"/>
          <p:cNvSpPr>
            <a:spLocks noChangeArrowheads="1"/>
          </p:cNvSpPr>
          <p:nvPr/>
        </p:nvSpPr>
        <p:spPr bwMode="auto">
          <a:xfrm>
            <a:off x="7315200" y="1450975"/>
            <a:ext cx="390525"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30000"/>
              </a:lnSpc>
              <a:spcBef>
                <a:spcPct val="40000"/>
              </a:spcBef>
            </a:pPr>
            <a:r>
              <a:rPr lang="fr-FR">
                <a:latin typeface="Arial" pitchFamily="34" charset="0"/>
                <a:sym typeface="Monotype Sorts"/>
              </a:rPr>
              <a:t>X</a:t>
            </a:r>
          </a:p>
        </p:txBody>
      </p:sp>
      <p:sp>
        <p:nvSpPr>
          <p:cNvPr id="24592" name="Rectangle 16"/>
          <p:cNvSpPr>
            <a:spLocks noChangeArrowheads="1"/>
          </p:cNvSpPr>
          <p:nvPr/>
        </p:nvSpPr>
        <p:spPr bwMode="auto">
          <a:xfrm>
            <a:off x="7235825" y="3429000"/>
            <a:ext cx="533400" cy="228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sp>
        <p:nvSpPr>
          <p:cNvPr id="24593" name="Rectangle 17"/>
          <p:cNvSpPr>
            <a:spLocks noChangeArrowheads="1"/>
          </p:cNvSpPr>
          <p:nvPr/>
        </p:nvSpPr>
        <p:spPr bwMode="auto">
          <a:xfrm>
            <a:off x="7235825" y="4581525"/>
            <a:ext cx="533400" cy="228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sp>
        <p:nvSpPr>
          <p:cNvPr id="144402" name="Rectangle 18"/>
          <p:cNvSpPr>
            <a:spLocks noChangeArrowheads="1"/>
          </p:cNvSpPr>
          <p:nvPr/>
        </p:nvSpPr>
        <p:spPr bwMode="auto">
          <a:xfrm>
            <a:off x="6227763" y="5257800"/>
            <a:ext cx="533400" cy="228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atin typeface="Arial" pitchFamily="34" charset="0"/>
                <a:sym typeface="Monotype Sorts"/>
              </a:rPr>
              <a:t>X</a:t>
            </a:r>
          </a:p>
        </p:txBody>
      </p:sp>
      <p:sp>
        <p:nvSpPr>
          <p:cNvPr id="24595" name="Rectangle 19"/>
          <p:cNvSpPr>
            <a:spLocks noChangeArrowheads="1"/>
          </p:cNvSpPr>
          <p:nvPr/>
        </p:nvSpPr>
        <p:spPr bwMode="auto">
          <a:xfrm>
            <a:off x="7235825" y="5300663"/>
            <a:ext cx="533400" cy="228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sp>
        <p:nvSpPr>
          <p:cNvPr id="24596" name="Rectangle 20"/>
          <p:cNvSpPr>
            <a:spLocks noChangeArrowheads="1"/>
          </p:cNvSpPr>
          <p:nvPr/>
        </p:nvSpPr>
        <p:spPr bwMode="auto">
          <a:xfrm>
            <a:off x="6227763" y="5949950"/>
            <a:ext cx="533400" cy="228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sp>
        <p:nvSpPr>
          <p:cNvPr id="24597" name="Rectangle 21"/>
          <p:cNvSpPr>
            <a:spLocks noChangeArrowheads="1"/>
          </p:cNvSpPr>
          <p:nvPr/>
        </p:nvSpPr>
        <p:spPr bwMode="auto">
          <a:xfrm>
            <a:off x="7235825" y="5949950"/>
            <a:ext cx="533400" cy="2286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sp>
        <p:nvSpPr>
          <p:cNvPr id="144406" name="Rectangle 22"/>
          <p:cNvSpPr>
            <a:spLocks noChangeArrowheads="1"/>
          </p:cNvSpPr>
          <p:nvPr/>
        </p:nvSpPr>
        <p:spPr bwMode="auto">
          <a:xfrm>
            <a:off x="6300788" y="5921375"/>
            <a:ext cx="39052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atin typeface="Arial" pitchFamily="34" charset="0"/>
                <a:sym typeface="Monotype Sorts"/>
              </a:rPr>
              <a:t>X</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43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439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439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4398">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4395">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4402">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440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bwMode="auto">
          <a:xfrm>
            <a:off x="304800" y="609600"/>
            <a:ext cx="8839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800" b="1" smtClean="0">
                <a:latin typeface="Comic Sans MS" pitchFamily="66" charset="0"/>
              </a:rPr>
              <a:t>EFFETS SECONDAIRES DU SEVRAGE ET/OU MEDICAMENTS DU SEVRAGE</a:t>
            </a:r>
            <a:endParaRPr lang="en-US" smtClean="0"/>
          </a:p>
        </p:txBody>
      </p:sp>
      <p:sp>
        <p:nvSpPr>
          <p:cNvPr id="25603" name="Text Box 3"/>
          <p:cNvSpPr txBox="1">
            <a:spLocks noChangeArrowheads="1"/>
          </p:cNvSpPr>
          <p:nvPr/>
        </p:nvSpPr>
        <p:spPr bwMode="auto">
          <a:xfrm>
            <a:off x="152400" y="228600"/>
            <a:ext cx="923925" cy="3492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1600" b="1">
                <a:latin typeface="Verdana" pitchFamily="34" charset="0"/>
              </a:rPr>
              <a:t>QCM 3</a:t>
            </a:r>
            <a:endParaRPr lang="fr-FR" sz="1600">
              <a:latin typeface="Verdana" pitchFamily="34" charset="0"/>
            </a:endParaRPr>
          </a:p>
        </p:txBody>
      </p:sp>
      <p:sp>
        <p:nvSpPr>
          <p:cNvPr id="25604" name="Text Box 4"/>
          <p:cNvSpPr txBox="1">
            <a:spLocks noChangeArrowheads="1"/>
          </p:cNvSpPr>
          <p:nvPr/>
        </p:nvSpPr>
        <p:spPr bwMode="auto">
          <a:xfrm>
            <a:off x="669925" y="1103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a:latin typeface="Arial" pitchFamily="34" charset="0"/>
            </a:endParaRPr>
          </a:p>
        </p:txBody>
      </p:sp>
      <p:graphicFrame>
        <p:nvGraphicFramePr>
          <p:cNvPr id="145413" name="Group 5"/>
          <p:cNvGraphicFramePr>
            <a:graphicFrameLocks noGrp="1"/>
          </p:cNvGraphicFramePr>
          <p:nvPr/>
        </p:nvGraphicFramePr>
        <p:xfrm>
          <a:off x="250825" y="1196975"/>
          <a:ext cx="8686800" cy="5481636"/>
        </p:xfrm>
        <a:graphic>
          <a:graphicData uri="http://schemas.openxmlformats.org/drawingml/2006/table">
            <a:tbl>
              <a:tblPr/>
              <a:tblGrid>
                <a:gridCol w="2413000"/>
                <a:gridCol w="1255713"/>
                <a:gridCol w="1254125"/>
                <a:gridCol w="1257300"/>
                <a:gridCol w="1252537"/>
                <a:gridCol w="1254125"/>
              </a:tblGrid>
              <a:tr h="52390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Times New Roman"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000" b="1" i="0" u="none" strike="noStrike" cap="none" normalizeH="0" baseline="0" smtClean="0">
                          <a:ln>
                            <a:noFill/>
                          </a:ln>
                          <a:solidFill>
                            <a:schemeClr val="tx1"/>
                          </a:solidFill>
                          <a:effectLst/>
                          <a:latin typeface="Times New Roman" pitchFamily="18" charset="0"/>
                          <a:cs typeface="Arial" charset="0"/>
                        </a:rPr>
                        <a:t>SYNDROME DE MANQUE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000" b="1" i="0" u="none" strike="noStrike" cap="none" normalizeH="0" baseline="0" smtClean="0">
                          <a:ln>
                            <a:noFill/>
                          </a:ln>
                          <a:solidFill>
                            <a:srgbClr val="000000"/>
                          </a:solidFill>
                          <a:effectLst/>
                          <a:latin typeface="Times New Roman" pitchFamily="18" charset="0"/>
                          <a:ea typeface="Times New Roman" pitchFamily="18" charset="0"/>
                          <a:cs typeface="Arial" charset="0"/>
                        </a:rPr>
                        <a:t>NICOTINE (PATCH)</a:t>
                      </a:r>
                      <a:r>
                        <a:rPr kumimoji="0" lang="fr-FR" sz="1000" b="1" i="0" u="none" strike="noStrike" cap="none" normalizeH="0" baseline="0" smtClean="0">
                          <a:ln>
                            <a:noFill/>
                          </a:ln>
                          <a:solidFill>
                            <a:schemeClr val="tx1"/>
                          </a:solidFill>
                          <a:effectLst/>
                          <a:latin typeface="Times New Roman" pitchFamily="18" charset="0"/>
                          <a:ea typeface="Times New Roman" pitchFamily="18" charset="0"/>
                          <a:cs typeface="Arial" charset="0"/>
                        </a:rPr>
                        <a:t> </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000" b="1" i="0" u="none" strike="noStrike" cap="none" normalizeH="0" baseline="0" smtClean="0">
                          <a:ln>
                            <a:noFill/>
                          </a:ln>
                          <a:solidFill>
                            <a:schemeClr val="tx1"/>
                          </a:solidFill>
                          <a:effectLst/>
                          <a:latin typeface="Times New Roman" pitchFamily="18" charset="0"/>
                          <a:cs typeface="Arial" charset="0"/>
                        </a:rPr>
                        <a:t>NICOTINE (ORALE) </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000" b="1" i="0" u="none" strike="noStrike" cap="none" normalizeH="0" baseline="0" smtClean="0">
                          <a:ln>
                            <a:noFill/>
                          </a:ln>
                          <a:solidFill>
                            <a:srgbClr val="000000"/>
                          </a:solidFill>
                          <a:effectLst/>
                          <a:latin typeface="Times New Roman" pitchFamily="18" charset="0"/>
                          <a:ea typeface="Times New Roman" pitchFamily="18" charset="0"/>
                          <a:cs typeface="Arial" charset="0"/>
                        </a:rPr>
                        <a:t>BUPROPRION</a:t>
                      </a:r>
                      <a:r>
                        <a:rPr kumimoji="0" lang="fr-FR" sz="1000" b="1" i="0" u="none" strike="noStrike" cap="none" normalizeH="0" baseline="0" smtClean="0">
                          <a:ln>
                            <a:noFill/>
                          </a:ln>
                          <a:solidFill>
                            <a:schemeClr val="tx1"/>
                          </a:solidFill>
                          <a:effectLst/>
                          <a:latin typeface="Times New Roman" pitchFamily="18" charset="0"/>
                          <a:ea typeface="Times New Roman" pitchFamily="18" charset="0"/>
                          <a:cs typeface="Arial" charset="0"/>
                        </a:rPr>
                        <a:t> </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000" b="1" i="0" u="none" strike="noStrike" cap="none" normalizeH="0" baseline="0" smtClean="0">
                          <a:ln>
                            <a:noFill/>
                          </a:ln>
                          <a:solidFill>
                            <a:schemeClr val="tx1"/>
                          </a:solidFill>
                          <a:effectLst/>
                          <a:latin typeface="Times New Roman" pitchFamily="18" charset="0"/>
                          <a:cs typeface="Arial" charset="0"/>
                        </a:rPr>
                        <a:t>VARENICLINE</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287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Activit</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 onirique accentu</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e, dur</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e de nuit raccourcie, absence d</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asth</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nie psychique ou physique au r</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veil </a:t>
                      </a:r>
                      <a:endParaRPr kumimoji="0" lang="fr-FR" sz="12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81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Prise de poids, impression de faim, constipation, bradychardie</a:t>
                      </a:r>
                      <a:r>
                        <a:rPr kumimoji="0" lang="fr-FR" sz="1200" b="1" i="0" u="none" strike="noStrike" cap="none" normalizeH="0" baseline="0" smtClean="0">
                          <a:ln>
                            <a:noFill/>
                          </a:ln>
                          <a:solidFill>
                            <a:schemeClr val="tx1"/>
                          </a:solidFill>
                          <a:effectLst/>
                          <a:latin typeface="Times New Roman" pitchFamily="18" charset="0"/>
                          <a:ea typeface="Times New Roman" pitchFamily="18" charset="0"/>
                          <a:cs typeface="Arial" charset="0"/>
                        </a:rPr>
                        <a:t>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8587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Eruption cutan</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e prurigineuse apparaissant quelques jours apr</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è</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s le d</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but de la tentative.</a:t>
                      </a:r>
                      <a:r>
                        <a:rPr kumimoji="0" lang="fr-FR" sz="1200" b="1" i="0" u="none" strike="noStrike" cap="none" normalizeH="0" baseline="0" smtClean="0">
                          <a:ln>
                            <a:noFill/>
                          </a:ln>
                          <a:solidFill>
                            <a:schemeClr val="tx1"/>
                          </a:solidFill>
                          <a:effectLst/>
                          <a:latin typeface="Times New Roman" pitchFamily="18" charset="0"/>
                          <a:ea typeface="Times New Roman" pitchFamily="18" charset="0"/>
                          <a:cs typeface="Arial" charset="0"/>
                        </a:rPr>
                        <a:t>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81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Hoquet, gastralgies, aphtes.</a:t>
                      </a:r>
                      <a:r>
                        <a:rPr kumimoji="0" lang="fr-FR" sz="1200" b="1" i="0" u="none" strike="noStrike" cap="none" normalizeH="0" baseline="0" smtClean="0">
                          <a:ln>
                            <a:noFill/>
                          </a:ln>
                          <a:solidFill>
                            <a:schemeClr val="tx1"/>
                          </a:solidFill>
                          <a:effectLst/>
                          <a:latin typeface="Times New Roman" pitchFamily="18" charset="0"/>
                          <a:ea typeface="Times New Roman" pitchFamily="18" charset="0"/>
                          <a:cs typeface="Arial" charset="0"/>
                        </a:rPr>
                        <a:t> </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948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Syndrome cutan</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 s</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v</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è</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re avec fi</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è</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vre, arthralgies ou convulsions</a:t>
                      </a:r>
                      <a:endParaRPr kumimoji="0" lang="fr-FR" sz="12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636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Hypotension, bradycardie, asth</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nie psychique et/ou physique, constipation</a:t>
                      </a:r>
                      <a:r>
                        <a:rPr kumimoji="0" lang="fr-FR" sz="1200" b="1" i="0" u="none" strike="noStrike" cap="none" normalizeH="0" baseline="0" smtClean="0">
                          <a:ln>
                            <a:noFill/>
                          </a:ln>
                          <a:solidFill>
                            <a:schemeClr val="tx1"/>
                          </a:solidFill>
                          <a:effectLst/>
                          <a:latin typeface="Times New Roman" pitchFamily="18" charset="0"/>
                          <a:ea typeface="Times New Roman" pitchFamily="18" charset="0"/>
                          <a:cs typeface="Arial" charset="0"/>
                        </a:rPr>
                        <a:t>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636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1" i="0" u="none" strike="noStrike" cap="none" normalizeH="0" baseline="0" smtClean="0">
                          <a:ln>
                            <a:noFill/>
                          </a:ln>
                          <a:solidFill>
                            <a:schemeClr val="tx1"/>
                          </a:solidFill>
                          <a:effectLst/>
                          <a:latin typeface="Times New Roman" pitchFamily="18" charset="0"/>
                          <a:ea typeface="Times New Roman" pitchFamily="18" charset="0"/>
                          <a:cs typeface="Arial" charset="0"/>
                        </a:rPr>
                        <a:t>Naus</a:t>
                      </a:r>
                      <a:r>
                        <a:rPr kumimoji="0" lang="fr-FR" sz="1200" b="1" i="0" u="none" strike="noStrike" cap="none" normalizeH="0" baseline="0" smtClean="0">
                          <a:ln>
                            <a:noFill/>
                          </a:ln>
                          <a:solidFill>
                            <a:schemeClr val="tx1"/>
                          </a:solidFill>
                          <a:effectLst/>
                          <a:latin typeface="Arial"/>
                          <a:ea typeface="Times New Roman" pitchFamily="18" charset="0"/>
                          <a:cs typeface="Arial" charset="0"/>
                        </a:rPr>
                        <a:t>é</a:t>
                      </a:r>
                      <a:r>
                        <a:rPr kumimoji="0" lang="fr-FR" sz="1200" b="1" i="0" u="none" strike="noStrike" cap="none" normalizeH="0" baseline="0" smtClean="0">
                          <a:ln>
                            <a:noFill/>
                          </a:ln>
                          <a:solidFill>
                            <a:schemeClr val="tx1"/>
                          </a:solidFill>
                          <a:effectLst/>
                          <a:latin typeface="Times New Roman" pitchFamily="18" charset="0"/>
                          <a:ea typeface="Times New Roman" pitchFamily="18" charset="0"/>
                          <a:cs typeface="Arial" charset="0"/>
                        </a:rPr>
                        <a:t>es, troubles du sommeil, colopathie, vertiges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5670" name="Text Box 70"/>
          <p:cNvSpPr txBox="1">
            <a:spLocks noChangeArrowheads="1"/>
          </p:cNvSpPr>
          <p:nvPr/>
        </p:nvSpPr>
        <p:spPr bwMode="auto">
          <a:xfrm>
            <a:off x="5181600" y="4495800"/>
            <a:ext cx="12192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fr-FR" sz="2600">
              <a:latin typeface="Arial" pitchFamily="34" charset="0"/>
            </a:endParaRPr>
          </a:p>
        </p:txBody>
      </p:sp>
      <p:sp>
        <p:nvSpPr>
          <p:cNvPr id="145479" name="Text Box 71"/>
          <p:cNvSpPr txBox="1">
            <a:spLocks noChangeArrowheads="1"/>
          </p:cNvSpPr>
          <p:nvPr/>
        </p:nvSpPr>
        <p:spPr bwMode="auto">
          <a:xfrm>
            <a:off x="4356100" y="3573463"/>
            <a:ext cx="533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2800" b="1">
                <a:latin typeface="Arial" pitchFamily="34" charset="0"/>
              </a:rPr>
              <a:t>x</a:t>
            </a:r>
          </a:p>
        </p:txBody>
      </p:sp>
      <p:sp>
        <p:nvSpPr>
          <p:cNvPr id="145480" name="Text Box 72"/>
          <p:cNvSpPr txBox="1">
            <a:spLocks noChangeArrowheads="1"/>
          </p:cNvSpPr>
          <p:nvPr/>
        </p:nvSpPr>
        <p:spPr bwMode="auto">
          <a:xfrm>
            <a:off x="4357688" y="1916113"/>
            <a:ext cx="533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2800" b="1">
                <a:latin typeface="Arial" pitchFamily="34" charset="0"/>
              </a:rPr>
              <a:t>x</a:t>
            </a:r>
          </a:p>
        </p:txBody>
      </p:sp>
      <p:sp>
        <p:nvSpPr>
          <p:cNvPr id="145481" name="Text Box 73"/>
          <p:cNvSpPr txBox="1">
            <a:spLocks noChangeArrowheads="1"/>
          </p:cNvSpPr>
          <p:nvPr/>
        </p:nvSpPr>
        <p:spPr bwMode="auto">
          <a:xfrm>
            <a:off x="6804025" y="3571875"/>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2800" b="1">
                <a:latin typeface="Arial" pitchFamily="34" charset="0"/>
              </a:rPr>
              <a:t>x</a:t>
            </a:r>
          </a:p>
        </p:txBody>
      </p:sp>
      <p:sp>
        <p:nvSpPr>
          <p:cNvPr id="145483" name="Text Box 75"/>
          <p:cNvSpPr txBox="1">
            <a:spLocks noChangeArrowheads="1"/>
          </p:cNvSpPr>
          <p:nvPr/>
        </p:nvSpPr>
        <p:spPr bwMode="auto">
          <a:xfrm>
            <a:off x="6804025" y="1914525"/>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2800" b="1">
                <a:latin typeface="Arial" pitchFamily="34" charset="0"/>
              </a:rPr>
              <a:t>x</a:t>
            </a:r>
          </a:p>
        </p:txBody>
      </p:sp>
      <p:sp>
        <p:nvSpPr>
          <p:cNvPr id="145484" name="Text Box 76"/>
          <p:cNvSpPr txBox="1">
            <a:spLocks noChangeArrowheads="1"/>
          </p:cNvSpPr>
          <p:nvPr/>
        </p:nvSpPr>
        <p:spPr bwMode="auto">
          <a:xfrm>
            <a:off x="8101013" y="1914525"/>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2800" b="1">
                <a:latin typeface="Arial" pitchFamily="34" charset="0"/>
              </a:rPr>
              <a:t>x</a:t>
            </a:r>
          </a:p>
        </p:txBody>
      </p:sp>
      <p:sp>
        <p:nvSpPr>
          <p:cNvPr id="145485" name="Text Box 77"/>
          <p:cNvSpPr txBox="1">
            <a:spLocks noChangeArrowheads="1"/>
          </p:cNvSpPr>
          <p:nvPr/>
        </p:nvSpPr>
        <p:spPr bwMode="auto">
          <a:xfrm>
            <a:off x="5508625" y="4187825"/>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2800" b="1">
                <a:latin typeface="Arial" pitchFamily="34" charset="0"/>
              </a:rPr>
              <a:t>x</a:t>
            </a:r>
          </a:p>
        </p:txBody>
      </p:sp>
      <p:sp>
        <p:nvSpPr>
          <p:cNvPr id="145486" name="Text Box 78"/>
          <p:cNvSpPr txBox="1">
            <a:spLocks noChangeArrowheads="1"/>
          </p:cNvSpPr>
          <p:nvPr/>
        </p:nvSpPr>
        <p:spPr bwMode="auto">
          <a:xfrm>
            <a:off x="6778625" y="474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2800" b="1">
                <a:latin typeface="Arial" pitchFamily="34" charset="0"/>
              </a:rPr>
              <a:t>x</a:t>
            </a:r>
          </a:p>
        </p:txBody>
      </p:sp>
      <p:sp>
        <p:nvSpPr>
          <p:cNvPr id="145487" name="Text Box 79"/>
          <p:cNvSpPr txBox="1">
            <a:spLocks noChangeArrowheads="1"/>
          </p:cNvSpPr>
          <p:nvPr/>
        </p:nvSpPr>
        <p:spPr bwMode="auto">
          <a:xfrm>
            <a:off x="2987675" y="540385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2800" b="1">
                <a:latin typeface="Arial" pitchFamily="34" charset="0"/>
              </a:rPr>
              <a:t>x</a:t>
            </a:r>
          </a:p>
        </p:txBody>
      </p:sp>
      <p:sp>
        <p:nvSpPr>
          <p:cNvPr id="145488" name="Text Box 80"/>
          <p:cNvSpPr txBox="1">
            <a:spLocks noChangeArrowheads="1"/>
          </p:cNvSpPr>
          <p:nvPr/>
        </p:nvSpPr>
        <p:spPr bwMode="auto">
          <a:xfrm>
            <a:off x="3059113" y="27813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2800" b="1">
                <a:latin typeface="Arial" pitchFamily="34" charset="0"/>
              </a:rPr>
              <a:t>x</a:t>
            </a:r>
          </a:p>
        </p:txBody>
      </p:sp>
      <p:sp>
        <p:nvSpPr>
          <p:cNvPr id="145489" name="Text Box 81"/>
          <p:cNvSpPr txBox="1">
            <a:spLocks noChangeArrowheads="1"/>
          </p:cNvSpPr>
          <p:nvPr/>
        </p:nvSpPr>
        <p:spPr bwMode="auto">
          <a:xfrm>
            <a:off x="8101013" y="6035675"/>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2800" b="1">
                <a:latin typeface="Arial" pitchFamily="34" charset="0"/>
              </a:rPr>
              <a:t>x</a:t>
            </a:r>
          </a:p>
        </p:txBody>
      </p:sp>
      <p:sp>
        <p:nvSpPr>
          <p:cNvPr id="84" name="Text Box 73"/>
          <p:cNvSpPr txBox="1">
            <a:spLocks noChangeArrowheads="1"/>
          </p:cNvSpPr>
          <p:nvPr/>
        </p:nvSpPr>
        <p:spPr bwMode="auto">
          <a:xfrm>
            <a:off x="8027988" y="3573463"/>
            <a:ext cx="533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2800" b="1">
                <a:latin typeface="Arial" pitchFamily="34" charset="0"/>
              </a:rPr>
              <a:t>x</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8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48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548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548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547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548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548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548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548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548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79" grpId="0"/>
      <p:bldP spid="145480" grpId="0"/>
      <p:bldP spid="145481" grpId="0"/>
      <p:bldP spid="145483" grpId="0"/>
      <p:bldP spid="145484" grpId="0"/>
      <p:bldP spid="145485" grpId="0"/>
      <p:bldP spid="145486" grpId="0"/>
      <p:bldP spid="145487" grpId="0"/>
      <p:bldP spid="145488" grpId="0"/>
      <p:bldP spid="145489" grpId="0"/>
      <p:bldP spid="8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3"/>
          <p:cNvSpPr>
            <a:spLocks noGrp="1" noChangeArrowheads="1"/>
          </p:cNvSpPr>
          <p:nvPr>
            <p:ph type="ctrTitle"/>
          </p:nvPr>
        </p:nvSpPr>
        <p:spPr bwMode="auto">
          <a:xfrm>
            <a:off x="-15986" y="692696"/>
            <a:ext cx="914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800" b="1" dirty="0" smtClean="0">
                <a:latin typeface="Comic Sans MS" pitchFamily="66" charset="0"/>
              </a:rPr>
              <a:t>EFFETS SECONDAIRES DU SEVRAGE ET/OU MEDICAMENTS DU SEVRAGE</a:t>
            </a:r>
            <a:endParaRPr lang="en-US" sz="1800" dirty="0" smtClean="0">
              <a:latin typeface="Comic Sans MS" pitchFamily="66" charset="0"/>
            </a:endParaRPr>
          </a:p>
        </p:txBody>
      </p:sp>
      <p:graphicFrame>
        <p:nvGraphicFramePr>
          <p:cNvPr id="148484" name="Group 4"/>
          <p:cNvGraphicFramePr>
            <a:graphicFrameLocks noGrp="1"/>
          </p:cNvGraphicFramePr>
          <p:nvPr>
            <p:extLst>
              <p:ext uri="{D42A27DB-BD31-4B8C-83A1-F6EECF244321}">
                <p14:modId xmlns:p14="http://schemas.microsoft.com/office/powerpoint/2010/main" val="1948963059"/>
              </p:ext>
            </p:extLst>
          </p:nvPr>
        </p:nvGraphicFramePr>
        <p:xfrm>
          <a:off x="228600" y="1371600"/>
          <a:ext cx="8686800" cy="4784726"/>
        </p:xfrm>
        <a:graphic>
          <a:graphicData uri="http://schemas.openxmlformats.org/drawingml/2006/table">
            <a:tbl>
              <a:tblPr/>
              <a:tblGrid>
                <a:gridCol w="2413000"/>
                <a:gridCol w="1255713"/>
                <a:gridCol w="1254125"/>
                <a:gridCol w="1257300"/>
                <a:gridCol w="1252537"/>
                <a:gridCol w="1254125"/>
              </a:tblGrid>
              <a:tr h="52394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Times New Roman" pitchFamily="18"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000" b="1" i="0" u="none" strike="noStrike" cap="none" normalizeH="0" baseline="0" smtClean="0">
                          <a:ln>
                            <a:noFill/>
                          </a:ln>
                          <a:solidFill>
                            <a:schemeClr val="tx1"/>
                          </a:solidFill>
                          <a:effectLst/>
                          <a:latin typeface="Times New Roman" pitchFamily="18" charset="0"/>
                          <a:cs typeface="Arial" charset="0"/>
                        </a:rPr>
                        <a:t>SYNDROME DE MANQUE</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000" b="1" i="0" u="none" strike="noStrike" cap="none" normalizeH="0" baseline="0" smtClean="0">
                          <a:ln>
                            <a:noFill/>
                          </a:ln>
                          <a:solidFill>
                            <a:srgbClr val="000000"/>
                          </a:solidFill>
                          <a:effectLst/>
                          <a:latin typeface="Times New Roman" pitchFamily="18" charset="0"/>
                          <a:ea typeface="Times New Roman" pitchFamily="18" charset="0"/>
                          <a:cs typeface="Arial" charset="0"/>
                        </a:rPr>
                        <a:t>NICOTINE (PATCH)</a:t>
                      </a:r>
                      <a:r>
                        <a:rPr kumimoji="0" lang="fr-FR" sz="1000" b="1" i="0" u="none" strike="noStrike" cap="none" normalizeH="0" baseline="0" smtClean="0">
                          <a:ln>
                            <a:noFill/>
                          </a:ln>
                          <a:solidFill>
                            <a:schemeClr val="tx1"/>
                          </a:solidFill>
                          <a:effectLst/>
                          <a:latin typeface="Times New Roman" pitchFamily="18" charset="0"/>
                          <a:ea typeface="Times New Roman" pitchFamily="18" charset="0"/>
                          <a:cs typeface="Arial" charset="0"/>
                        </a:rPr>
                        <a:t> </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000" b="1" i="0" u="none" strike="noStrike" cap="none" normalizeH="0" baseline="0" smtClean="0">
                          <a:ln>
                            <a:noFill/>
                          </a:ln>
                          <a:solidFill>
                            <a:schemeClr val="tx1"/>
                          </a:solidFill>
                          <a:effectLst/>
                          <a:latin typeface="Times New Roman" pitchFamily="18" charset="0"/>
                          <a:cs typeface="Arial" charset="0"/>
                        </a:rPr>
                        <a:t>NICOTINE (PERLINGUALE) </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000" b="1" i="0" u="none" strike="noStrike" cap="none" normalizeH="0" baseline="0" smtClean="0">
                          <a:ln>
                            <a:noFill/>
                          </a:ln>
                          <a:solidFill>
                            <a:srgbClr val="000000"/>
                          </a:solidFill>
                          <a:effectLst/>
                          <a:latin typeface="Times New Roman" pitchFamily="18" charset="0"/>
                          <a:ea typeface="Times New Roman" pitchFamily="18" charset="0"/>
                          <a:cs typeface="Arial" charset="0"/>
                        </a:rPr>
                        <a:t>BUPROPRION</a:t>
                      </a:r>
                      <a:r>
                        <a:rPr kumimoji="0" lang="fr-FR" sz="1000" b="1" i="0" u="none" strike="noStrike" cap="none" normalizeH="0" baseline="0" smtClean="0">
                          <a:ln>
                            <a:noFill/>
                          </a:ln>
                          <a:solidFill>
                            <a:schemeClr val="tx1"/>
                          </a:solidFill>
                          <a:effectLst/>
                          <a:latin typeface="Times New Roman" pitchFamily="18" charset="0"/>
                          <a:ea typeface="Times New Roman" pitchFamily="18" charset="0"/>
                          <a:cs typeface="Arial" charset="0"/>
                        </a:rPr>
                        <a:t> </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000" b="1" i="0" u="none" strike="noStrike" cap="none" normalizeH="0" baseline="0" smtClean="0">
                          <a:ln>
                            <a:noFill/>
                          </a:ln>
                          <a:solidFill>
                            <a:schemeClr val="tx1"/>
                          </a:solidFill>
                          <a:effectLst/>
                          <a:latin typeface="Times New Roman" pitchFamily="18" charset="0"/>
                          <a:cs typeface="Arial" charset="0"/>
                        </a:rPr>
                        <a:t>VARENICLINE</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795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Absence de manque mais tachycardie, hypertension art</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rielle et bouff</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es vasomotrices</a:t>
                      </a:r>
                      <a:r>
                        <a:rPr kumimoji="0" lang="fr-FR" sz="1200" b="1" i="0" u="none" strike="noStrike" cap="none" normalizeH="0" baseline="0" smtClean="0">
                          <a:ln>
                            <a:noFill/>
                          </a:ln>
                          <a:solidFill>
                            <a:schemeClr val="tx1"/>
                          </a:solidFill>
                          <a:effectLst/>
                          <a:latin typeface="Times New Roman" pitchFamily="18" charset="0"/>
                          <a:ea typeface="Times New Roman" pitchFamily="18" charset="0"/>
                          <a:cs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4016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rgbClr val="000000"/>
                          </a:solidFill>
                          <a:effectLst/>
                          <a:latin typeface="Times New Roman" pitchFamily="18" charset="0"/>
                          <a:ea typeface="Times New Roman" pitchFamily="18" charset="0"/>
                          <a:cs typeface="Arial" charset="0"/>
                        </a:rPr>
                        <a:t>C</a:t>
                      </a:r>
                      <a:r>
                        <a:rPr kumimoji="0" lang="fr-FR" sz="1200" b="1" i="0" u="none" strike="noStrike" cap="none" normalizeH="0" baseline="0" dirty="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dirty="0" smtClean="0">
                          <a:ln>
                            <a:noFill/>
                          </a:ln>
                          <a:solidFill>
                            <a:srgbClr val="000000"/>
                          </a:solidFill>
                          <a:effectLst/>
                          <a:latin typeface="Times New Roman" pitchFamily="18" charset="0"/>
                          <a:ea typeface="Times New Roman" pitchFamily="18" charset="0"/>
                          <a:cs typeface="Arial" charset="0"/>
                        </a:rPr>
                        <a:t>phal</a:t>
                      </a:r>
                      <a:r>
                        <a:rPr kumimoji="0" lang="fr-FR" sz="1200" b="1" i="0" u="none" strike="noStrike" cap="none" normalizeH="0" baseline="0" dirty="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dirty="0" smtClean="0">
                          <a:ln>
                            <a:noFill/>
                          </a:ln>
                          <a:solidFill>
                            <a:srgbClr val="000000"/>
                          </a:solidFill>
                          <a:effectLst/>
                          <a:latin typeface="Times New Roman" pitchFamily="18" charset="0"/>
                          <a:ea typeface="Times New Roman" pitchFamily="18" charset="0"/>
                          <a:cs typeface="Arial" charset="0"/>
                        </a:rPr>
                        <a:t>es, palpitations, tachycardie, gastralgies, excitation, diarrh</a:t>
                      </a:r>
                      <a:r>
                        <a:rPr kumimoji="0" lang="fr-FR" sz="1200" b="1" i="0" u="none" strike="noStrike" cap="none" normalizeH="0" baseline="0" dirty="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dirty="0" smtClean="0">
                          <a:ln>
                            <a:noFill/>
                          </a:ln>
                          <a:solidFill>
                            <a:srgbClr val="000000"/>
                          </a:solidFill>
                          <a:effectLst/>
                          <a:latin typeface="Times New Roman" pitchFamily="18" charset="0"/>
                          <a:ea typeface="Times New Roman" pitchFamily="18" charset="0"/>
                          <a:cs typeface="Arial" charset="0"/>
                        </a:rPr>
                        <a:t>e</a:t>
                      </a:r>
                      <a:r>
                        <a:rPr kumimoji="0" lang="fr-FR" sz="12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fr-FR" sz="28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fr-FR" sz="2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795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rgbClr val="000000"/>
                          </a:solidFill>
                          <a:effectLst/>
                          <a:latin typeface="Times New Roman" pitchFamily="18" charset="0"/>
                          <a:ea typeface="Times New Roman" pitchFamily="18" charset="0"/>
                          <a:cs typeface="Arial" charset="0"/>
                        </a:rPr>
                        <a:t>Difficult</a:t>
                      </a:r>
                      <a:r>
                        <a:rPr kumimoji="0" lang="fr-FR" sz="1200" b="1" i="0" u="none" strike="noStrike" cap="none" normalizeH="0" baseline="0" dirty="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dirty="0" smtClean="0">
                          <a:ln>
                            <a:noFill/>
                          </a:ln>
                          <a:solidFill>
                            <a:srgbClr val="000000"/>
                          </a:solidFill>
                          <a:effectLst/>
                          <a:latin typeface="Times New Roman" pitchFamily="18" charset="0"/>
                          <a:ea typeface="Times New Roman" pitchFamily="18" charset="0"/>
                          <a:cs typeface="Arial" charset="0"/>
                        </a:rPr>
                        <a:t> de concentration, diminution des performances cognitives, impression de </a:t>
                      </a:r>
                      <a:r>
                        <a:rPr kumimoji="0" lang="fr-FR" sz="1200" b="1" i="0" u="none" strike="noStrike" cap="none" normalizeH="0" baseline="0" dirty="0" smtClean="0">
                          <a:ln>
                            <a:noFill/>
                          </a:ln>
                          <a:solidFill>
                            <a:srgbClr val="000000"/>
                          </a:solidFill>
                          <a:effectLst/>
                          <a:latin typeface="Arial"/>
                          <a:ea typeface="Times New Roman" pitchFamily="18" charset="0"/>
                          <a:cs typeface="Arial" charset="0"/>
                        </a:rPr>
                        <a:t>« </a:t>
                      </a:r>
                      <a:r>
                        <a:rPr kumimoji="0" lang="fr-FR" sz="1200" b="1" i="0" u="none" strike="noStrike" cap="none" normalizeH="0" baseline="0" dirty="0" smtClean="0">
                          <a:ln>
                            <a:noFill/>
                          </a:ln>
                          <a:solidFill>
                            <a:srgbClr val="000000"/>
                          </a:solidFill>
                          <a:effectLst/>
                          <a:latin typeface="Times New Roman" pitchFamily="18" charset="0"/>
                          <a:ea typeface="Times New Roman" pitchFamily="18" charset="0"/>
                          <a:cs typeface="Arial" charset="0"/>
                        </a:rPr>
                        <a:t>tête vide</a:t>
                      </a:r>
                      <a:r>
                        <a:rPr kumimoji="0" lang="fr-FR" sz="1200" b="1" i="0" u="none" strike="noStrike" cap="none" normalizeH="0" baseline="0" dirty="0" smtClean="0">
                          <a:ln>
                            <a:noFill/>
                          </a:ln>
                          <a:solidFill>
                            <a:srgbClr val="000000"/>
                          </a:solidFill>
                          <a:effectLst/>
                          <a:latin typeface="Arial"/>
                          <a:ea typeface="Times New Roman" pitchFamily="18" charset="0"/>
                          <a:cs typeface="Arial" charset="0"/>
                        </a:rPr>
                        <a:t> »</a:t>
                      </a:r>
                      <a:r>
                        <a:rPr kumimoji="0" lang="fr-FR" sz="12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rPr>
                        <a:t>    </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82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S</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cheresse buccale, agueusie, naus</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es.</a:t>
                      </a:r>
                      <a:r>
                        <a:rPr kumimoji="0" lang="fr-FR" sz="1200" b="1" i="0" u="none" strike="noStrike" cap="none" normalizeH="0" baseline="0" smtClean="0">
                          <a:ln>
                            <a:noFill/>
                          </a:ln>
                          <a:solidFill>
                            <a:schemeClr val="tx1"/>
                          </a:solidFill>
                          <a:effectLst/>
                          <a:latin typeface="Times New Roman" pitchFamily="18" charset="0"/>
                          <a:ea typeface="Times New Roman" pitchFamily="18" charset="0"/>
                          <a:cs typeface="Arial" charset="0"/>
                        </a:rPr>
                        <a:t> </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fr-FR" sz="2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95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Flatulences, naus</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es, troubles du sommeil</a:t>
                      </a:r>
                      <a:r>
                        <a:rPr kumimoji="0" lang="fr-FR" sz="1200" b="1" i="0" u="none" strike="noStrike" cap="none" normalizeH="0" baseline="0" smtClean="0">
                          <a:ln>
                            <a:noFill/>
                          </a:ln>
                          <a:solidFill>
                            <a:schemeClr val="tx1"/>
                          </a:solidFill>
                          <a:effectLst/>
                          <a:latin typeface="Times New Roman" pitchFamily="18" charset="0"/>
                          <a:ea typeface="Times New Roman" pitchFamily="18" charset="0"/>
                          <a:cs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fr-FR" sz="2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636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Irritabilit</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é</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 col</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è</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re, tremblement, acc</a:t>
                      </a:r>
                      <a:r>
                        <a:rPr kumimoji="0" lang="fr-FR" sz="1200" b="1" i="0" u="none" strike="noStrike" cap="none" normalizeH="0" baseline="0" smtClean="0">
                          <a:ln>
                            <a:noFill/>
                          </a:ln>
                          <a:solidFill>
                            <a:srgbClr val="000000"/>
                          </a:solidFill>
                          <a:effectLst/>
                          <a:latin typeface="Arial"/>
                          <a:ea typeface="Times New Roman" pitchFamily="18" charset="0"/>
                          <a:cs typeface="Arial" charset="0"/>
                        </a:rPr>
                        <a:t>è</a:t>
                      </a:r>
                      <a:r>
                        <a:rPr kumimoji="0" lang="fr-FR" sz="1200" b="1" i="0" u="none" strike="noStrike" cap="none" normalizeH="0" baseline="0" smtClean="0">
                          <a:ln>
                            <a:noFill/>
                          </a:ln>
                          <a:solidFill>
                            <a:srgbClr val="000000"/>
                          </a:solidFill>
                          <a:effectLst/>
                          <a:latin typeface="Times New Roman" pitchFamily="18" charset="0"/>
                          <a:ea typeface="Times New Roman" pitchFamily="18" charset="0"/>
                          <a:cs typeface="Arial" charset="0"/>
                        </a:rPr>
                        <a:t>s de violence, impatience.</a:t>
                      </a:r>
                      <a:r>
                        <a:rPr kumimoji="0" lang="fr-FR" sz="1200" b="1" i="0" u="none" strike="noStrike" cap="none" normalizeH="0" baseline="0" smtClean="0">
                          <a:ln>
                            <a:noFill/>
                          </a:ln>
                          <a:solidFill>
                            <a:schemeClr val="tx1"/>
                          </a:solidFill>
                          <a:effectLst/>
                          <a:latin typeface="Times New Roman" pitchFamily="18" charset="0"/>
                          <a:ea typeface="Times New Roman" pitchFamily="18" charset="0"/>
                          <a:cs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48542" name="Rectangle 62"/>
          <p:cNvSpPr>
            <a:spLocks noChangeArrowheads="1"/>
          </p:cNvSpPr>
          <p:nvPr/>
        </p:nvSpPr>
        <p:spPr bwMode="auto">
          <a:xfrm>
            <a:off x="6443663" y="1916113"/>
            <a:ext cx="1176337"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lstStyle/>
          <a:p>
            <a:pPr algn="ctr"/>
            <a:r>
              <a:rPr lang="fr-FR" sz="2800" b="1">
                <a:latin typeface="Arial" pitchFamily="34" charset="0"/>
              </a:rPr>
              <a:t>X</a:t>
            </a:r>
          </a:p>
        </p:txBody>
      </p:sp>
      <p:sp>
        <p:nvSpPr>
          <p:cNvPr id="148543" name="Rectangle 63"/>
          <p:cNvSpPr>
            <a:spLocks noChangeArrowheads="1"/>
          </p:cNvSpPr>
          <p:nvPr/>
        </p:nvSpPr>
        <p:spPr bwMode="auto">
          <a:xfrm>
            <a:off x="3924300" y="2781300"/>
            <a:ext cx="11811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fr-FR" sz="2800" b="1" dirty="0">
                <a:latin typeface="Arial" pitchFamily="34" charset="0"/>
              </a:rPr>
              <a:t>X</a:t>
            </a:r>
          </a:p>
        </p:txBody>
      </p:sp>
      <p:sp>
        <p:nvSpPr>
          <p:cNvPr id="148544" name="Rectangle 64"/>
          <p:cNvSpPr>
            <a:spLocks noChangeArrowheads="1"/>
          </p:cNvSpPr>
          <p:nvPr/>
        </p:nvSpPr>
        <p:spPr bwMode="auto">
          <a:xfrm>
            <a:off x="2667000" y="3429000"/>
            <a:ext cx="1219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fr-FR" sz="2800" b="1">
                <a:latin typeface="Arial" pitchFamily="34" charset="0"/>
              </a:rPr>
              <a:t>X</a:t>
            </a:r>
          </a:p>
        </p:txBody>
      </p:sp>
      <p:sp>
        <p:nvSpPr>
          <p:cNvPr id="148545" name="Rectangle 65"/>
          <p:cNvSpPr>
            <a:spLocks noChangeArrowheads="1"/>
          </p:cNvSpPr>
          <p:nvPr/>
        </p:nvSpPr>
        <p:spPr bwMode="auto">
          <a:xfrm>
            <a:off x="5148263" y="4292600"/>
            <a:ext cx="1223962"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fr-FR" sz="2800" b="1">
                <a:latin typeface="Arial" pitchFamily="34" charset="0"/>
              </a:rPr>
              <a:t>X</a:t>
            </a:r>
          </a:p>
        </p:txBody>
      </p:sp>
      <p:sp>
        <p:nvSpPr>
          <p:cNvPr id="148546" name="Rectangle 66"/>
          <p:cNvSpPr>
            <a:spLocks noChangeArrowheads="1"/>
          </p:cNvSpPr>
          <p:nvPr/>
        </p:nvSpPr>
        <p:spPr bwMode="auto">
          <a:xfrm>
            <a:off x="2700338" y="4868863"/>
            <a:ext cx="1184275"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fr-FR" sz="2800" b="1">
                <a:latin typeface="Arial" pitchFamily="34" charset="0"/>
              </a:rPr>
              <a:t>X</a:t>
            </a:r>
          </a:p>
        </p:txBody>
      </p:sp>
      <p:sp>
        <p:nvSpPr>
          <p:cNvPr id="148547" name="Rectangle 67"/>
          <p:cNvSpPr>
            <a:spLocks noChangeArrowheads="1"/>
          </p:cNvSpPr>
          <p:nvPr/>
        </p:nvSpPr>
        <p:spPr bwMode="auto">
          <a:xfrm>
            <a:off x="2700338" y="5516563"/>
            <a:ext cx="11461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fr-FR" sz="2800" b="1">
                <a:latin typeface="Arial" pitchFamily="34" charset="0"/>
              </a:rPr>
              <a:t>X</a:t>
            </a:r>
          </a:p>
        </p:txBody>
      </p:sp>
      <p:sp>
        <p:nvSpPr>
          <p:cNvPr id="148548" name="Text Box 68"/>
          <p:cNvSpPr txBox="1">
            <a:spLocks noChangeArrowheads="1"/>
          </p:cNvSpPr>
          <p:nvPr/>
        </p:nvSpPr>
        <p:spPr bwMode="auto">
          <a:xfrm>
            <a:off x="6858000" y="5562600"/>
            <a:ext cx="401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2800" b="1">
                <a:latin typeface="Arial" pitchFamily="34" charset="0"/>
              </a:rPr>
              <a:t>?</a:t>
            </a:r>
          </a:p>
        </p:txBody>
      </p:sp>
      <p:sp>
        <p:nvSpPr>
          <p:cNvPr id="148549" name="Rectangle 69"/>
          <p:cNvSpPr>
            <a:spLocks noChangeArrowheads="1"/>
          </p:cNvSpPr>
          <p:nvPr/>
        </p:nvSpPr>
        <p:spPr bwMode="auto">
          <a:xfrm>
            <a:off x="7667625" y="4292600"/>
            <a:ext cx="12192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fr-FR" sz="2800" b="1">
                <a:latin typeface="Arial" pitchFamily="34" charset="0"/>
              </a:rPr>
              <a:t>X</a:t>
            </a:r>
          </a:p>
        </p:txBody>
      </p:sp>
      <p:sp>
        <p:nvSpPr>
          <p:cNvPr id="148550" name="Rectangle 70"/>
          <p:cNvSpPr>
            <a:spLocks noChangeArrowheads="1"/>
          </p:cNvSpPr>
          <p:nvPr/>
        </p:nvSpPr>
        <p:spPr bwMode="auto">
          <a:xfrm>
            <a:off x="7667625" y="4868863"/>
            <a:ext cx="1184275"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fr-FR" sz="2800" b="1">
                <a:latin typeface="Arial" pitchFamily="34" charset="0"/>
              </a:rPr>
              <a:t>X</a:t>
            </a:r>
          </a:p>
        </p:txBody>
      </p:sp>
      <p:sp>
        <p:nvSpPr>
          <p:cNvPr id="26694" name="Line 71"/>
          <p:cNvSpPr>
            <a:spLocks noChangeShapeType="1"/>
          </p:cNvSpPr>
          <p:nvPr/>
        </p:nvSpPr>
        <p:spPr bwMode="auto">
          <a:xfrm>
            <a:off x="7667625" y="4292600"/>
            <a:ext cx="12255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6695" name="Line 72"/>
          <p:cNvSpPr>
            <a:spLocks noChangeShapeType="1"/>
          </p:cNvSpPr>
          <p:nvPr/>
        </p:nvSpPr>
        <p:spPr bwMode="auto">
          <a:xfrm>
            <a:off x="5148263" y="4292600"/>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6696" name="Text Box 73"/>
          <p:cNvSpPr txBox="1">
            <a:spLocks noChangeArrowheads="1"/>
          </p:cNvSpPr>
          <p:nvPr/>
        </p:nvSpPr>
        <p:spPr bwMode="auto">
          <a:xfrm>
            <a:off x="323850" y="188913"/>
            <a:ext cx="1081088" cy="3492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spcBef>
                <a:spcPct val="50000"/>
              </a:spcBef>
            </a:pPr>
            <a:r>
              <a:rPr lang="fr-FR" sz="1600" b="1">
                <a:latin typeface="Comic Sans MS" pitchFamily="66" charset="0"/>
              </a:rPr>
              <a:t>QCM 4</a:t>
            </a:r>
          </a:p>
        </p:txBody>
      </p:sp>
      <p:sp>
        <p:nvSpPr>
          <p:cNvPr id="26697" name="Line 74"/>
          <p:cNvSpPr>
            <a:spLocks noChangeShapeType="1"/>
          </p:cNvSpPr>
          <p:nvPr/>
        </p:nvSpPr>
        <p:spPr bwMode="auto">
          <a:xfrm>
            <a:off x="5148263" y="4292600"/>
            <a:ext cx="129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81" name="Text Box 76"/>
          <p:cNvSpPr txBox="1">
            <a:spLocks noChangeArrowheads="1"/>
          </p:cNvSpPr>
          <p:nvPr/>
        </p:nvSpPr>
        <p:spPr bwMode="auto">
          <a:xfrm>
            <a:off x="8078788" y="5562600"/>
            <a:ext cx="4016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r>
              <a:rPr lang="fr-FR" sz="2800" b="1">
                <a:latin typeface="Arial" pitchFamily="34" charset="0"/>
              </a:rPr>
              <a:t>?</a:t>
            </a:r>
          </a:p>
        </p:txBody>
      </p:sp>
      <p:cxnSp>
        <p:nvCxnSpPr>
          <p:cNvPr id="26704" name="Connecteur droit 2"/>
          <p:cNvCxnSpPr>
            <a:cxnSpLocks noChangeShapeType="1"/>
          </p:cNvCxnSpPr>
          <p:nvPr/>
        </p:nvCxnSpPr>
        <p:spPr bwMode="auto">
          <a:xfrm>
            <a:off x="7650163" y="3429000"/>
            <a:ext cx="0" cy="8636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63"/>
          <p:cNvSpPr>
            <a:spLocks noChangeArrowheads="1"/>
          </p:cNvSpPr>
          <p:nvPr/>
        </p:nvSpPr>
        <p:spPr bwMode="auto">
          <a:xfrm>
            <a:off x="7653670" y="2781300"/>
            <a:ext cx="11811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fr-FR" sz="2800" b="1" dirty="0">
                <a:latin typeface="Arial" pitchFamily="34" charset="0"/>
              </a:rPr>
              <a:t>X</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85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854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85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85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85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4854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4855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4854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8548"/>
                                        </p:tgtEl>
                                        <p:attrNameLst>
                                          <p:attrName>style.visibility</p:attrName>
                                        </p:attrNameLst>
                                      </p:cBhvr>
                                      <p:to>
                                        <p:strVal val="visible"/>
                                      </p:to>
                                    </p:set>
                                    <p:animEffect transition="in" filter="fade">
                                      <p:cBhvr>
                                        <p:cTn id="43" dur="500"/>
                                        <p:tgtEl>
                                          <p:spTgt spid="148548"/>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81"/>
                                        </p:tgtEl>
                                        <p:attrNameLst>
                                          <p:attrName>style.visibility</p:attrName>
                                        </p:attrNameLst>
                                      </p:cBhvr>
                                      <p:to>
                                        <p:strVal val="visible"/>
                                      </p:to>
                                    </p:set>
                                    <p:animEffect transition="in" filter="fade">
                                      <p:cBhvr>
                                        <p:cTn id="48"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542" grpId="0"/>
      <p:bldP spid="148543" grpId="0"/>
      <p:bldP spid="148544" grpId="0"/>
      <p:bldP spid="148545" grpId="0"/>
      <p:bldP spid="148546" grpId="0"/>
      <p:bldP spid="148547" grpId="0"/>
      <p:bldP spid="148548" grpId="0"/>
      <p:bldP spid="148549" grpId="0"/>
      <p:bldP spid="148550" grpId="0"/>
      <p:bldP spid="81"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Text Box 1027"/>
          <p:cNvSpPr txBox="1">
            <a:spLocks noChangeArrowheads="1"/>
          </p:cNvSpPr>
          <p:nvPr/>
        </p:nvSpPr>
        <p:spPr bwMode="auto">
          <a:xfrm>
            <a:off x="539750" y="404813"/>
            <a:ext cx="807720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spcBef>
                <a:spcPct val="20000"/>
              </a:spcBef>
            </a:pPr>
            <a:endParaRPr lang="en-US" b="1" dirty="0">
              <a:solidFill>
                <a:srgbClr val="002060"/>
              </a:solidFill>
              <a:latin typeface="Tahoma" pitchFamily="34" charset="0"/>
              <a:ea typeface="Tahoma" pitchFamily="34" charset="0"/>
              <a:cs typeface="Tahoma" pitchFamily="34" charset="0"/>
            </a:endParaRPr>
          </a:p>
          <a:p>
            <a:pPr eaLnBrk="1" hangingPunct="1">
              <a:spcBef>
                <a:spcPct val="20000"/>
              </a:spcBef>
            </a:pPr>
            <a:r>
              <a:rPr lang="en-US" b="1" dirty="0">
                <a:solidFill>
                  <a:srgbClr val="C00000"/>
                </a:solidFill>
                <a:latin typeface="Verdana" pitchFamily="34" charset="0"/>
                <a:ea typeface="Verdana" pitchFamily="34" charset="0"/>
                <a:cs typeface="Verdana" pitchFamily="34" charset="0"/>
              </a:rPr>
              <a:t>LES METHODES D’AIDE A L’ARRET DU TABAGISME.</a:t>
            </a:r>
            <a:endParaRPr lang="en-US" sz="1400" dirty="0">
              <a:solidFill>
                <a:srgbClr val="C00000"/>
              </a:solidFill>
              <a:latin typeface="Verdana" pitchFamily="34" charset="0"/>
              <a:ea typeface="Verdana" pitchFamily="34" charset="0"/>
              <a:cs typeface="Verdana" pitchFamily="34" charset="0"/>
            </a:endParaRPr>
          </a:p>
          <a:p>
            <a:pPr algn="just" eaLnBrk="1" hangingPunct="1">
              <a:spcBef>
                <a:spcPct val="20000"/>
              </a:spcBef>
            </a:pPr>
            <a:endParaRPr lang="en-US" sz="1600" b="1" dirty="0">
              <a:solidFill>
                <a:srgbClr val="002060"/>
              </a:solidFill>
              <a:latin typeface="Tahoma" pitchFamily="34" charset="0"/>
              <a:ea typeface="Tahoma" pitchFamily="34" charset="0"/>
              <a:cs typeface="Tahoma" pitchFamily="34" charset="0"/>
            </a:endParaRPr>
          </a:p>
          <a:p>
            <a:pPr eaLnBrk="1" hangingPunct="1">
              <a:lnSpc>
                <a:spcPct val="150000"/>
              </a:lnSpc>
              <a:spcBef>
                <a:spcPct val="20000"/>
              </a:spcBef>
            </a:pPr>
            <a:r>
              <a:rPr lang="en-US" sz="1600" b="1" dirty="0">
                <a:solidFill>
                  <a:srgbClr val="002060"/>
                </a:solidFill>
                <a:latin typeface="Tahoma" pitchFamily="34" charset="0"/>
                <a:ea typeface="Tahoma" pitchFamily="34" charset="0"/>
                <a:cs typeface="Tahoma" pitchFamily="34" charset="0"/>
              </a:rPr>
              <a:t>LE MOT “METHODE” EST IMPROPRE ET L’ EVALUATION DIFFICILE.</a:t>
            </a:r>
            <a:endParaRPr lang="en-US" sz="1600" dirty="0">
              <a:solidFill>
                <a:srgbClr val="002060"/>
              </a:solidFill>
              <a:latin typeface="Tahoma" pitchFamily="34" charset="0"/>
              <a:ea typeface="Tahoma" pitchFamily="34" charset="0"/>
              <a:cs typeface="Tahoma" pitchFamily="34" charset="0"/>
            </a:endParaRPr>
          </a:p>
          <a:p>
            <a:pPr eaLnBrk="1" hangingPunct="1">
              <a:lnSpc>
                <a:spcPct val="150000"/>
              </a:lnSpc>
              <a:spcBef>
                <a:spcPct val="50000"/>
              </a:spcBef>
            </a:pPr>
            <a:endParaRPr lang="en-US" sz="100" b="1" dirty="0">
              <a:solidFill>
                <a:srgbClr val="002060"/>
              </a:solidFill>
              <a:latin typeface="Tahoma" pitchFamily="34" charset="0"/>
              <a:ea typeface="Tahoma" pitchFamily="34" charset="0"/>
              <a:cs typeface="Tahoma" pitchFamily="34" charset="0"/>
            </a:endParaRPr>
          </a:p>
          <a:p>
            <a:pPr eaLnBrk="1" hangingPunct="1">
              <a:lnSpc>
                <a:spcPct val="150000"/>
              </a:lnSpc>
              <a:spcBef>
                <a:spcPct val="50000"/>
              </a:spcBef>
            </a:pPr>
            <a:endParaRPr lang="en-US" sz="100" b="1" dirty="0">
              <a:solidFill>
                <a:srgbClr val="002060"/>
              </a:solidFill>
              <a:latin typeface="Tahoma" pitchFamily="34" charset="0"/>
              <a:ea typeface="Tahoma" pitchFamily="34" charset="0"/>
              <a:cs typeface="Tahoma" pitchFamily="34" charset="0"/>
            </a:endParaRPr>
          </a:p>
          <a:p>
            <a:pPr eaLnBrk="1" hangingPunct="1">
              <a:lnSpc>
                <a:spcPct val="150000"/>
              </a:lnSpc>
              <a:spcBef>
                <a:spcPct val="50000"/>
              </a:spcBef>
            </a:pPr>
            <a:endParaRPr lang="en-US" sz="100" b="1" dirty="0">
              <a:solidFill>
                <a:srgbClr val="002060"/>
              </a:solidFill>
              <a:latin typeface="Tahoma" pitchFamily="34" charset="0"/>
              <a:ea typeface="Tahoma" pitchFamily="34" charset="0"/>
              <a:cs typeface="Tahoma" pitchFamily="34" charset="0"/>
            </a:endParaRPr>
          </a:p>
          <a:p>
            <a:pPr eaLnBrk="1" hangingPunct="1">
              <a:lnSpc>
                <a:spcPct val="150000"/>
              </a:lnSpc>
              <a:spcBef>
                <a:spcPct val="50000"/>
              </a:spcBef>
            </a:pPr>
            <a:r>
              <a:rPr lang="en-US" sz="1400" b="1" dirty="0">
                <a:solidFill>
                  <a:srgbClr val="002060"/>
                </a:solidFill>
                <a:latin typeface="Tahoma" pitchFamily="34" charset="0"/>
                <a:ea typeface="Tahoma" pitchFamily="34" charset="0"/>
                <a:cs typeface="Tahoma" pitchFamily="34" charset="0"/>
              </a:rPr>
              <a:t>SEVRAGE TABAGIQUE : PRISE EN CHARGE GLOBALE.</a:t>
            </a:r>
            <a:br>
              <a:rPr lang="en-US" sz="1400" b="1" dirty="0">
                <a:solidFill>
                  <a:srgbClr val="002060"/>
                </a:solidFill>
                <a:latin typeface="Tahoma" pitchFamily="34" charset="0"/>
                <a:ea typeface="Tahoma" pitchFamily="34" charset="0"/>
                <a:cs typeface="Tahoma" pitchFamily="34" charset="0"/>
              </a:rPr>
            </a:br>
            <a:r>
              <a:rPr lang="en-US" sz="1400" b="1" dirty="0">
                <a:solidFill>
                  <a:srgbClr val="002060"/>
                </a:solidFill>
                <a:latin typeface="Tahoma" pitchFamily="34" charset="0"/>
                <a:ea typeface="Tahoma" pitchFamily="34" charset="0"/>
                <a:cs typeface="Tahoma" pitchFamily="34" charset="0"/>
              </a:rPr>
              <a:t>	</a:t>
            </a:r>
            <a:r>
              <a:rPr lang="en-US" sz="1600" dirty="0">
                <a:solidFill>
                  <a:srgbClr val="002060"/>
                </a:solidFill>
                <a:latin typeface="Tahoma" pitchFamily="34" charset="0"/>
                <a:ea typeface="Tahoma" pitchFamily="34" charset="0"/>
                <a:cs typeface="Tahoma" pitchFamily="34" charset="0"/>
              </a:rPr>
              <a:t> - </a:t>
            </a:r>
            <a:r>
              <a:rPr lang="en-US" sz="1600" dirty="0" err="1">
                <a:solidFill>
                  <a:srgbClr val="002060"/>
                </a:solidFill>
                <a:latin typeface="Tahoma" pitchFamily="34" charset="0"/>
                <a:ea typeface="Tahoma" pitchFamily="34" charset="0"/>
                <a:cs typeface="Tahoma" pitchFamily="34" charset="0"/>
              </a:rPr>
              <a:t>Dépendances</a:t>
            </a:r>
            <a:r>
              <a:rPr lang="en-US" sz="1600" dirty="0">
                <a:solidFill>
                  <a:srgbClr val="002060"/>
                </a:solidFill>
                <a:latin typeface="Tahoma" pitchFamily="34" charset="0"/>
                <a:ea typeface="Tahoma" pitchFamily="34" charset="0"/>
                <a:cs typeface="Tahoma" pitchFamily="34" charset="0"/>
              </a:rPr>
              <a:t> psycho-</a:t>
            </a:r>
            <a:r>
              <a:rPr lang="en-US" sz="1600" dirty="0" err="1">
                <a:solidFill>
                  <a:srgbClr val="002060"/>
                </a:solidFill>
                <a:latin typeface="Tahoma" pitchFamily="34" charset="0"/>
                <a:ea typeface="Tahoma" pitchFamily="34" charset="0"/>
                <a:cs typeface="Tahoma" pitchFamily="34" charset="0"/>
              </a:rPr>
              <a:t>comportementale</a:t>
            </a:r>
            <a:r>
              <a:rPr lang="en-US" sz="1600" dirty="0">
                <a:solidFill>
                  <a:srgbClr val="002060"/>
                </a:solidFill>
                <a:latin typeface="Tahoma" pitchFamily="34" charset="0"/>
                <a:ea typeface="Tahoma" pitchFamily="34" charset="0"/>
                <a:cs typeface="Tahoma" pitchFamily="34" charset="0"/>
              </a:rPr>
              <a:t> et </a:t>
            </a:r>
            <a:r>
              <a:rPr lang="en-US" sz="1600" dirty="0" err="1">
                <a:solidFill>
                  <a:srgbClr val="002060"/>
                </a:solidFill>
                <a:latin typeface="Tahoma" pitchFamily="34" charset="0"/>
                <a:ea typeface="Tahoma" pitchFamily="34" charset="0"/>
                <a:cs typeface="Tahoma" pitchFamily="34" charset="0"/>
              </a:rPr>
              <a:t>pharmacologiques</a:t>
            </a:r>
            <a:r>
              <a:rPr lang="en-US" sz="1600" dirty="0">
                <a:solidFill>
                  <a:srgbClr val="002060"/>
                </a:solidFill>
                <a:latin typeface="Tahoma" pitchFamily="34" charset="0"/>
                <a:ea typeface="Tahoma" pitchFamily="34" charset="0"/>
                <a:cs typeface="Tahoma" pitchFamily="34" charset="0"/>
              </a:rPr>
              <a:t>.</a:t>
            </a:r>
          </a:p>
          <a:p>
            <a:pPr eaLnBrk="1" hangingPunct="1">
              <a:lnSpc>
                <a:spcPct val="70000"/>
              </a:lnSpc>
              <a:spcBef>
                <a:spcPct val="50000"/>
              </a:spcBef>
            </a:pPr>
            <a:r>
              <a:rPr lang="en-US" sz="1600" dirty="0">
                <a:solidFill>
                  <a:srgbClr val="002060"/>
                </a:solidFill>
                <a:latin typeface="Tahoma" pitchFamily="34" charset="0"/>
                <a:ea typeface="Tahoma" pitchFamily="34" charset="0"/>
                <a:cs typeface="Tahoma" pitchFamily="34" charset="0"/>
              </a:rPr>
              <a:t>  	 - Syndrome de </a:t>
            </a:r>
            <a:r>
              <a:rPr lang="en-US" sz="1600" dirty="0" err="1">
                <a:solidFill>
                  <a:srgbClr val="002060"/>
                </a:solidFill>
                <a:latin typeface="Tahoma" pitchFamily="34" charset="0"/>
                <a:ea typeface="Tahoma" pitchFamily="34" charset="0"/>
                <a:cs typeface="Tahoma" pitchFamily="34" charset="0"/>
              </a:rPr>
              <a:t>manque</a:t>
            </a:r>
            <a:r>
              <a:rPr lang="en-US" sz="1600" dirty="0">
                <a:solidFill>
                  <a:srgbClr val="002060"/>
                </a:solidFill>
                <a:latin typeface="Tahoma" pitchFamily="34" charset="0"/>
                <a:ea typeface="Tahoma" pitchFamily="34" charset="0"/>
                <a:cs typeface="Tahoma" pitchFamily="34" charset="0"/>
              </a:rPr>
              <a:t> et “craving”.</a:t>
            </a:r>
          </a:p>
          <a:p>
            <a:pPr eaLnBrk="1" hangingPunct="1">
              <a:lnSpc>
                <a:spcPct val="70000"/>
              </a:lnSpc>
              <a:spcBef>
                <a:spcPct val="50000"/>
              </a:spcBef>
            </a:pPr>
            <a:r>
              <a:rPr lang="en-US" sz="1600" dirty="0">
                <a:solidFill>
                  <a:srgbClr val="002060"/>
                </a:solidFill>
                <a:latin typeface="Tahoma" pitchFamily="34" charset="0"/>
                <a:ea typeface="Tahoma" pitchFamily="34" charset="0"/>
                <a:cs typeface="Tahoma" pitchFamily="34" charset="0"/>
              </a:rPr>
              <a:t>  	 - </a:t>
            </a:r>
            <a:r>
              <a:rPr lang="en-US" sz="1600" dirty="0" err="1">
                <a:solidFill>
                  <a:srgbClr val="002060"/>
                </a:solidFill>
                <a:latin typeface="Tahoma" pitchFamily="34" charset="0"/>
                <a:ea typeface="Tahoma" pitchFamily="34" charset="0"/>
                <a:cs typeface="Tahoma" pitchFamily="34" charset="0"/>
              </a:rPr>
              <a:t>Effets</a:t>
            </a:r>
            <a:r>
              <a:rPr lang="en-US" sz="1600" dirty="0">
                <a:solidFill>
                  <a:srgbClr val="002060"/>
                </a:solidFill>
                <a:latin typeface="Tahoma" pitchFamily="34" charset="0"/>
                <a:ea typeface="Tahoma" pitchFamily="34" charset="0"/>
                <a:cs typeface="Tahoma" pitchFamily="34" charset="0"/>
              </a:rPr>
              <a:t> </a:t>
            </a:r>
            <a:r>
              <a:rPr lang="en-US" sz="1600" dirty="0" err="1">
                <a:solidFill>
                  <a:srgbClr val="002060"/>
                </a:solidFill>
                <a:latin typeface="Tahoma" pitchFamily="34" charset="0"/>
                <a:ea typeface="Tahoma" pitchFamily="34" charset="0"/>
                <a:cs typeface="Tahoma" pitchFamily="34" charset="0"/>
              </a:rPr>
              <a:t>secondaires</a:t>
            </a:r>
            <a:r>
              <a:rPr lang="en-US" sz="1600" dirty="0">
                <a:solidFill>
                  <a:srgbClr val="002060"/>
                </a:solidFill>
                <a:latin typeface="Tahoma" pitchFamily="34" charset="0"/>
                <a:ea typeface="Tahoma" pitchFamily="34" charset="0"/>
                <a:cs typeface="Tahoma" pitchFamily="34" charset="0"/>
              </a:rPr>
              <a:t> de </a:t>
            </a:r>
            <a:r>
              <a:rPr lang="en-US" sz="1600" dirty="0" err="1">
                <a:solidFill>
                  <a:srgbClr val="002060"/>
                </a:solidFill>
                <a:latin typeface="Tahoma" pitchFamily="34" charset="0"/>
                <a:ea typeface="Tahoma" pitchFamily="34" charset="0"/>
                <a:cs typeface="Tahoma" pitchFamily="34" charset="0"/>
              </a:rPr>
              <a:t>l’arrêt</a:t>
            </a:r>
            <a:r>
              <a:rPr lang="en-US" sz="1600" dirty="0">
                <a:solidFill>
                  <a:srgbClr val="002060"/>
                </a:solidFill>
                <a:latin typeface="Tahoma" pitchFamily="34" charset="0"/>
                <a:ea typeface="Tahoma" pitchFamily="34" charset="0"/>
                <a:cs typeface="Tahoma" pitchFamily="34" charset="0"/>
              </a:rPr>
              <a:t>.</a:t>
            </a:r>
          </a:p>
          <a:p>
            <a:pPr eaLnBrk="1" hangingPunct="1">
              <a:lnSpc>
                <a:spcPct val="70000"/>
              </a:lnSpc>
              <a:spcBef>
                <a:spcPct val="50000"/>
              </a:spcBef>
            </a:pPr>
            <a:r>
              <a:rPr lang="en-US" sz="1600" dirty="0">
                <a:solidFill>
                  <a:srgbClr val="002060"/>
                </a:solidFill>
                <a:latin typeface="Tahoma" pitchFamily="34" charset="0"/>
                <a:ea typeface="Tahoma" pitchFamily="34" charset="0"/>
                <a:cs typeface="Tahoma" pitchFamily="34" charset="0"/>
              </a:rPr>
              <a:t>  	 - Psycho-</a:t>
            </a:r>
            <a:r>
              <a:rPr lang="en-US" sz="1600" dirty="0" err="1">
                <a:solidFill>
                  <a:srgbClr val="002060"/>
                </a:solidFill>
                <a:latin typeface="Tahoma" pitchFamily="34" charset="0"/>
                <a:ea typeface="Tahoma" pitchFamily="34" charset="0"/>
                <a:cs typeface="Tahoma" pitchFamily="34" charset="0"/>
              </a:rPr>
              <a:t>pathologie</a:t>
            </a:r>
            <a:r>
              <a:rPr lang="en-US" sz="1600" dirty="0">
                <a:solidFill>
                  <a:srgbClr val="002060"/>
                </a:solidFill>
                <a:latin typeface="Tahoma" pitchFamily="34" charset="0"/>
                <a:ea typeface="Tahoma" pitchFamily="34" charset="0"/>
                <a:cs typeface="Tahoma" pitchFamily="34" charset="0"/>
              </a:rPr>
              <a:t>, pathologies </a:t>
            </a:r>
            <a:r>
              <a:rPr lang="en-US" sz="1600" dirty="0" err="1">
                <a:solidFill>
                  <a:srgbClr val="002060"/>
                </a:solidFill>
                <a:latin typeface="Tahoma" pitchFamily="34" charset="0"/>
                <a:ea typeface="Tahoma" pitchFamily="34" charset="0"/>
                <a:cs typeface="Tahoma" pitchFamily="34" charset="0"/>
              </a:rPr>
              <a:t>somatiques</a:t>
            </a:r>
            <a:r>
              <a:rPr lang="en-US" sz="1600" dirty="0">
                <a:solidFill>
                  <a:srgbClr val="002060"/>
                </a:solidFill>
                <a:latin typeface="Tahoma" pitchFamily="34" charset="0"/>
                <a:ea typeface="Tahoma" pitchFamily="34" charset="0"/>
                <a:cs typeface="Tahoma" pitchFamily="34" charset="0"/>
              </a:rPr>
              <a:t>, </a:t>
            </a:r>
            <a:r>
              <a:rPr lang="en-US" sz="1600" dirty="0" smtClean="0">
                <a:solidFill>
                  <a:srgbClr val="002060"/>
                </a:solidFill>
                <a:latin typeface="Tahoma" pitchFamily="34" charset="0"/>
                <a:ea typeface="Tahoma" pitchFamily="34" charset="0"/>
                <a:cs typeface="Tahoma" pitchFamily="34" charset="0"/>
              </a:rPr>
              <a:t>usage </a:t>
            </a:r>
            <a:r>
              <a:rPr lang="en-US" sz="1600" dirty="0" err="1" smtClean="0">
                <a:solidFill>
                  <a:srgbClr val="002060"/>
                </a:solidFill>
                <a:latin typeface="Tahoma" pitchFamily="34" charset="0"/>
                <a:ea typeface="Tahoma" pitchFamily="34" charset="0"/>
                <a:cs typeface="Tahoma" pitchFamily="34" charset="0"/>
              </a:rPr>
              <a:t>associé</a:t>
            </a:r>
            <a:r>
              <a:rPr lang="en-US" sz="1600" dirty="0" smtClean="0">
                <a:solidFill>
                  <a:srgbClr val="002060"/>
                </a:solidFill>
                <a:latin typeface="Tahoma" pitchFamily="34" charset="0"/>
                <a:ea typeface="Tahoma" pitchFamily="34" charset="0"/>
                <a:cs typeface="Tahoma" pitchFamily="34" charset="0"/>
              </a:rPr>
              <a:t> de SPA.</a:t>
            </a:r>
            <a:endParaRPr lang="en-US" sz="1600" dirty="0">
              <a:solidFill>
                <a:srgbClr val="002060"/>
              </a:solidFill>
              <a:latin typeface="Tahoma" pitchFamily="34" charset="0"/>
              <a:ea typeface="Tahoma" pitchFamily="34" charset="0"/>
              <a:cs typeface="Tahoma" pitchFamily="34" charset="0"/>
            </a:endParaRPr>
          </a:p>
          <a:p>
            <a:pPr eaLnBrk="1" hangingPunct="1">
              <a:lnSpc>
                <a:spcPct val="115000"/>
              </a:lnSpc>
              <a:spcBef>
                <a:spcPct val="15000"/>
              </a:spcBef>
            </a:pPr>
            <a:endParaRPr lang="en-US" sz="1600" b="1" dirty="0">
              <a:solidFill>
                <a:srgbClr val="002060"/>
              </a:solidFill>
              <a:latin typeface="Tahoma" pitchFamily="34" charset="0"/>
              <a:ea typeface="Tahoma" pitchFamily="34" charset="0"/>
              <a:cs typeface="Tahoma" pitchFamily="34" charset="0"/>
            </a:endParaRPr>
          </a:p>
          <a:p>
            <a:pPr eaLnBrk="1" hangingPunct="1">
              <a:lnSpc>
                <a:spcPct val="115000"/>
              </a:lnSpc>
              <a:spcBef>
                <a:spcPct val="15000"/>
              </a:spcBef>
            </a:pPr>
            <a:r>
              <a:rPr lang="en-US" sz="1400" b="1" dirty="0">
                <a:solidFill>
                  <a:srgbClr val="002060"/>
                </a:solidFill>
                <a:latin typeface="Tahoma" pitchFamily="34" charset="0"/>
                <a:ea typeface="Tahoma" pitchFamily="34" charset="0"/>
                <a:cs typeface="Tahoma" pitchFamily="34" charset="0"/>
              </a:rPr>
              <a:t>EVALUATION DE L’ARRET ET DE LA PRISE EN CHARGE DIFFICILE. </a:t>
            </a:r>
          </a:p>
          <a:p>
            <a:pPr eaLnBrk="1" hangingPunct="1">
              <a:lnSpc>
                <a:spcPct val="115000"/>
              </a:lnSpc>
              <a:spcBef>
                <a:spcPct val="15000"/>
              </a:spcBef>
            </a:pPr>
            <a:r>
              <a:rPr lang="en-US" sz="1400" b="1" dirty="0">
                <a:solidFill>
                  <a:srgbClr val="002060"/>
                </a:solidFill>
                <a:latin typeface="Tahoma" pitchFamily="34" charset="0"/>
                <a:ea typeface="Tahoma" pitchFamily="34" charset="0"/>
                <a:cs typeface="Tahoma" pitchFamily="34" charset="0"/>
              </a:rPr>
              <a:t>METHODOLOGIE DES ETUDES SOUVENT MEDIOCRE.</a:t>
            </a:r>
          </a:p>
          <a:p>
            <a:pPr eaLnBrk="1" hangingPunct="1">
              <a:lnSpc>
                <a:spcPct val="115000"/>
              </a:lnSpc>
              <a:spcBef>
                <a:spcPct val="15000"/>
              </a:spcBef>
            </a:pPr>
            <a:r>
              <a:rPr lang="en-US" sz="1400" b="1" dirty="0">
                <a:solidFill>
                  <a:srgbClr val="002060"/>
                </a:solidFill>
                <a:latin typeface="Tahoma" pitchFamily="34" charset="0"/>
                <a:ea typeface="Tahoma" pitchFamily="34" charset="0"/>
                <a:cs typeface="Tahoma" pitchFamily="34" charset="0"/>
              </a:rPr>
              <a:t>	</a:t>
            </a:r>
            <a:r>
              <a:rPr lang="en-US" sz="1600" dirty="0">
                <a:solidFill>
                  <a:srgbClr val="002060"/>
                </a:solidFill>
                <a:latin typeface="Tahoma" pitchFamily="34" charset="0"/>
                <a:ea typeface="Tahoma" pitchFamily="34" charset="0"/>
                <a:cs typeface="Tahoma" pitchFamily="34" charset="0"/>
              </a:rPr>
              <a:t>- </a:t>
            </a:r>
            <a:r>
              <a:rPr lang="en-US" sz="1600" dirty="0" err="1">
                <a:solidFill>
                  <a:srgbClr val="002060"/>
                </a:solidFill>
                <a:latin typeface="Tahoma" pitchFamily="34" charset="0"/>
                <a:ea typeface="Tahoma" pitchFamily="34" charset="0"/>
                <a:cs typeface="Tahoma" pitchFamily="34" charset="0"/>
              </a:rPr>
              <a:t>Définition</a:t>
            </a:r>
            <a:r>
              <a:rPr lang="en-US" sz="1600" dirty="0">
                <a:solidFill>
                  <a:srgbClr val="002060"/>
                </a:solidFill>
                <a:latin typeface="Tahoma" pitchFamily="34" charset="0"/>
                <a:ea typeface="Tahoma" pitchFamily="34" charset="0"/>
                <a:cs typeface="Tahoma" pitchFamily="34" charset="0"/>
              </a:rPr>
              <a:t> de </a:t>
            </a:r>
            <a:r>
              <a:rPr lang="en-US" sz="1600" dirty="0" err="1">
                <a:solidFill>
                  <a:srgbClr val="002060"/>
                </a:solidFill>
                <a:latin typeface="Tahoma" pitchFamily="34" charset="0"/>
                <a:ea typeface="Tahoma" pitchFamily="34" charset="0"/>
                <a:cs typeface="Tahoma" pitchFamily="34" charset="0"/>
              </a:rPr>
              <a:t>l’arrêt</a:t>
            </a:r>
            <a:r>
              <a:rPr lang="en-US" sz="1600" dirty="0">
                <a:solidFill>
                  <a:srgbClr val="002060"/>
                </a:solidFill>
                <a:latin typeface="Tahoma" pitchFamily="34" charset="0"/>
                <a:ea typeface="Tahoma" pitchFamily="34" charset="0"/>
                <a:cs typeface="Tahoma" pitchFamily="34" charset="0"/>
              </a:rPr>
              <a:t> du </a:t>
            </a:r>
            <a:r>
              <a:rPr lang="en-US" sz="1600" dirty="0" err="1">
                <a:solidFill>
                  <a:srgbClr val="002060"/>
                </a:solidFill>
                <a:latin typeface="Tahoma" pitchFamily="34" charset="0"/>
                <a:ea typeface="Tahoma" pitchFamily="34" charset="0"/>
                <a:cs typeface="Tahoma" pitchFamily="34" charset="0"/>
              </a:rPr>
              <a:t>tabagisme</a:t>
            </a:r>
            <a:r>
              <a:rPr lang="en-US" sz="1600" dirty="0">
                <a:solidFill>
                  <a:srgbClr val="002060"/>
                </a:solidFill>
                <a:latin typeface="Tahoma" pitchFamily="34" charset="0"/>
                <a:ea typeface="Tahoma" pitchFamily="34" charset="0"/>
                <a:cs typeface="Tahoma" pitchFamily="34" charset="0"/>
              </a:rPr>
              <a:t>.</a:t>
            </a:r>
          </a:p>
          <a:p>
            <a:pPr eaLnBrk="1" hangingPunct="1">
              <a:lnSpc>
                <a:spcPct val="115000"/>
              </a:lnSpc>
              <a:spcBef>
                <a:spcPct val="15000"/>
              </a:spcBef>
            </a:pPr>
            <a:r>
              <a:rPr lang="en-US" sz="1600" dirty="0">
                <a:solidFill>
                  <a:srgbClr val="002060"/>
                </a:solidFill>
                <a:latin typeface="Tahoma" pitchFamily="34" charset="0"/>
                <a:ea typeface="Tahoma" pitchFamily="34" charset="0"/>
                <a:cs typeface="Tahoma" pitchFamily="34" charset="0"/>
              </a:rPr>
              <a:t>	- </a:t>
            </a:r>
            <a:r>
              <a:rPr lang="en-US" sz="1600" dirty="0" err="1">
                <a:solidFill>
                  <a:srgbClr val="002060"/>
                </a:solidFill>
                <a:latin typeface="Tahoma" pitchFamily="34" charset="0"/>
                <a:ea typeface="Tahoma" pitchFamily="34" charset="0"/>
                <a:cs typeface="Tahoma" pitchFamily="34" charset="0"/>
              </a:rPr>
              <a:t>Moyens</a:t>
            </a:r>
            <a:r>
              <a:rPr lang="en-US" sz="1600" dirty="0">
                <a:solidFill>
                  <a:srgbClr val="002060"/>
                </a:solidFill>
                <a:latin typeface="Tahoma" pitchFamily="34" charset="0"/>
                <a:ea typeface="Tahoma" pitchFamily="34" charset="0"/>
                <a:cs typeface="Tahoma" pitchFamily="34" charset="0"/>
              </a:rPr>
              <a:t> </a:t>
            </a:r>
            <a:r>
              <a:rPr lang="en-US" sz="1600" dirty="0" err="1">
                <a:solidFill>
                  <a:srgbClr val="002060"/>
                </a:solidFill>
                <a:latin typeface="Tahoma" pitchFamily="34" charset="0"/>
                <a:ea typeface="Tahoma" pitchFamily="34" charset="0"/>
                <a:cs typeface="Tahoma" pitchFamily="34" charset="0"/>
              </a:rPr>
              <a:t>d’aides</a:t>
            </a:r>
            <a:r>
              <a:rPr lang="en-US" sz="1600" dirty="0">
                <a:solidFill>
                  <a:srgbClr val="002060"/>
                </a:solidFill>
                <a:latin typeface="Tahoma" pitchFamily="34" charset="0"/>
                <a:ea typeface="Tahoma" pitchFamily="34" charset="0"/>
                <a:cs typeface="Tahoma" pitchFamily="34" charset="0"/>
              </a:rPr>
              <a:t> </a:t>
            </a:r>
            <a:r>
              <a:rPr lang="en-US" sz="1600" dirty="0" err="1">
                <a:solidFill>
                  <a:srgbClr val="002060"/>
                </a:solidFill>
                <a:latin typeface="Tahoma" pitchFamily="34" charset="0"/>
                <a:ea typeface="Tahoma" pitchFamily="34" charset="0"/>
                <a:cs typeface="Tahoma" pitchFamily="34" charset="0"/>
              </a:rPr>
              <a:t>pharmacologiques</a:t>
            </a:r>
            <a:r>
              <a:rPr lang="en-US" sz="1600" dirty="0">
                <a:solidFill>
                  <a:srgbClr val="002060"/>
                </a:solidFill>
                <a:latin typeface="Tahoma" pitchFamily="34" charset="0"/>
                <a:ea typeface="Tahoma" pitchFamily="34" charset="0"/>
                <a:cs typeface="Tahoma" pitchFamily="34" charset="0"/>
              </a:rPr>
              <a:t>.</a:t>
            </a:r>
          </a:p>
          <a:p>
            <a:pPr eaLnBrk="1" hangingPunct="1">
              <a:lnSpc>
                <a:spcPct val="115000"/>
              </a:lnSpc>
              <a:spcBef>
                <a:spcPct val="15000"/>
              </a:spcBef>
            </a:pPr>
            <a:r>
              <a:rPr lang="en-US" sz="1600" dirty="0">
                <a:solidFill>
                  <a:srgbClr val="002060"/>
                </a:solidFill>
                <a:latin typeface="Tahoma" pitchFamily="34" charset="0"/>
                <a:ea typeface="Tahoma" pitchFamily="34" charset="0"/>
                <a:cs typeface="Tahoma" pitchFamily="34" charset="0"/>
              </a:rPr>
              <a:t>	- </a:t>
            </a:r>
            <a:r>
              <a:rPr lang="en-US" sz="1600" dirty="0" err="1">
                <a:solidFill>
                  <a:srgbClr val="002060"/>
                </a:solidFill>
                <a:latin typeface="Tahoma" pitchFamily="34" charset="0"/>
                <a:ea typeface="Tahoma" pitchFamily="34" charset="0"/>
                <a:cs typeface="Tahoma" pitchFamily="34" charset="0"/>
              </a:rPr>
              <a:t>Moyens</a:t>
            </a:r>
            <a:r>
              <a:rPr lang="en-US" sz="1600" dirty="0">
                <a:solidFill>
                  <a:srgbClr val="002060"/>
                </a:solidFill>
                <a:latin typeface="Tahoma" pitchFamily="34" charset="0"/>
                <a:ea typeface="Tahoma" pitchFamily="34" charset="0"/>
                <a:cs typeface="Tahoma" pitchFamily="34" charset="0"/>
              </a:rPr>
              <a:t> </a:t>
            </a:r>
            <a:r>
              <a:rPr lang="en-US" sz="1600" dirty="0" err="1">
                <a:solidFill>
                  <a:srgbClr val="002060"/>
                </a:solidFill>
                <a:latin typeface="Tahoma" pitchFamily="34" charset="0"/>
                <a:ea typeface="Tahoma" pitchFamily="34" charset="0"/>
                <a:cs typeface="Tahoma" pitchFamily="34" charset="0"/>
              </a:rPr>
              <a:t>d’aides</a:t>
            </a:r>
            <a:r>
              <a:rPr lang="en-US" sz="1600" dirty="0">
                <a:solidFill>
                  <a:srgbClr val="002060"/>
                </a:solidFill>
                <a:latin typeface="Tahoma" pitchFamily="34" charset="0"/>
                <a:ea typeface="Tahoma" pitchFamily="34" charset="0"/>
                <a:cs typeface="Tahoma" pitchFamily="34" charset="0"/>
              </a:rPr>
              <a:t> non </a:t>
            </a:r>
            <a:r>
              <a:rPr lang="en-US" sz="1600" dirty="0" err="1">
                <a:solidFill>
                  <a:srgbClr val="002060"/>
                </a:solidFill>
                <a:latin typeface="Tahoma" pitchFamily="34" charset="0"/>
                <a:ea typeface="Tahoma" pitchFamily="34" charset="0"/>
                <a:cs typeface="Tahoma" pitchFamily="34" charset="0"/>
              </a:rPr>
              <a:t>pharmacologiques</a:t>
            </a:r>
            <a:r>
              <a:rPr lang="en-US" sz="1600" dirty="0">
                <a:solidFill>
                  <a:srgbClr val="002060"/>
                </a:solidFill>
                <a:latin typeface="Tahoma" pitchFamily="34" charset="0"/>
                <a:ea typeface="Tahoma" pitchFamily="34" charset="0"/>
                <a:cs typeface="Tahoma" pitchFamily="34" charset="0"/>
              </a:rPr>
              <a:t>.</a:t>
            </a:r>
          </a:p>
          <a:p>
            <a:pPr eaLnBrk="1" hangingPunct="1">
              <a:lnSpc>
                <a:spcPct val="115000"/>
              </a:lnSpc>
              <a:spcBef>
                <a:spcPct val="15000"/>
              </a:spcBef>
            </a:pPr>
            <a:r>
              <a:rPr lang="en-US" sz="1600" dirty="0">
                <a:solidFill>
                  <a:srgbClr val="002060"/>
                </a:solidFill>
                <a:latin typeface="Tahoma" pitchFamily="34" charset="0"/>
                <a:ea typeface="Tahoma" pitchFamily="34" charset="0"/>
                <a:cs typeface="Tahoma" pitchFamily="34" charset="0"/>
              </a:rPr>
              <a:t>	- </a:t>
            </a:r>
            <a:r>
              <a:rPr lang="en-US" sz="1600" dirty="0" smtClean="0">
                <a:solidFill>
                  <a:srgbClr val="002060"/>
                </a:solidFill>
                <a:latin typeface="Tahoma" pitchFamily="34" charset="0"/>
                <a:ea typeface="Tahoma" pitchFamily="34" charset="0"/>
                <a:cs typeface="Tahoma" pitchFamily="34" charset="0"/>
              </a:rPr>
              <a:t>Discussion</a:t>
            </a:r>
            <a:endParaRPr lang="en-US" sz="1600" dirty="0">
              <a:solidFill>
                <a:srgbClr val="002060"/>
              </a:solidFill>
              <a:latin typeface="Tahoma" pitchFamily="34" charset="0"/>
              <a:ea typeface="Tahoma" pitchFamily="34" charset="0"/>
              <a:cs typeface="Tahoma" pitchFamily="34" charset="0"/>
            </a:endParaRPr>
          </a:p>
        </p:txBody>
      </p:sp>
      <p:sp>
        <p:nvSpPr>
          <p:cNvPr id="2" name="ZoneTexte 1"/>
          <p:cNvSpPr txBox="1"/>
          <p:nvPr/>
        </p:nvSpPr>
        <p:spPr>
          <a:xfrm>
            <a:off x="539750" y="5797727"/>
            <a:ext cx="6663747" cy="830997"/>
          </a:xfrm>
          <a:prstGeom prst="rect">
            <a:avLst/>
          </a:prstGeom>
          <a:noFill/>
        </p:spPr>
        <p:txBody>
          <a:bodyPr wrap="none" rtlCol="0">
            <a:spAutoFit/>
          </a:bodyPr>
          <a:lstStyle/>
          <a:p>
            <a:r>
              <a:rPr lang="fr-FR" sz="1200" dirty="0" smtClean="0">
                <a:latin typeface="Tahoma" pitchFamily="34" charset="0"/>
                <a:ea typeface="Tahoma" pitchFamily="34" charset="0"/>
                <a:cs typeface="Tahoma" pitchFamily="34" charset="0"/>
              </a:rPr>
              <a:t>R </a:t>
            </a:r>
            <a:r>
              <a:rPr lang="fr-FR" sz="1200" dirty="0" err="1" smtClean="0">
                <a:latin typeface="Tahoma" pitchFamily="34" charset="0"/>
                <a:ea typeface="Tahoma" pitchFamily="34" charset="0"/>
                <a:cs typeface="Tahoma" pitchFamily="34" charset="0"/>
              </a:rPr>
              <a:t>Molimard</a:t>
            </a:r>
            <a:r>
              <a:rPr lang="fr-FR" sz="1200" dirty="0" smtClean="0">
                <a:latin typeface="Tahoma" pitchFamily="34" charset="0"/>
                <a:ea typeface="Tahoma" pitchFamily="34" charset="0"/>
                <a:cs typeface="Tahoma" pitchFamily="34" charset="0"/>
              </a:rPr>
              <a:t>, JT Schwartz. Le traitement de la dépendance tabagique. INSERM. Paris, 1989.</a:t>
            </a:r>
          </a:p>
          <a:p>
            <a:r>
              <a:rPr lang="fr-FR" sz="1200" dirty="0" smtClean="0">
                <a:latin typeface="Tahoma" pitchFamily="34" charset="0"/>
                <a:ea typeface="Tahoma" pitchFamily="34" charset="0"/>
                <a:cs typeface="Tahoma" pitchFamily="34" charset="0"/>
              </a:rPr>
              <a:t>Conférence de consensus. L’arrêt de la consommation de tabac. Editions EDK-Paris, 1998</a:t>
            </a:r>
          </a:p>
          <a:p>
            <a:r>
              <a:rPr lang="fr-FR" sz="1200" dirty="0" smtClean="0">
                <a:latin typeface="Tahoma" pitchFamily="34" charset="0"/>
                <a:ea typeface="Tahoma" pitchFamily="34" charset="0"/>
                <a:cs typeface="Tahoma" pitchFamily="34" charset="0"/>
              </a:rPr>
              <a:t>Expertise collective. Tabac, comprendre la dépendance pour agir. INSERM. Paris, 2004</a:t>
            </a:r>
          </a:p>
          <a:p>
            <a:r>
              <a:rPr lang="fr-FR" sz="1200" dirty="0" smtClean="0">
                <a:latin typeface="Tahoma" pitchFamily="34" charset="0"/>
                <a:ea typeface="Tahoma" pitchFamily="34" charset="0"/>
                <a:cs typeface="Tahoma" pitchFamily="34" charset="0"/>
              </a:rPr>
              <a:t>TP Georges. Médiation </a:t>
            </a:r>
            <a:r>
              <a:rPr lang="fr-FR" sz="1200" dirty="0" err="1" smtClean="0">
                <a:latin typeface="Tahoma" pitchFamily="34" charset="0"/>
                <a:ea typeface="Tahoma" pitchFamily="34" charset="0"/>
                <a:cs typeface="Tahoma" pitchFamily="34" charset="0"/>
              </a:rPr>
              <a:t>treatments</a:t>
            </a:r>
            <a:r>
              <a:rPr lang="fr-FR" sz="1200" dirty="0" smtClean="0">
                <a:latin typeface="Tahoma" pitchFamily="34" charset="0"/>
                <a:ea typeface="Tahoma" pitchFamily="34" charset="0"/>
                <a:cs typeface="Tahoma" pitchFamily="34" charset="0"/>
              </a:rPr>
              <a:t> for nicotine </a:t>
            </a:r>
            <a:r>
              <a:rPr lang="fr-FR" sz="1200" dirty="0" err="1" smtClean="0">
                <a:latin typeface="Tahoma" pitchFamily="34" charset="0"/>
                <a:ea typeface="Tahoma" pitchFamily="34" charset="0"/>
                <a:cs typeface="Tahoma" pitchFamily="34" charset="0"/>
              </a:rPr>
              <a:t>dependence</a:t>
            </a:r>
            <a:r>
              <a:rPr lang="fr-FR" sz="1200" dirty="0" smtClean="0">
                <a:latin typeface="Tahoma" pitchFamily="34" charset="0"/>
                <a:ea typeface="Tahoma" pitchFamily="34" charset="0"/>
                <a:cs typeface="Tahoma" pitchFamily="34" charset="0"/>
              </a:rPr>
              <a:t>. Taylor &amp; Francis. </a:t>
            </a:r>
            <a:r>
              <a:rPr lang="fr-FR" sz="1200" dirty="0" err="1" smtClean="0">
                <a:latin typeface="Tahoma" pitchFamily="34" charset="0"/>
                <a:ea typeface="Tahoma" pitchFamily="34" charset="0"/>
                <a:cs typeface="Tahoma" pitchFamily="34" charset="0"/>
              </a:rPr>
              <a:t>Boca</a:t>
            </a:r>
            <a:r>
              <a:rPr lang="fr-FR" sz="1200" dirty="0" smtClean="0">
                <a:latin typeface="Tahoma" pitchFamily="34" charset="0"/>
                <a:ea typeface="Tahoma" pitchFamily="34" charset="0"/>
                <a:cs typeface="Tahoma" pitchFamily="34" charset="0"/>
              </a:rPr>
              <a:t> Raton, 2006</a:t>
            </a:r>
            <a:endParaRPr lang="fr-FR" sz="1200" dirty="0">
              <a:latin typeface="Tahoma" pitchFamily="34" charset="0"/>
              <a:ea typeface="Tahoma" pitchFamily="34" charset="0"/>
              <a:cs typeface="Tahoma" pitchFamily="34"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p:cTn id="7" dur="500" fill="hold"/>
                                        <p:tgtEl>
                                          <p:spTgt spid="12291"/>
                                        </p:tgtEl>
                                        <p:attrNameLst>
                                          <p:attrName>ppt_w</p:attrName>
                                        </p:attrNameLst>
                                      </p:cBhvr>
                                      <p:tavLst>
                                        <p:tav tm="0">
                                          <p:val>
                                            <p:fltVal val="0"/>
                                          </p:val>
                                        </p:tav>
                                        <p:tav tm="100000">
                                          <p:val>
                                            <p:strVal val="#ppt_w"/>
                                          </p:val>
                                        </p:tav>
                                      </p:tavLst>
                                    </p:anim>
                                    <p:anim calcmode="lin" valueType="num">
                                      <p:cBhvr>
                                        <p:cTn id="8" dur="500" fill="hold"/>
                                        <p:tgtEl>
                                          <p:spTgt spid="12291"/>
                                        </p:tgtEl>
                                        <p:attrNameLst>
                                          <p:attrName>ppt_h</p:attrName>
                                        </p:attrNameLst>
                                      </p:cBhvr>
                                      <p:tavLst>
                                        <p:tav tm="0">
                                          <p:val>
                                            <p:fltVal val="0"/>
                                          </p:val>
                                        </p:tav>
                                        <p:tav tm="100000">
                                          <p:val>
                                            <p:strVal val="#ppt_h"/>
                                          </p:val>
                                        </p:tav>
                                      </p:tavLst>
                                    </p:anim>
                                    <p:animEffect transition="in" filter="fade">
                                      <p:cBhvr>
                                        <p:cTn id="9" dur="500"/>
                                        <p:tgtEl>
                                          <p:spTgt spid="12291"/>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11560" y="1066800"/>
            <a:ext cx="8305800" cy="2536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spcBef>
                <a:spcPct val="60000"/>
              </a:spcBef>
            </a:pPr>
            <a:r>
              <a:rPr lang="en-US" sz="1600" b="1" dirty="0">
                <a:solidFill>
                  <a:srgbClr val="002060"/>
                </a:solidFill>
                <a:latin typeface="Tahoma" pitchFamily="34" charset="0"/>
                <a:ea typeface="Tahoma" pitchFamily="34" charset="0"/>
                <a:cs typeface="Tahoma" pitchFamily="34" charset="0"/>
              </a:rPr>
              <a:t>CRITERES DE DEFINITION.</a:t>
            </a:r>
            <a:endParaRPr lang="en-US" sz="1600" dirty="0">
              <a:solidFill>
                <a:srgbClr val="002060"/>
              </a:solidFill>
              <a:latin typeface="Tahoma" pitchFamily="34" charset="0"/>
              <a:ea typeface="Tahoma" pitchFamily="34" charset="0"/>
              <a:cs typeface="Tahoma" pitchFamily="34" charset="0"/>
            </a:endParaRPr>
          </a:p>
          <a:p>
            <a:pPr marL="265113" eaLnBrk="1" hangingPunct="1">
              <a:spcBef>
                <a:spcPct val="50000"/>
              </a:spcBef>
            </a:pPr>
            <a:r>
              <a:rPr lang="en-US" sz="1400" b="1" dirty="0" smtClean="0">
                <a:solidFill>
                  <a:srgbClr val="002060"/>
                </a:solidFill>
                <a:latin typeface="Tahoma" pitchFamily="34" charset="0"/>
                <a:ea typeface="Tahoma" pitchFamily="34" charset="0"/>
                <a:cs typeface="Tahoma" pitchFamily="34" charset="0"/>
              </a:rPr>
              <a:t>TOTAL </a:t>
            </a:r>
            <a:r>
              <a:rPr lang="en-US" sz="1400" b="1" dirty="0">
                <a:solidFill>
                  <a:srgbClr val="002060"/>
                </a:solidFill>
                <a:latin typeface="Tahoma" pitchFamily="34" charset="0"/>
                <a:ea typeface="Tahoma" pitchFamily="34" charset="0"/>
                <a:cs typeface="Tahoma" pitchFamily="34" charset="0"/>
              </a:rPr>
              <a:t>ET ABSOLU LORS DE L’EVAUATION </a:t>
            </a:r>
            <a:r>
              <a:rPr lang="en-US" sz="1400" dirty="0">
                <a:solidFill>
                  <a:srgbClr val="002060"/>
                </a:solidFill>
                <a:latin typeface="Tahoma" pitchFamily="34" charset="0"/>
                <a:ea typeface="Tahoma" pitchFamily="34" charset="0"/>
                <a:cs typeface="Tahoma" pitchFamily="34" charset="0"/>
              </a:rPr>
              <a:t>(“</a:t>
            </a:r>
            <a:r>
              <a:rPr lang="en-US" sz="1400" dirty="0" err="1">
                <a:solidFill>
                  <a:srgbClr val="002060"/>
                </a:solidFill>
                <a:latin typeface="Tahoma" pitchFamily="34" charset="0"/>
                <a:ea typeface="Tahoma" pitchFamily="34" charset="0"/>
                <a:cs typeface="Tahoma" pitchFamily="34" charset="0"/>
              </a:rPr>
              <a:t>prévalence</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ponctuelle</a:t>
            </a:r>
            <a:r>
              <a:rPr lang="en-US" sz="1400" dirty="0">
                <a:solidFill>
                  <a:srgbClr val="002060"/>
                </a:solidFill>
                <a:latin typeface="Tahoma" pitchFamily="34" charset="0"/>
                <a:ea typeface="Tahoma" pitchFamily="34" charset="0"/>
                <a:cs typeface="Tahoma" pitchFamily="34" charset="0"/>
              </a:rPr>
              <a:t>”)</a:t>
            </a:r>
          </a:p>
          <a:p>
            <a:pPr marL="265113" eaLnBrk="1" hangingPunct="1">
              <a:spcBef>
                <a:spcPct val="50000"/>
              </a:spcBef>
            </a:pPr>
            <a:r>
              <a:rPr lang="en-US" sz="1400" b="1" dirty="0" smtClean="0">
                <a:solidFill>
                  <a:srgbClr val="002060"/>
                </a:solidFill>
                <a:latin typeface="Tahoma" pitchFamily="34" charset="0"/>
                <a:ea typeface="Tahoma" pitchFamily="34" charset="0"/>
                <a:cs typeface="Tahoma" pitchFamily="34" charset="0"/>
              </a:rPr>
              <a:t>CONTINU </a:t>
            </a:r>
            <a:r>
              <a:rPr lang="en-US" sz="1400" b="1" dirty="0">
                <a:solidFill>
                  <a:srgbClr val="002060"/>
                </a:solidFill>
                <a:latin typeface="Tahoma" pitchFamily="34" charset="0"/>
                <a:ea typeface="Tahoma" pitchFamily="34" charset="0"/>
                <a:cs typeface="Tahoma" pitchFamily="34" charset="0"/>
              </a:rPr>
              <a:t>ET PERMANENT DEPUIS LE DEBUT DU </a:t>
            </a:r>
            <a:r>
              <a:rPr lang="en-US" sz="1400" b="1" dirty="0" smtClean="0">
                <a:solidFill>
                  <a:srgbClr val="002060"/>
                </a:solidFill>
                <a:latin typeface="Tahoma" pitchFamily="34" charset="0"/>
                <a:ea typeface="Tahoma" pitchFamily="34" charset="0"/>
                <a:cs typeface="Tahoma" pitchFamily="34" charset="0"/>
              </a:rPr>
              <a:t>SEVRAGE </a:t>
            </a:r>
            <a:r>
              <a:rPr lang="en-US" sz="1400" dirty="0" smtClean="0">
                <a:solidFill>
                  <a:srgbClr val="002060"/>
                </a:solidFill>
                <a:latin typeface="Tahoma" pitchFamily="34" charset="0"/>
                <a:ea typeface="Tahoma" pitchFamily="34" charset="0"/>
                <a:cs typeface="Tahoma" pitchFamily="34" charset="0"/>
              </a:rPr>
              <a:t>(“abstinence </a:t>
            </a:r>
            <a:r>
              <a:rPr lang="en-US" sz="1400" dirty="0" err="1" smtClean="0">
                <a:solidFill>
                  <a:srgbClr val="002060"/>
                </a:solidFill>
                <a:latin typeface="Tahoma" pitchFamily="34" charset="0"/>
                <a:ea typeface="Tahoma" pitchFamily="34" charset="0"/>
                <a:cs typeface="Tahoma" pitchFamily="34" charset="0"/>
              </a:rPr>
              <a:t>maintenue</a:t>
            </a:r>
            <a:r>
              <a:rPr lang="en-US" sz="1400" dirty="0" smtClean="0">
                <a:solidFill>
                  <a:srgbClr val="002060"/>
                </a:solidFill>
                <a:latin typeface="Tahoma" pitchFamily="34" charset="0"/>
                <a:ea typeface="Tahoma" pitchFamily="34" charset="0"/>
                <a:cs typeface="Tahoma" pitchFamily="34" charset="0"/>
              </a:rPr>
              <a:t>”)</a:t>
            </a:r>
            <a:endParaRPr lang="en-US" sz="1400" dirty="0">
              <a:solidFill>
                <a:srgbClr val="002060"/>
              </a:solidFill>
              <a:latin typeface="Tahoma" pitchFamily="34" charset="0"/>
              <a:ea typeface="Tahoma" pitchFamily="34" charset="0"/>
              <a:cs typeface="Tahoma" pitchFamily="34" charset="0"/>
            </a:endParaRP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a:t>
            </a:r>
            <a:r>
              <a:rPr lang="en-US" sz="1400" dirty="0" err="1">
                <a:solidFill>
                  <a:srgbClr val="002060"/>
                </a:solidFill>
                <a:latin typeface="Tahoma" pitchFamily="34" charset="0"/>
                <a:ea typeface="Tahoma" pitchFamily="34" charset="0"/>
                <a:cs typeface="Tahoma" pitchFamily="34" charset="0"/>
              </a:rPr>
              <a:t>Arrêt</a:t>
            </a:r>
            <a:r>
              <a:rPr lang="en-US" sz="1400" dirty="0">
                <a:solidFill>
                  <a:srgbClr val="002060"/>
                </a:solidFill>
                <a:latin typeface="Tahoma" pitchFamily="34" charset="0"/>
                <a:ea typeface="Tahoma" pitchFamily="34" charset="0"/>
                <a:cs typeface="Tahoma" pitchFamily="34" charset="0"/>
              </a:rPr>
              <a:t> à 6 </a:t>
            </a:r>
            <a:r>
              <a:rPr lang="en-US" sz="1400" dirty="0" err="1">
                <a:solidFill>
                  <a:srgbClr val="002060"/>
                </a:solidFill>
                <a:latin typeface="Tahoma" pitchFamily="34" charset="0"/>
                <a:ea typeface="Tahoma" pitchFamily="34" charset="0"/>
                <a:cs typeface="Tahoma" pitchFamily="34" charset="0"/>
              </a:rPr>
              <a:t>mois</a:t>
            </a:r>
            <a:r>
              <a:rPr lang="en-US" sz="1400" dirty="0">
                <a:solidFill>
                  <a:srgbClr val="002060"/>
                </a:solidFill>
                <a:latin typeface="Tahoma" pitchFamily="34" charset="0"/>
                <a:ea typeface="Tahoma" pitchFamily="34" charset="0"/>
                <a:cs typeface="Tahoma" pitchFamily="34" charset="0"/>
              </a:rPr>
              <a:t> :  </a:t>
            </a:r>
            <a:r>
              <a:rPr lang="en-US" sz="1400" dirty="0" err="1">
                <a:solidFill>
                  <a:srgbClr val="002060"/>
                </a:solidFill>
                <a:latin typeface="Tahoma" pitchFamily="34" charset="0"/>
                <a:ea typeface="Tahoma" pitchFamily="34" charset="0"/>
                <a:cs typeface="Tahoma" pitchFamily="34" charset="0"/>
              </a:rPr>
              <a:t>arrêt</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récent</a:t>
            </a:r>
            <a:endParaRPr lang="en-US" sz="1400" dirty="0">
              <a:solidFill>
                <a:srgbClr val="002060"/>
              </a:solidFill>
              <a:latin typeface="Tahoma" pitchFamily="34" charset="0"/>
              <a:ea typeface="Tahoma" pitchFamily="34" charset="0"/>
              <a:cs typeface="Tahoma" pitchFamily="34" charset="0"/>
            </a:endParaRP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a:t>
            </a:r>
            <a:r>
              <a:rPr lang="en-US" sz="1400" dirty="0" err="1">
                <a:solidFill>
                  <a:srgbClr val="002060"/>
                </a:solidFill>
                <a:latin typeface="Tahoma" pitchFamily="34" charset="0"/>
                <a:ea typeface="Tahoma" pitchFamily="34" charset="0"/>
                <a:cs typeface="Tahoma" pitchFamily="34" charset="0"/>
              </a:rPr>
              <a:t>Arrêt</a:t>
            </a:r>
            <a:r>
              <a:rPr lang="en-US" sz="1400" dirty="0">
                <a:solidFill>
                  <a:srgbClr val="002060"/>
                </a:solidFill>
                <a:latin typeface="Tahoma" pitchFamily="34" charset="0"/>
                <a:ea typeface="Tahoma" pitchFamily="34" charset="0"/>
                <a:cs typeface="Tahoma" pitchFamily="34" charset="0"/>
              </a:rPr>
              <a:t> à 12 </a:t>
            </a:r>
            <a:r>
              <a:rPr lang="en-US" sz="1400" dirty="0" err="1">
                <a:solidFill>
                  <a:srgbClr val="002060"/>
                </a:solidFill>
                <a:latin typeface="Tahoma" pitchFamily="34" charset="0"/>
                <a:ea typeface="Tahoma" pitchFamily="34" charset="0"/>
                <a:cs typeface="Tahoma" pitchFamily="34" charset="0"/>
              </a:rPr>
              <a:t>mois</a:t>
            </a:r>
            <a:r>
              <a:rPr lang="en-US" sz="1400" dirty="0">
                <a:solidFill>
                  <a:srgbClr val="002060"/>
                </a:solidFill>
                <a:latin typeface="Tahoma" pitchFamily="34" charset="0"/>
                <a:ea typeface="Tahoma" pitchFamily="34" charset="0"/>
                <a:cs typeface="Tahoma" pitchFamily="34" charset="0"/>
              </a:rPr>
              <a:t> : </a:t>
            </a:r>
            <a:r>
              <a:rPr lang="en-US" sz="1400" dirty="0" err="1">
                <a:solidFill>
                  <a:srgbClr val="002060"/>
                </a:solidFill>
                <a:latin typeface="Tahoma" pitchFamily="34" charset="0"/>
                <a:ea typeface="Tahoma" pitchFamily="34" charset="0"/>
                <a:cs typeface="Tahoma" pitchFamily="34" charset="0"/>
              </a:rPr>
              <a:t>arrêt</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persistant</a:t>
            </a:r>
            <a:endParaRPr lang="en-US" sz="1400" dirty="0">
              <a:solidFill>
                <a:srgbClr val="002060"/>
              </a:solidFill>
              <a:latin typeface="Tahoma" pitchFamily="34" charset="0"/>
              <a:ea typeface="Tahoma" pitchFamily="34" charset="0"/>
              <a:cs typeface="Tahoma" pitchFamily="34" charset="0"/>
            </a:endParaRP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a:t>
            </a:r>
            <a:r>
              <a:rPr lang="en-US" sz="1400" dirty="0" err="1">
                <a:solidFill>
                  <a:srgbClr val="002060"/>
                </a:solidFill>
                <a:latin typeface="Tahoma" pitchFamily="34" charset="0"/>
                <a:ea typeface="Tahoma" pitchFamily="34" charset="0"/>
                <a:cs typeface="Tahoma" pitchFamily="34" charset="0"/>
              </a:rPr>
              <a:t>Arrêt</a:t>
            </a:r>
            <a:r>
              <a:rPr lang="en-US" sz="1400" dirty="0">
                <a:solidFill>
                  <a:srgbClr val="002060"/>
                </a:solidFill>
                <a:latin typeface="Tahoma" pitchFamily="34" charset="0"/>
                <a:ea typeface="Tahoma" pitchFamily="34" charset="0"/>
                <a:cs typeface="Tahoma" pitchFamily="34" charset="0"/>
              </a:rPr>
              <a:t> à 24 </a:t>
            </a:r>
            <a:r>
              <a:rPr lang="en-US" sz="1400" dirty="0" err="1">
                <a:solidFill>
                  <a:srgbClr val="002060"/>
                </a:solidFill>
                <a:latin typeface="Tahoma" pitchFamily="34" charset="0"/>
                <a:ea typeface="Tahoma" pitchFamily="34" charset="0"/>
                <a:cs typeface="Tahoma" pitchFamily="34" charset="0"/>
              </a:rPr>
              <a:t>mois</a:t>
            </a:r>
            <a:r>
              <a:rPr lang="en-US" sz="1400" dirty="0">
                <a:solidFill>
                  <a:srgbClr val="002060"/>
                </a:solidFill>
                <a:latin typeface="Tahoma" pitchFamily="34" charset="0"/>
                <a:ea typeface="Tahoma" pitchFamily="34" charset="0"/>
                <a:cs typeface="Tahoma" pitchFamily="34" charset="0"/>
              </a:rPr>
              <a:t> : </a:t>
            </a:r>
            <a:r>
              <a:rPr lang="en-US" sz="1400" dirty="0" err="1">
                <a:solidFill>
                  <a:srgbClr val="002060"/>
                </a:solidFill>
                <a:latin typeface="Tahoma" pitchFamily="34" charset="0"/>
                <a:ea typeface="Tahoma" pitchFamily="34" charset="0"/>
                <a:cs typeface="Tahoma" pitchFamily="34" charset="0"/>
              </a:rPr>
              <a:t>arrêt</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confirmé</a:t>
            </a:r>
            <a:r>
              <a:rPr lang="en-US" sz="1600" dirty="0">
                <a:solidFill>
                  <a:srgbClr val="002060"/>
                </a:solidFill>
                <a:latin typeface="Tahoma" pitchFamily="34" charset="0"/>
                <a:ea typeface="Tahoma" pitchFamily="34" charset="0"/>
                <a:cs typeface="Tahoma" pitchFamily="34" charset="0"/>
              </a:rPr>
              <a:t>.</a:t>
            </a:r>
          </a:p>
          <a:p>
            <a:pPr marL="265113" eaLnBrk="1" hangingPunct="1">
              <a:spcBef>
                <a:spcPct val="50000"/>
              </a:spcBef>
            </a:pPr>
            <a:r>
              <a:rPr lang="en-US" sz="1400" b="1" dirty="0" smtClean="0">
                <a:solidFill>
                  <a:srgbClr val="002060"/>
                </a:solidFill>
                <a:latin typeface="Tahoma" pitchFamily="34" charset="0"/>
                <a:ea typeface="Tahoma" pitchFamily="34" charset="0"/>
                <a:cs typeface="Tahoma" pitchFamily="34" charset="0"/>
              </a:rPr>
              <a:t>DIFFERENCE </a:t>
            </a:r>
            <a:r>
              <a:rPr lang="en-US" sz="1400" b="1" dirty="0">
                <a:solidFill>
                  <a:srgbClr val="002060"/>
                </a:solidFill>
                <a:latin typeface="Tahoma" pitchFamily="34" charset="0"/>
                <a:ea typeface="Tahoma" pitchFamily="34" charset="0"/>
                <a:cs typeface="Tahoma" pitchFamily="34" charset="0"/>
              </a:rPr>
              <a:t>ENTRE DEFAILLANCE “ Lapse ” et RECHUTE “ Relapse</a:t>
            </a:r>
            <a:r>
              <a:rPr lang="en-US" sz="1600" b="1" dirty="0">
                <a:solidFill>
                  <a:srgbClr val="002060"/>
                </a:solidFill>
                <a:latin typeface="Tahoma" pitchFamily="34" charset="0"/>
                <a:ea typeface="Tahoma" pitchFamily="34" charset="0"/>
                <a:cs typeface="Tahoma" pitchFamily="34" charset="0"/>
              </a:rPr>
              <a:t> ”.</a:t>
            </a:r>
          </a:p>
          <a:p>
            <a:pPr eaLnBrk="1" hangingPunct="1">
              <a:spcBef>
                <a:spcPct val="50000"/>
              </a:spcBef>
              <a:spcAft>
                <a:spcPct val="25000"/>
              </a:spcAft>
            </a:pPr>
            <a:r>
              <a:rPr lang="en-US" sz="1600" b="1" dirty="0">
                <a:solidFill>
                  <a:srgbClr val="002060"/>
                </a:solidFill>
                <a:latin typeface="Tahoma" pitchFamily="34" charset="0"/>
                <a:ea typeface="Tahoma" pitchFamily="34" charset="0"/>
                <a:cs typeface="Tahoma" pitchFamily="34" charset="0"/>
              </a:rPr>
              <a:t>    </a:t>
            </a:r>
            <a:r>
              <a:rPr lang="en-US" sz="1400" b="1" dirty="0">
                <a:solidFill>
                  <a:srgbClr val="002060"/>
                </a:solidFill>
                <a:latin typeface="Tahoma" pitchFamily="34" charset="0"/>
                <a:ea typeface="Tahoma" pitchFamily="34" charset="0"/>
                <a:cs typeface="Tahoma" pitchFamily="34" charset="0"/>
              </a:rPr>
              <a:t>PATIENTS PERDUS DE VUE  = RECHUTES </a:t>
            </a:r>
            <a:r>
              <a:rPr lang="en-US" sz="1400" b="1" dirty="0" smtClean="0">
                <a:solidFill>
                  <a:srgbClr val="002060"/>
                </a:solidFill>
                <a:latin typeface="Tahoma" pitchFamily="34" charset="0"/>
                <a:ea typeface="Tahoma" pitchFamily="34" charset="0"/>
                <a:cs typeface="Tahoma" pitchFamily="34" charset="0"/>
              </a:rPr>
              <a:t>!</a:t>
            </a:r>
            <a:endParaRPr lang="en-US" sz="1600" b="1" dirty="0">
              <a:solidFill>
                <a:srgbClr val="002060"/>
              </a:solidFill>
              <a:latin typeface="Tahoma" pitchFamily="34" charset="0"/>
              <a:ea typeface="Tahoma" pitchFamily="34" charset="0"/>
              <a:cs typeface="Tahoma" pitchFamily="34" charset="0"/>
            </a:endParaRPr>
          </a:p>
        </p:txBody>
      </p:sp>
      <p:sp>
        <p:nvSpPr>
          <p:cNvPr id="9219" name="Text Box 3"/>
          <p:cNvSpPr txBox="1">
            <a:spLocks noChangeArrowheads="1"/>
          </p:cNvSpPr>
          <p:nvPr/>
        </p:nvSpPr>
        <p:spPr bwMode="auto">
          <a:xfrm>
            <a:off x="611560" y="381000"/>
            <a:ext cx="408156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spcBef>
                <a:spcPct val="60000"/>
              </a:spcBef>
            </a:pPr>
            <a:r>
              <a:rPr lang="en-US" b="1" dirty="0">
                <a:solidFill>
                  <a:srgbClr val="C00000"/>
                </a:solidFill>
                <a:latin typeface="Verdana" pitchFamily="34" charset="0"/>
                <a:ea typeface="Verdana" pitchFamily="34" charset="0"/>
                <a:cs typeface="Verdana" pitchFamily="34" charset="0"/>
              </a:rPr>
              <a:t>COMMENT DEFINIR L’ARRET ?</a:t>
            </a:r>
            <a:endParaRPr lang="en-US" sz="1600" dirty="0">
              <a:solidFill>
                <a:srgbClr val="C00000"/>
              </a:solidFill>
              <a:latin typeface="Verdana" pitchFamily="34" charset="0"/>
              <a:ea typeface="Verdana" pitchFamily="34" charset="0"/>
              <a:cs typeface="Verdana" pitchFamily="34" charset="0"/>
            </a:endParaRPr>
          </a:p>
        </p:txBody>
      </p:sp>
      <p:sp>
        <p:nvSpPr>
          <p:cNvPr id="4" name="Text Box 2"/>
          <p:cNvSpPr txBox="1">
            <a:spLocks noChangeArrowheads="1"/>
          </p:cNvSpPr>
          <p:nvPr/>
        </p:nvSpPr>
        <p:spPr bwMode="auto">
          <a:xfrm>
            <a:off x="611560" y="3861048"/>
            <a:ext cx="8305800" cy="2693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spcBef>
                <a:spcPct val="60000"/>
              </a:spcBef>
            </a:pPr>
            <a:r>
              <a:rPr lang="en-US" sz="1600" b="1" dirty="0" smtClean="0">
                <a:solidFill>
                  <a:srgbClr val="002060"/>
                </a:solidFill>
                <a:latin typeface="Tahoma" pitchFamily="34" charset="0"/>
                <a:ea typeface="Tahoma" pitchFamily="34" charset="0"/>
                <a:cs typeface="Tahoma" pitchFamily="34" charset="0"/>
              </a:rPr>
              <a:t>L’ARRET</a:t>
            </a:r>
            <a:r>
              <a:rPr lang="en-US" sz="1600" b="1" dirty="0">
                <a:solidFill>
                  <a:srgbClr val="002060"/>
                </a:solidFill>
                <a:latin typeface="Tahoma" pitchFamily="34" charset="0"/>
                <a:ea typeface="Tahoma" pitchFamily="34" charset="0"/>
                <a:cs typeface="Tahoma" pitchFamily="34" charset="0"/>
              </a:rPr>
              <a:t>.</a:t>
            </a:r>
          </a:p>
          <a:p>
            <a:pPr eaLnBrk="1" hangingPunct="1">
              <a:spcBef>
                <a:spcPct val="50000"/>
              </a:spcBef>
            </a:pPr>
            <a:r>
              <a:rPr lang="en-US" sz="1600" dirty="0">
                <a:solidFill>
                  <a:srgbClr val="002060"/>
                </a:solidFill>
                <a:latin typeface="Tahoma" pitchFamily="34" charset="0"/>
                <a:ea typeface="Tahoma" pitchFamily="34" charset="0"/>
                <a:cs typeface="Tahoma" pitchFamily="34" charset="0"/>
              </a:rPr>
              <a:t>    </a:t>
            </a:r>
            <a:r>
              <a:rPr lang="en-US" sz="1400" b="1" dirty="0" smtClean="0">
                <a:solidFill>
                  <a:srgbClr val="002060"/>
                </a:solidFill>
                <a:latin typeface="Tahoma" pitchFamily="34" charset="0"/>
                <a:ea typeface="Tahoma" pitchFamily="34" charset="0"/>
                <a:cs typeface="Tahoma" pitchFamily="34" charset="0"/>
              </a:rPr>
              <a:t>QUAND </a:t>
            </a:r>
            <a:r>
              <a:rPr lang="en-US" sz="1400" b="1" dirty="0">
                <a:solidFill>
                  <a:srgbClr val="002060"/>
                </a:solidFill>
                <a:latin typeface="Tahoma" pitchFamily="34" charset="0"/>
                <a:ea typeface="Tahoma" pitchFamily="34" charset="0"/>
                <a:cs typeface="Tahoma" pitchFamily="34" charset="0"/>
              </a:rPr>
              <a:t>FAUT-IL EVALUER L’ARRET ?</a:t>
            </a:r>
            <a:endParaRPr lang="en-US" sz="1600" dirty="0">
              <a:solidFill>
                <a:srgbClr val="002060"/>
              </a:solidFill>
              <a:latin typeface="Tahoma" pitchFamily="34" charset="0"/>
              <a:ea typeface="Tahoma" pitchFamily="34" charset="0"/>
              <a:cs typeface="Tahoma" pitchFamily="34" charset="0"/>
            </a:endParaRPr>
          </a:p>
          <a:p>
            <a:pPr eaLnBrk="1" hangingPunct="1">
              <a:lnSpc>
                <a:spcPct val="70000"/>
              </a:lnSpc>
              <a:spcBef>
                <a:spcPct val="50000"/>
              </a:spcBef>
            </a:pPr>
            <a:r>
              <a:rPr lang="en-US" sz="1600" dirty="0">
                <a:solidFill>
                  <a:srgbClr val="002060"/>
                </a:solidFill>
                <a:latin typeface="Tahoma" pitchFamily="34" charset="0"/>
                <a:ea typeface="Tahoma" pitchFamily="34" charset="0"/>
                <a:cs typeface="Tahoma" pitchFamily="34" charset="0"/>
              </a:rPr>
              <a:t>	</a:t>
            </a:r>
            <a:r>
              <a:rPr lang="en-US" sz="1400" dirty="0">
                <a:solidFill>
                  <a:srgbClr val="002060"/>
                </a:solidFill>
                <a:latin typeface="Tahoma" pitchFamily="34" charset="0"/>
                <a:ea typeface="Tahoma" pitchFamily="34" charset="0"/>
                <a:cs typeface="Tahoma" pitchFamily="34" charset="0"/>
              </a:rPr>
              <a:t>- A </a:t>
            </a:r>
            <a:r>
              <a:rPr lang="en-US" sz="1400" dirty="0" err="1">
                <a:solidFill>
                  <a:srgbClr val="002060"/>
                </a:solidFill>
                <a:latin typeface="Tahoma" pitchFamily="34" charset="0"/>
                <a:ea typeface="Tahoma" pitchFamily="34" charset="0"/>
                <a:cs typeface="Tahoma" pitchFamily="34" charset="0"/>
              </a:rPr>
              <a:t>chaque</a:t>
            </a:r>
            <a:r>
              <a:rPr lang="en-US" sz="1400" dirty="0">
                <a:solidFill>
                  <a:srgbClr val="002060"/>
                </a:solidFill>
                <a:latin typeface="Tahoma" pitchFamily="34" charset="0"/>
                <a:ea typeface="Tahoma" pitchFamily="34" charset="0"/>
                <a:cs typeface="Tahoma" pitchFamily="34" charset="0"/>
              </a:rPr>
              <a:t> consultation.</a:t>
            </a: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a:t>
            </a:r>
            <a:r>
              <a:rPr lang="en-US" sz="1400" dirty="0" err="1">
                <a:solidFill>
                  <a:srgbClr val="002060"/>
                </a:solidFill>
                <a:latin typeface="Tahoma" pitchFamily="34" charset="0"/>
                <a:ea typeface="Tahoma" pitchFamily="34" charset="0"/>
                <a:cs typeface="Tahoma" pitchFamily="34" charset="0"/>
              </a:rPr>
              <a:t>Essais</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cliniques</a:t>
            </a:r>
            <a:r>
              <a:rPr lang="en-US" sz="1400" dirty="0">
                <a:solidFill>
                  <a:srgbClr val="002060"/>
                </a:solidFill>
                <a:latin typeface="Tahoma" pitchFamily="34" charset="0"/>
                <a:ea typeface="Tahoma" pitchFamily="34" charset="0"/>
                <a:cs typeface="Tahoma" pitchFamily="34" charset="0"/>
              </a:rPr>
              <a:t> (J0, J7 </a:t>
            </a:r>
            <a:r>
              <a:rPr lang="en-US" sz="1400" dirty="0" err="1">
                <a:solidFill>
                  <a:srgbClr val="002060"/>
                </a:solidFill>
                <a:latin typeface="Tahoma" pitchFamily="34" charset="0"/>
                <a:ea typeface="Tahoma" pitchFamily="34" charset="0"/>
                <a:cs typeface="Tahoma" pitchFamily="34" charset="0"/>
              </a:rPr>
              <a:t>jusqu’à</a:t>
            </a:r>
            <a:r>
              <a:rPr lang="en-US" sz="1400" dirty="0">
                <a:solidFill>
                  <a:srgbClr val="002060"/>
                </a:solidFill>
                <a:latin typeface="Tahoma" pitchFamily="34" charset="0"/>
                <a:ea typeface="Tahoma" pitchFamily="34" charset="0"/>
                <a:cs typeface="Tahoma" pitchFamily="34" charset="0"/>
              </a:rPr>
              <a:t> fin du </a:t>
            </a:r>
            <a:r>
              <a:rPr lang="en-US" sz="1400" dirty="0" err="1">
                <a:solidFill>
                  <a:srgbClr val="002060"/>
                </a:solidFill>
                <a:latin typeface="Tahoma" pitchFamily="34" charset="0"/>
                <a:ea typeface="Tahoma" pitchFamily="34" charset="0"/>
                <a:cs typeface="Tahoma" pitchFamily="34" charset="0"/>
              </a:rPr>
              <a:t>traitement</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médicamenteux</a:t>
            </a:r>
            <a:r>
              <a:rPr lang="en-US" sz="1400" dirty="0">
                <a:solidFill>
                  <a:srgbClr val="002060"/>
                </a:solidFill>
                <a:latin typeface="Tahoma" pitchFamily="34" charset="0"/>
                <a:ea typeface="Tahoma" pitchFamily="34" charset="0"/>
                <a:cs typeface="Tahoma" pitchFamily="34" charset="0"/>
              </a:rPr>
              <a:t>, J 90-  180 - 360).</a:t>
            </a: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a:t>
            </a:r>
            <a:endParaRPr lang="en-US" sz="1600" dirty="0">
              <a:solidFill>
                <a:srgbClr val="002060"/>
              </a:solidFill>
              <a:latin typeface="Tahoma" pitchFamily="34" charset="0"/>
              <a:ea typeface="Tahoma" pitchFamily="34" charset="0"/>
              <a:cs typeface="Tahoma" pitchFamily="34" charset="0"/>
            </a:endParaRPr>
          </a:p>
          <a:p>
            <a:pPr eaLnBrk="1" hangingPunct="1">
              <a:lnSpc>
                <a:spcPct val="70000"/>
              </a:lnSpc>
              <a:spcBef>
                <a:spcPct val="50000"/>
              </a:spcBef>
            </a:pPr>
            <a:r>
              <a:rPr lang="en-US" sz="1600" dirty="0">
                <a:solidFill>
                  <a:srgbClr val="002060"/>
                </a:solidFill>
                <a:latin typeface="Tahoma" pitchFamily="34" charset="0"/>
                <a:ea typeface="Tahoma" pitchFamily="34" charset="0"/>
                <a:cs typeface="Tahoma" pitchFamily="34" charset="0"/>
              </a:rPr>
              <a:t>    </a:t>
            </a:r>
            <a:r>
              <a:rPr lang="en-US" sz="1400" b="1" dirty="0" smtClean="0">
                <a:solidFill>
                  <a:srgbClr val="002060"/>
                </a:solidFill>
                <a:latin typeface="Tahoma" pitchFamily="34" charset="0"/>
                <a:ea typeface="Tahoma" pitchFamily="34" charset="0"/>
                <a:cs typeface="Tahoma" pitchFamily="34" charset="0"/>
              </a:rPr>
              <a:t>COMMENT </a:t>
            </a:r>
            <a:r>
              <a:rPr lang="en-US" sz="1400" b="1" dirty="0">
                <a:solidFill>
                  <a:srgbClr val="002060"/>
                </a:solidFill>
                <a:latin typeface="Tahoma" pitchFamily="34" charset="0"/>
                <a:ea typeface="Tahoma" pitchFamily="34" charset="0"/>
                <a:cs typeface="Tahoma" pitchFamily="34" charset="0"/>
              </a:rPr>
              <a:t>EVALUER L’ARRET ?</a:t>
            </a:r>
            <a:endParaRPr lang="en-US" sz="1600" dirty="0">
              <a:solidFill>
                <a:srgbClr val="002060"/>
              </a:solidFill>
              <a:latin typeface="Tahoma" pitchFamily="34" charset="0"/>
              <a:ea typeface="Tahoma" pitchFamily="34" charset="0"/>
              <a:cs typeface="Tahoma" pitchFamily="34" charset="0"/>
            </a:endParaRPr>
          </a:p>
          <a:p>
            <a:pPr eaLnBrk="1" hangingPunct="1">
              <a:lnSpc>
                <a:spcPct val="70000"/>
              </a:lnSpc>
              <a:spcBef>
                <a:spcPct val="50000"/>
              </a:spcBef>
            </a:pPr>
            <a:r>
              <a:rPr lang="en-US" sz="1600" dirty="0">
                <a:solidFill>
                  <a:srgbClr val="002060"/>
                </a:solidFill>
                <a:latin typeface="Tahoma" pitchFamily="34" charset="0"/>
                <a:ea typeface="Tahoma" pitchFamily="34" charset="0"/>
                <a:cs typeface="Tahoma" pitchFamily="34" charset="0"/>
              </a:rPr>
              <a:t>   	</a:t>
            </a:r>
            <a:r>
              <a:rPr lang="en-US" sz="1400" dirty="0">
                <a:solidFill>
                  <a:srgbClr val="002060"/>
                </a:solidFill>
                <a:latin typeface="Tahoma" pitchFamily="34" charset="0"/>
                <a:ea typeface="Tahoma" pitchFamily="34" charset="0"/>
                <a:cs typeface="Tahoma" pitchFamily="34" charset="0"/>
              </a:rPr>
              <a:t>- Interview (20 % de </a:t>
            </a:r>
            <a:r>
              <a:rPr lang="en-US" sz="1400" dirty="0" err="1">
                <a:solidFill>
                  <a:srgbClr val="002060"/>
                </a:solidFill>
                <a:latin typeface="Tahoma" pitchFamily="34" charset="0"/>
                <a:ea typeface="Tahoma" pitchFamily="34" charset="0"/>
                <a:cs typeface="Tahoma" pitchFamily="34" charset="0"/>
              </a:rPr>
              <a:t>fausses</a:t>
            </a:r>
            <a:r>
              <a:rPr lang="en-US" sz="1400" dirty="0">
                <a:solidFill>
                  <a:srgbClr val="002060"/>
                </a:solidFill>
                <a:latin typeface="Tahoma" pitchFamily="34" charset="0"/>
                <a:ea typeface="Tahoma" pitchFamily="34" charset="0"/>
                <a:cs typeface="Tahoma" pitchFamily="34" charset="0"/>
              </a:rPr>
              <a:t> assertions à J 360)</a:t>
            </a: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a:t>
            </a:r>
            <a:r>
              <a:rPr lang="en-US" sz="1400" dirty="0" err="1">
                <a:solidFill>
                  <a:srgbClr val="002060"/>
                </a:solidFill>
                <a:latin typeface="Tahoma" pitchFamily="34" charset="0"/>
                <a:ea typeface="Tahoma" pitchFamily="34" charset="0"/>
                <a:cs typeface="Tahoma" pitchFamily="34" charset="0"/>
              </a:rPr>
              <a:t>Marqueurs</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biologiques</a:t>
            </a:r>
            <a:r>
              <a:rPr lang="en-US" sz="1400" dirty="0">
                <a:solidFill>
                  <a:srgbClr val="002060"/>
                </a:solidFill>
                <a:latin typeface="Tahoma" pitchFamily="34" charset="0"/>
                <a:ea typeface="Tahoma" pitchFamily="34" charset="0"/>
                <a:cs typeface="Tahoma" pitchFamily="34" charset="0"/>
              </a:rPr>
              <a:t> (non </a:t>
            </a:r>
            <a:r>
              <a:rPr lang="en-US" sz="1400" dirty="0" err="1">
                <a:solidFill>
                  <a:srgbClr val="002060"/>
                </a:solidFill>
                <a:latin typeface="Tahoma" pitchFamily="34" charset="0"/>
                <a:ea typeface="Tahoma" pitchFamily="34" charset="0"/>
                <a:cs typeface="Tahoma" pitchFamily="34" charset="0"/>
              </a:rPr>
              <a:t>spécifique</a:t>
            </a:r>
            <a:r>
              <a:rPr lang="en-US" sz="1400" dirty="0">
                <a:solidFill>
                  <a:srgbClr val="002060"/>
                </a:solidFill>
                <a:latin typeface="Tahoma" pitchFamily="34" charset="0"/>
                <a:ea typeface="Tahoma" pitchFamily="34" charset="0"/>
                <a:cs typeface="Tahoma" pitchFamily="34" charset="0"/>
              </a:rPr>
              <a:t> : Co </a:t>
            </a:r>
            <a:r>
              <a:rPr lang="en-US" sz="1400" dirty="0" err="1">
                <a:solidFill>
                  <a:srgbClr val="002060"/>
                </a:solidFill>
                <a:latin typeface="Tahoma" pitchFamily="34" charset="0"/>
                <a:ea typeface="Tahoma" pitchFamily="34" charset="0"/>
                <a:cs typeface="Tahoma" pitchFamily="34" charset="0"/>
              </a:rPr>
              <a:t>expiré</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spécifique</a:t>
            </a:r>
            <a:r>
              <a:rPr lang="en-US" sz="1400" dirty="0">
                <a:solidFill>
                  <a:srgbClr val="002060"/>
                </a:solidFill>
                <a:latin typeface="Tahoma" pitchFamily="34" charset="0"/>
                <a:ea typeface="Tahoma" pitchFamily="34" charset="0"/>
                <a:cs typeface="Tahoma" pitchFamily="34" charset="0"/>
              </a:rPr>
              <a:t> : Cotinine).   </a:t>
            </a:r>
          </a:p>
          <a:p>
            <a:pPr eaLnBrk="1" hangingPunct="1">
              <a:spcBef>
                <a:spcPct val="50000"/>
              </a:spcBef>
            </a:pPr>
            <a:endParaRPr lang="en-US" sz="1400" dirty="0">
              <a:solidFill>
                <a:srgbClr val="002060"/>
              </a:solidFill>
              <a:latin typeface="Tahoma" pitchFamily="34" charset="0"/>
              <a:ea typeface="Tahoma" pitchFamily="34" charset="0"/>
              <a:cs typeface="Tahoma" pitchFamily="34"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p:cTn id="7" dur="500" fill="hold"/>
                                        <p:tgtEl>
                                          <p:spTgt spid="9219"/>
                                        </p:tgtEl>
                                        <p:attrNameLst>
                                          <p:attrName>ppt_w</p:attrName>
                                        </p:attrNameLst>
                                      </p:cBhvr>
                                      <p:tavLst>
                                        <p:tav tm="0">
                                          <p:val>
                                            <p:fltVal val="0"/>
                                          </p:val>
                                        </p:tav>
                                        <p:tav tm="100000">
                                          <p:val>
                                            <p:strVal val="#ppt_w"/>
                                          </p:val>
                                        </p:tav>
                                      </p:tavLst>
                                    </p:anim>
                                    <p:anim calcmode="lin" valueType="num">
                                      <p:cBhvr>
                                        <p:cTn id="8" dur="500" fill="hold"/>
                                        <p:tgtEl>
                                          <p:spTgt spid="9219"/>
                                        </p:tgtEl>
                                        <p:attrNameLst>
                                          <p:attrName>ppt_h</p:attrName>
                                        </p:attrNameLst>
                                      </p:cBhvr>
                                      <p:tavLst>
                                        <p:tav tm="0">
                                          <p:val>
                                            <p:fltVal val="0"/>
                                          </p:val>
                                        </p:tav>
                                        <p:tav tm="100000">
                                          <p:val>
                                            <p:strVal val="#ppt_h"/>
                                          </p:val>
                                        </p:tav>
                                      </p:tavLst>
                                    </p:anim>
                                    <p:animEffect transition="in" filter="fade">
                                      <p:cBhvr>
                                        <p:cTn id="9" dur="500"/>
                                        <p:tgtEl>
                                          <p:spTgt spid="9219"/>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9218"/>
                                        </p:tgtEl>
                                        <p:attrNameLst>
                                          <p:attrName>style.visibility</p:attrName>
                                        </p:attrNameLst>
                                      </p:cBhvr>
                                      <p:to>
                                        <p:strVal val="visible"/>
                                      </p:to>
                                    </p:set>
                                    <p:anim calcmode="lin" valueType="num">
                                      <p:cBhvr>
                                        <p:cTn id="13" dur="500" fill="hold"/>
                                        <p:tgtEl>
                                          <p:spTgt spid="9218"/>
                                        </p:tgtEl>
                                        <p:attrNameLst>
                                          <p:attrName>ppt_w</p:attrName>
                                        </p:attrNameLst>
                                      </p:cBhvr>
                                      <p:tavLst>
                                        <p:tav tm="0">
                                          <p:val>
                                            <p:fltVal val="0"/>
                                          </p:val>
                                        </p:tav>
                                        <p:tav tm="100000">
                                          <p:val>
                                            <p:strVal val="#ppt_w"/>
                                          </p:val>
                                        </p:tav>
                                      </p:tavLst>
                                    </p:anim>
                                    <p:anim calcmode="lin" valueType="num">
                                      <p:cBhvr>
                                        <p:cTn id="14" dur="500" fill="hold"/>
                                        <p:tgtEl>
                                          <p:spTgt spid="9218"/>
                                        </p:tgtEl>
                                        <p:attrNameLst>
                                          <p:attrName>ppt_h</p:attrName>
                                        </p:attrNameLst>
                                      </p:cBhvr>
                                      <p:tavLst>
                                        <p:tav tm="0">
                                          <p:val>
                                            <p:fltVal val="0"/>
                                          </p:val>
                                        </p:tav>
                                        <p:tav tm="100000">
                                          <p:val>
                                            <p:strVal val="#ppt_h"/>
                                          </p:val>
                                        </p:tav>
                                      </p:tavLst>
                                    </p:anim>
                                    <p:animEffect transition="in" filter="fade">
                                      <p:cBhvr>
                                        <p:cTn id="15" dur="500"/>
                                        <p:tgtEl>
                                          <p:spTgt spid="9218"/>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89693" y="1268412"/>
            <a:ext cx="8964613" cy="506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65113" algn="l"/>
              </a:tabLst>
              <a:defRPr>
                <a:solidFill>
                  <a:schemeClr val="tx1"/>
                </a:solidFill>
                <a:latin typeface="Times" pitchFamily="18" charset="0"/>
                <a:cs typeface="Arial" pitchFamily="34" charset="0"/>
              </a:defRPr>
            </a:lvl1pPr>
            <a:lvl2pPr marL="742950" indent="-285750" eaLnBrk="0" hangingPunct="0">
              <a:tabLst>
                <a:tab pos="265113" algn="l"/>
              </a:tabLst>
              <a:defRPr>
                <a:solidFill>
                  <a:schemeClr val="tx1"/>
                </a:solidFill>
                <a:latin typeface="Times" pitchFamily="18" charset="0"/>
                <a:cs typeface="Arial" pitchFamily="34" charset="0"/>
              </a:defRPr>
            </a:lvl2pPr>
            <a:lvl3pPr marL="1143000" indent="-228600" eaLnBrk="0" hangingPunct="0">
              <a:tabLst>
                <a:tab pos="265113" algn="l"/>
              </a:tabLst>
              <a:defRPr>
                <a:solidFill>
                  <a:schemeClr val="tx1"/>
                </a:solidFill>
                <a:latin typeface="Times" pitchFamily="18" charset="0"/>
                <a:cs typeface="Arial" pitchFamily="34" charset="0"/>
              </a:defRPr>
            </a:lvl3pPr>
            <a:lvl4pPr marL="1600200" indent="-228600" eaLnBrk="0" hangingPunct="0">
              <a:tabLst>
                <a:tab pos="265113" algn="l"/>
              </a:tabLst>
              <a:defRPr>
                <a:solidFill>
                  <a:schemeClr val="tx1"/>
                </a:solidFill>
                <a:latin typeface="Times" pitchFamily="18" charset="0"/>
                <a:cs typeface="Arial" pitchFamily="34" charset="0"/>
              </a:defRPr>
            </a:lvl4pPr>
            <a:lvl5pPr marL="2057400" indent="-228600" eaLnBrk="0" hangingPunct="0">
              <a:tabLst>
                <a:tab pos="265113" algn="l"/>
              </a:tabLst>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tabLst>
                <a:tab pos="265113" algn="l"/>
              </a:tabLs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tabLst>
                <a:tab pos="265113" algn="l"/>
              </a:tabLs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tabLst>
                <a:tab pos="265113" algn="l"/>
              </a:tabLs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tabLst>
                <a:tab pos="265113" algn="l"/>
              </a:tabLst>
              <a:defRPr>
                <a:solidFill>
                  <a:schemeClr val="tx1"/>
                </a:solidFill>
                <a:latin typeface="Times" pitchFamily="18" charset="0"/>
                <a:cs typeface="Arial" pitchFamily="34" charset="0"/>
              </a:defRPr>
            </a:lvl9pPr>
          </a:lstStyle>
          <a:p>
            <a:pPr eaLnBrk="1" hangingPunct="1">
              <a:lnSpc>
                <a:spcPct val="85000"/>
              </a:lnSpc>
              <a:spcBef>
                <a:spcPct val="20000"/>
              </a:spcBef>
            </a:pPr>
            <a:r>
              <a:rPr lang="en-US" sz="1600" b="1" dirty="0">
                <a:solidFill>
                  <a:srgbClr val="002060"/>
                </a:solidFill>
                <a:latin typeface="Tahoma" pitchFamily="34" charset="0"/>
                <a:ea typeface="Tahoma" pitchFamily="34" charset="0"/>
                <a:cs typeface="Tahoma" pitchFamily="34" charset="0"/>
              </a:rPr>
              <a:t>	RAPPEL SUR LA METHODOLOGIE DES ESSAIS  CLINIQUES.</a:t>
            </a:r>
            <a:endParaRPr lang="en-US" sz="1400" dirty="0">
              <a:solidFill>
                <a:srgbClr val="002060"/>
              </a:solidFill>
              <a:latin typeface="Tahoma" pitchFamily="34" charset="0"/>
              <a:ea typeface="Tahoma" pitchFamily="34" charset="0"/>
              <a:cs typeface="Tahoma" pitchFamily="34" charset="0"/>
            </a:endParaRPr>
          </a:p>
          <a:p>
            <a:pPr eaLnBrk="1" hangingPunct="1">
              <a:lnSpc>
                <a:spcPct val="65000"/>
              </a:lnSpc>
              <a:spcBef>
                <a:spcPct val="10000"/>
              </a:spcBef>
            </a:pPr>
            <a:endParaRPr lang="en-US" sz="1400" dirty="0">
              <a:solidFill>
                <a:srgbClr val="002060"/>
              </a:solidFill>
              <a:latin typeface="Tahoma" pitchFamily="34" charset="0"/>
              <a:ea typeface="Tahoma" pitchFamily="34" charset="0"/>
              <a:cs typeface="Tahoma" pitchFamily="34" charset="0"/>
            </a:endParaRPr>
          </a:p>
          <a:p>
            <a:pPr eaLnBrk="1" hangingPunct="1">
              <a:lnSpc>
                <a:spcPct val="65000"/>
              </a:lnSpc>
              <a:spcBef>
                <a:spcPct val="10000"/>
              </a:spcBef>
            </a:pPr>
            <a:endParaRPr lang="en-US" sz="1400" dirty="0">
              <a:solidFill>
                <a:srgbClr val="002060"/>
              </a:solidFill>
              <a:latin typeface="Tahoma" pitchFamily="34" charset="0"/>
              <a:ea typeface="Tahoma" pitchFamily="34" charset="0"/>
              <a:cs typeface="Tahoma" pitchFamily="34" charset="0"/>
            </a:endParaRPr>
          </a:p>
          <a:p>
            <a:pPr eaLnBrk="1" hangingPunct="1">
              <a:lnSpc>
                <a:spcPct val="65000"/>
              </a:lnSpc>
              <a:spcBef>
                <a:spcPct val="10000"/>
              </a:spcBef>
            </a:pPr>
            <a:r>
              <a:rPr lang="en-US" sz="1400" dirty="0">
                <a:solidFill>
                  <a:srgbClr val="002060"/>
                </a:solidFill>
                <a:latin typeface="Tahoma" pitchFamily="34" charset="0"/>
                <a:ea typeface="Tahoma" pitchFamily="34" charset="0"/>
                <a:cs typeface="Tahoma" pitchFamily="34" charset="0"/>
              </a:rPr>
              <a:t>     </a:t>
            </a:r>
            <a:r>
              <a:rPr lang="en-US" sz="1400" b="1" dirty="0">
                <a:solidFill>
                  <a:srgbClr val="002060"/>
                </a:solidFill>
                <a:latin typeface="Tahoma" pitchFamily="34" charset="0"/>
                <a:ea typeface="Tahoma" pitchFamily="34" charset="0"/>
                <a:cs typeface="Tahoma" pitchFamily="34" charset="0"/>
              </a:rPr>
              <a:t>NORMES REQUISES POUR LES DEMANDES D’AMM.</a:t>
            </a:r>
          </a:p>
          <a:p>
            <a:pPr eaLnBrk="1" hangingPunct="1">
              <a:lnSpc>
                <a:spcPct val="85000"/>
              </a:lnSpc>
              <a:spcBef>
                <a:spcPct val="50000"/>
              </a:spcBef>
              <a:tabLst>
                <a:tab pos="361950" algn="l"/>
              </a:tabLst>
            </a:pPr>
            <a:r>
              <a:rPr lang="en-US" dirty="0">
                <a:solidFill>
                  <a:srgbClr val="002060"/>
                </a:solidFill>
                <a:latin typeface="Tahoma" pitchFamily="34" charset="0"/>
                <a:ea typeface="Tahoma" pitchFamily="34" charset="0"/>
                <a:cs typeface="Tahoma" pitchFamily="34" charset="0"/>
              </a:rPr>
              <a:t>     </a:t>
            </a:r>
            <a:r>
              <a:rPr lang="en-US" sz="1400" dirty="0" smtClean="0">
                <a:solidFill>
                  <a:srgbClr val="002060"/>
                </a:solidFill>
                <a:latin typeface="Tahoma" pitchFamily="34" charset="0"/>
                <a:ea typeface="Tahoma" pitchFamily="34" charset="0"/>
                <a:cs typeface="Tahoma" pitchFamily="34" charset="0"/>
              </a:rPr>
              <a:t>- </a:t>
            </a:r>
            <a:r>
              <a:rPr lang="en-US" sz="1400" b="1" dirty="0">
                <a:solidFill>
                  <a:srgbClr val="002060"/>
                </a:solidFill>
                <a:latin typeface="Tahoma" pitchFamily="34" charset="0"/>
                <a:ea typeface="Tahoma" pitchFamily="34" charset="0"/>
                <a:cs typeface="Tahoma" pitchFamily="34" charset="0"/>
              </a:rPr>
              <a:t>Etudes </a:t>
            </a:r>
            <a:r>
              <a:rPr lang="en-US" sz="1400" b="1" dirty="0" err="1">
                <a:solidFill>
                  <a:srgbClr val="002060"/>
                </a:solidFill>
                <a:latin typeface="Tahoma" pitchFamily="34" charset="0"/>
                <a:ea typeface="Tahoma" pitchFamily="34" charset="0"/>
                <a:cs typeface="Tahoma" pitchFamily="34" charset="0"/>
              </a:rPr>
              <a:t>prospectives</a:t>
            </a:r>
            <a:r>
              <a:rPr lang="en-US" sz="1400" b="1" dirty="0">
                <a:solidFill>
                  <a:srgbClr val="002060"/>
                </a:solidFill>
                <a:latin typeface="Tahoma" pitchFamily="34" charset="0"/>
                <a:ea typeface="Tahoma" pitchFamily="34" charset="0"/>
                <a:cs typeface="Tahoma" pitchFamily="34" charset="0"/>
              </a:rPr>
              <a:t> </a:t>
            </a:r>
            <a:r>
              <a:rPr lang="en-US" sz="1400" b="1" dirty="0" err="1">
                <a:solidFill>
                  <a:srgbClr val="002060"/>
                </a:solidFill>
                <a:latin typeface="Tahoma" pitchFamily="34" charset="0"/>
                <a:ea typeface="Tahoma" pitchFamily="34" charset="0"/>
                <a:cs typeface="Tahoma" pitchFamily="34" charset="0"/>
              </a:rPr>
              <a:t>uni</a:t>
            </a:r>
            <a:r>
              <a:rPr lang="en-US" sz="1400" b="1" dirty="0">
                <a:solidFill>
                  <a:srgbClr val="002060"/>
                </a:solidFill>
                <a:latin typeface="Tahoma" pitchFamily="34" charset="0"/>
                <a:ea typeface="Tahoma" pitchFamily="34" charset="0"/>
                <a:cs typeface="Tahoma" pitchFamily="34" charset="0"/>
              </a:rPr>
              <a:t> </a:t>
            </a:r>
            <a:r>
              <a:rPr lang="en-US" sz="1400" b="1" dirty="0" err="1">
                <a:solidFill>
                  <a:srgbClr val="002060"/>
                </a:solidFill>
                <a:latin typeface="Tahoma" pitchFamily="34" charset="0"/>
                <a:ea typeface="Tahoma" pitchFamily="34" charset="0"/>
                <a:cs typeface="Tahoma" pitchFamily="34" charset="0"/>
              </a:rPr>
              <a:t>ou</a:t>
            </a:r>
            <a:r>
              <a:rPr lang="en-US" sz="1400" b="1" dirty="0">
                <a:solidFill>
                  <a:srgbClr val="002060"/>
                </a:solidFill>
                <a:latin typeface="Tahoma" pitchFamily="34" charset="0"/>
                <a:ea typeface="Tahoma" pitchFamily="34" charset="0"/>
                <a:cs typeface="Tahoma" pitchFamily="34" charset="0"/>
              </a:rPr>
              <a:t> </a:t>
            </a:r>
            <a:r>
              <a:rPr lang="en-US" sz="1400" b="1" dirty="0" err="1">
                <a:solidFill>
                  <a:srgbClr val="002060"/>
                </a:solidFill>
                <a:latin typeface="Tahoma" pitchFamily="34" charset="0"/>
                <a:ea typeface="Tahoma" pitchFamily="34" charset="0"/>
                <a:cs typeface="Tahoma" pitchFamily="34" charset="0"/>
              </a:rPr>
              <a:t>multicentriques</a:t>
            </a:r>
            <a:r>
              <a:rPr lang="en-US" sz="1400" b="1" dirty="0">
                <a:solidFill>
                  <a:srgbClr val="002060"/>
                </a:solidFill>
                <a:latin typeface="Tahoma" pitchFamily="34" charset="0"/>
                <a:ea typeface="Tahoma" pitchFamily="34" charset="0"/>
                <a:cs typeface="Tahoma" pitchFamily="34" charset="0"/>
              </a:rPr>
              <a:t> </a:t>
            </a:r>
            <a:r>
              <a:rPr lang="en-US" sz="1400" b="1" dirty="0" err="1">
                <a:solidFill>
                  <a:srgbClr val="002060"/>
                </a:solidFill>
                <a:latin typeface="Tahoma" pitchFamily="34" charset="0"/>
                <a:ea typeface="Tahoma" pitchFamily="34" charset="0"/>
                <a:cs typeface="Tahoma" pitchFamily="34" charset="0"/>
              </a:rPr>
              <a:t>randomisées</a:t>
            </a:r>
            <a:r>
              <a:rPr lang="en-US" sz="1400" b="1" dirty="0">
                <a:solidFill>
                  <a:srgbClr val="002060"/>
                </a:solidFill>
                <a:latin typeface="Tahoma" pitchFamily="34" charset="0"/>
                <a:ea typeface="Tahoma" pitchFamily="34" charset="0"/>
                <a:cs typeface="Tahoma" pitchFamily="34" charset="0"/>
              </a:rPr>
              <a:t> en double </a:t>
            </a:r>
            <a:r>
              <a:rPr lang="en-US" sz="1400" b="1" dirty="0" err="1">
                <a:solidFill>
                  <a:srgbClr val="002060"/>
                </a:solidFill>
                <a:latin typeface="Tahoma" pitchFamily="34" charset="0"/>
                <a:ea typeface="Tahoma" pitchFamily="34" charset="0"/>
                <a:cs typeface="Tahoma" pitchFamily="34" charset="0"/>
              </a:rPr>
              <a:t>aveugle</a:t>
            </a:r>
            <a:r>
              <a:rPr lang="en-US" sz="1400" b="1" dirty="0">
                <a:solidFill>
                  <a:srgbClr val="002060"/>
                </a:solidFill>
                <a:latin typeface="Tahoma" pitchFamily="34" charset="0"/>
                <a:ea typeface="Tahoma" pitchFamily="34" charset="0"/>
                <a:cs typeface="Tahoma" pitchFamily="34" charset="0"/>
              </a:rPr>
              <a:t> </a:t>
            </a:r>
            <a:r>
              <a:rPr lang="en-US" sz="1400" b="1" dirty="0" err="1">
                <a:solidFill>
                  <a:srgbClr val="002060"/>
                </a:solidFill>
                <a:latin typeface="Tahoma" pitchFamily="34" charset="0"/>
                <a:ea typeface="Tahoma" pitchFamily="34" charset="0"/>
                <a:cs typeface="Tahoma" pitchFamily="34" charset="0"/>
              </a:rPr>
              <a:t>contre</a:t>
            </a:r>
            <a:r>
              <a:rPr lang="en-US" sz="1400" b="1" dirty="0">
                <a:solidFill>
                  <a:srgbClr val="002060"/>
                </a:solidFill>
                <a:latin typeface="Tahoma" pitchFamily="34" charset="0"/>
                <a:ea typeface="Tahoma" pitchFamily="34" charset="0"/>
                <a:cs typeface="Tahoma" pitchFamily="34" charset="0"/>
              </a:rPr>
              <a:t>  PCB,</a:t>
            </a:r>
            <a:br>
              <a:rPr lang="en-US" sz="1400" b="1" dirty="0">
                <a:solidFill>
                  <a:srgbClr val="002060"/>
                </a:solidFill>
                <a:latin typeface="Tahoma" pitchFamily="34" charset="0"/>
                <a:ea typeface="Tahoma" pitchFamily="34" charset="0"/>
                <a:cs typeface="Tahoma" pitchFamily="34" charset="0"/>
              </a:rPr>
            </a:br>
            <a:r>
              <a:rPr lang="en-US" sz="1400" b="1" dirty="0">
                <a:solidFill>
                  <a:srgbClr val="002060"/>
                </a:solidFill>
                <a:latin typeface="Tahoma" pitchFamily="34" charset="0"/>
                <a:ea typeface="Tahoma" pitchFamily="34" charset="0"/>
                <a:cs typeface="Tahoma" pitchFamily="34" charset="0"/>
              </a:rPr>
              <a:t>      </a:t>
            </a:r>
            <a:r>
              <a:rPr lang="en-US" sz="1400" b="1" dirty="0" smtClean="0">
                <a:solidFill>
                  <a:srgbClr val="002060"/>
                </a:solidFill>
                <a:latin typeface="Tahoma" pitchFamily="34" charset="0"/>
                <a:ea typeface="Tahoma" pitchFamily="34" charset="0"/>
                <a:cs typeface="Tahoma" pitchFamily="34" charset="0"/>
              </a:rPr>
              <a:t>   </a:t>
            </a:r>
            <a:r>
              <a:rPr lang="en-US" sz="1400" b="1" dirty="0">
                <a:solidFill>
                  <a:srgbClr val="002060"/>
                </a:solidFill>
                <a:latin typeface="Tahoma" pitchFamily="34" charset="0"/>
                <a:ea typeface="Tahoma" pitchFamily="34" charset="0"/>
                <a:cs typeface="Tahoma" pitchFamily="34" charset="0"/>
              </a:rPr>
              <a:t>avec </a:t>
            </a:r>
            <a:r>
              <a:rPr lang="en-US" sz="1400" b="1" dirty="0" err="1">
                <a:solidFill>
                  <a:srgbClr val="002060"/>
                </a:solidFill>
                <a:latin typeface="Tahoma" pitchFamily="34" charset="0"/>
                <a:ea typeface="Tahoma" pitchFamily="34" charset="0"/>
                <a:cs typeface="Tahoma" pitchFamily="34" charset="0"/>
              </a:rPr>
              <a:t>groupes</a:t>
            </a:r>
            <a:r>
              <a:rPr lang="en-US" sz="1400" b="1" dirty="0">
                <a:solidFill>
                  <a:srgbClr val="002060"/>
                </a:solidFill>
                <a:latin typeface="Tahoma" pitchFamily="34" charset="0"/>
                <a:ea typeface="Tahoma" pitchFamily="34" charset="0"/>
                <a:cs typeface="Tahoma" pitchFamily="34" charset="0"/>
              </a:rPr>
              <a:t> </a:t>
            </a:r>
            <a:r>
              <a:rPr lang="en-US" sz="1400" b="1" dirty="0" err="1">
                <a:solidFill>
                  <a:srgbClr val="002060"/>
                </a:solidFill>
                <a:latin typeface="Tahoma" pitchFamily="34" charset="0"/>
                <a:ea typeface="Tahoma" pitchFamily="34" charset="0"/>
                <a:cs typeface="Tahoma" pitchFamily="34" charset="0"/>
              </a:rPr>
              <a:t>parallèles</a:t>
            </a:r>
            <a:r>
              <a:rPr lang="en-US" sz="1400" dirty="0">
                <a:solidFill>
                  <a:srgbClr val="002060"/>
                </a:solidFill>
                <a:latin typeface="Tahoma" pitchFamily="34" charset="0"/>
                <a:ea typeface="Tahoma" pitchFamily="34" charset="0"/>
                <a:cs typeface="Tahoma" pitchFamily="34" charset="0"/>
              </a:rPr>
              <a:t>.</a:t>
            </a:r>
          </a:p>
          <a:p>
            <a:pPr eaLnBrk="1" hangingPunct="1">
              <a:spcBef>
                <a:spcPct val="50000"/>
              </a:spcBef>
              <a:tabLst>
                <a:tab pos="361950" algn="l"/>
              </a:tabLst>
            </a:pPr>
            <a:r>
              <a:rPr lang="en-US" sz="1400" dirty="0">
                <a:solidFill>
                  <a:srgbClr val="002060"/>
                </a:solidFill>
                <a:latin typeface="Tahoma" pitchFamily="34" charset="0"/>
                <a:ea typeface="Tahoma" pitchFamily="34" charset="0"/>
                <a:cs typeface="Tahoma" pitchFamily="34" charset="0"/>
              </a:rPr>
              <a:t>      </a:t>
            </a:r>
            <a:r>
              <a:rPr lang="en-US" sz="1400" dirty="0" smtClean="0">
                <a:solidFill>
                  <a:srgbClr val="002060"/>
                </a:solidFill>
                <a:latin typeface="Tahoma" pitchFamily="34" charset="0"/>
                <a:ea typeface="Tahoma" pitchFamily="34" charset="0"/>
                <a:cs typeface="Tahoma" pitchFamily="34" charset="0"/>
              </a:rPr>
              <a:t> - </a:t>
            </a:r>
            <a:r>
              <a:rPr lang="en-US" sz="1400" dirty="0" err="1">
                <a:solidFill>
                  <a:srgbClr val="002060"/>
                </a:solidFill>
                <a:latin typeface="Tahoma" pitchFamily="34" charset="0"/>
                <a:ea typeface="Tahoma" pitchFamily="34" charset="0"/>
                <a:cs typeface="Tahoma" pitchFamily="34" charset="0"/>
              </a:rPr>
              <a:t>Quatre</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étapes</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principales</a:t>
            </a:r>
            <a:r>
              <a:rPr lang="en-US" sz="1400" dirty="0">
                <a:solidFill>
                  <a:srgbClr val="002060"/>
                </a:solidFill>
                <a:latin typeface="Tahoma" pitchFamily="34" charset="0"/>
                <a:ea typeface="Tahoma" pitchFamily="34" charset="0"/>
                <a:cs typeface="Tahoma" pitchFamily="34" charset="0"/>
              </a:rPr>
              <a:t> :</a:t>
            </a:r>
          </a:p>
          <a:p>
            <a:pPr eaLnBrk="1" hangingPunct="1">
              <a:lnSpc>
                <a:spcPct val="85000"/>
              </a:lnSpc>
              <a:spcBef>
                <a:spcPct val="50000"/>
              </a:spcBef>
              <a:tabLst>
                <a:tab pos="265113" algn="l"/>
                <a:tab pos="542925" algn="l"/>
                <a:tab pos="1616075" algn="l"/>
              </a:tabLst>
            </a:pPr>
            <a:r>
              <a:rPr lang="en-US" sz="1400" dirty="0">
                <a:solidFill>
                  <a:srgbClr val="002060"/>
                </a:solidFill>
                <a:latin typeface="Tahoma" pitchFamily="34" charset="0"/>
                <a:ea typeface="Tahoma" pitchFamily="34" charset="0"/>
                <a:cs typeface="Tahoma" pitchFamily="34" charset="0"/>
              </a:rPr>
              <a:t>          </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a:solidFill>
                  <a:srgbClr val="002060"/>
                </a:solidFill>
                <a:latin typeface="Tahoma" pitchFamily="34" charset="0"/>
                <a:ea typeface="Tahoma" pitchFamily="34" charset="0"/>
                <a:cs typeface="Tahoma" pitchFamily="34" charset="0"/>
                <a:sym typeface="Wingdings" pitchFamily="2" charset="2"/>
              </a:rPr>
              <a:t>phase I : 	première </a:t>
            </a:r>
            <a:r>
              <a:rPr lang="en-US" sz="1400" dirty="0" err="1">
                <a:solidFill>
                  <a:srgbClr val="002060"/>
                </a:solidFill>
                <a:latin typeface="Tahoma" pitchFamily="34" charset="0"/>
                <a:ea typeface="Tahoma" pitchFamily="34" charset="0"/>
                <a:cs typeface="Tahoma" pitchFamily="34" charset="0"/>
                <a:sym typeface="Wingdings" pitchFamily="2" charset="2"/>
              </a:rPr>
              <a:t>utilisation</a:t>
            </a:r>
            <a:r>
              <a:rPr lang="en-US" sz="1400" dirty="0">
                <a:solidFill>
                  <a:srgbClr val="002060"/>
                </a:solidFill>
                <a:latin typeface="Tahoma" pitchFamily="34" charset="0"/>
                <a:ea typeface="Tahoma" pitchFamily="34" charset="0"/>
                <a:cs typeface="Tahoma" pitchFamily="34" charset="0"/>
                <a:sym typeface="Wingdings" pitchFamily="2" charset="2"/>
              </a:rPr>
              <a:t> chez </a:t>
            </a:r>
            <a:r>
              <a:rPr lang="en-US" sz="1400" dirty="0" err="1">
                <a:solidFill>
                  <a:srgbClr val="002060"/>
                </a:solidFill>
                <a:latin typeface="Tahoma" pitchFamily="34" charset="0"/>
                <a:ea typeface="Tahoma" pitchFamily="34" charset="0"/>
                <a:cs typeface="Tahoma" pitchFamily="34" charset="0"/>
                <a:sym typeface="Wingdings" pitchFamily="2" charset="2"/>
              </a:rPr>
              <a:t>l’homme</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volontaire</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sain</a:t>
            </a:r>
            <a:r>
              <a:rPr lang="en-US" sz="1400" dirty="0">
                <a:solidFill>
                  <a:srgbClr val="002060"/>
                </a:solidFill>
                <a:latin typeface="Tahoma" pitchFamily="34" charset="0"/>
                <a:ea typeface="Tahoma" pitchFamily="34" charset="0"/>
                <a:cs typeface="Tahoma" pitchFamily="34" charset="0"/>
                <a:sym typeface="Wingdings" pitchFamily="2" charset="2"/>
              </a:rPr>
              <a:t> (dose min. </a:t>
            </a:r>
            <a:r>
              <a:rPr lang="en-US" sz="1400" dirty="0" err="1">
                <a:solidFill>
                  <a:srgbClr val="002060"/>
                </a:solidFill>
                <a:latin typeface="Tahoma" pitchFamily="34" charset="0"/>
                <a:ea typeface="Tahoma" pitchFamily="34" charset="0"/>
                <a:cs typeface="Tahoma" pitchFamily="34" charset="0"/>
                <a:sym typeface="Wingdings" pitchFamily="2" charset="2"/>
              </a:rPr>
              <a:t>toxique</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err="1" smtClean="0">
                <a:solidFill>
                  <a:srgbClr val="002060"/>
                </a:solidFill>
                <a:latin typeface="Tahoma" pitchFamily="34" charset="0"/>
                <a:ea typeface="Tahoma" pitchFamily="34" charset="0"/>
                <a:cs typeface="Tahoma" pitchFamily="34" charset="0"/>
                <a:sym typeface="Wingdings" pitchFamily="2" charset="2"/>
              </a:rPr>
              <a:t>pharmacocinétique</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a:solidFill>
                  <a:srgbClr val="002060"/>
                </a:solidFill>
                <a:latin typeface="Tahoma" pitchFamily="34" charset="0"/>
                <a:ea typeface="Tahoma" pitchFamily="34" charset="0"/>
                <a:cs typeface="Tahoma" pitchFamily="34" charset="0"/>
                <a:sym typeface="Wingdings" pitchFamily="2" charset="2"/>
              </a:rPr>
              <a:t>du </a:t>
            </a:r>
            <a:r>
              <a:rPr lang="en-US" sz="1400" dirty="0" err="1">
                <a:solidFill>
                  <a:srgbClr val="002060"/>
                </a:solidFill>
                <a:latin typeface="Tahoma" pitchFamily="34" charset="0"/>
                <a:ea typeface="Tahoma" pitchFamily="34" charset="0"/>
                <a:cs typeface="Tahoma" pitchFamily="34" charset="0"/>
                <a:sym typeface="Wingdings" pitchFamily="2" charset="2"/>
              </a:rPr>
              <a:t>médicament</a:t>
            </a:r>
            <a:r>
              <a:rPr lang="en-US" sz="1400" dirty="0">
                <a:solidFill>
                  <a:srgbClr val="002060"/>
                </a:solidFill>
                <a:latin typeface="Tahoma" pitchFamily="34" charset="0"/>
                <a:ea typeface="Tahoma" pitchFamily="34" charset="0"/>
                <a:cs typeface="Tahoma" pitchFamily="34" charset="0"/>
                <a:sym typeface="Wingdings" pitchFamily="2" charset="2"/>
              </a:rPr>
              <a:t>).</a:t>
            </a:r>
          </a:p>
          <a:p>
            <a:pPr eaLnBrk="1" hangingPunct="1">
              <a:lnSpc>
                <a:spcPct val="85000"/>
              </a:lnSpc>
              <a:spcBef>
                <a:spcPct val="50000"/>
              </a:spcBef>
              <a:tabLst>
                <a:tab pos="265113" algn="l"/>
                <a:tab pos="542925" algn="l"/>
                <a:tab pos="1616075" algn="l"/>
              </a:tabLst>
            </a:pP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a:solidFill>
                  <a:srgbClr val="002060"/>
                </a:solidFill>
                <a:latin typeface="Tahoma" pitchFamily="34" charset="0"/>
                <a:ea typeface="Tahoma" pitchFamily="34" charset="0"/>
                <a:cs typeface="Tahoma" pitchFamily="34" charset="0"/>
                <a:sym typeface="Wingdings" pitchFamily="2" charset="2"/>
              </a:rPr>
              <a:t>phase II : 	</a:t>
            </a:r>
            <a:r>
              <a:rPr lang="en-US" sz="1400" dirty="0" err="1">
                <a:solidFill>
                  <a:srgbClr val="002060"/>
                </a:solidFill>
                <a:latin typeface="Tahoma" pitchFamily="34" charset="0"/>
                <a:ea typeface="Tahoma" pitchFamily="34" charset="0"/>
                <a:cs typeface="Tahoma" pitchFamily="34" charset="0"/>
                <a:sym typeface="Wingdings" pitchFamily="2" charset="2"/>
              </a:rPr>
              <a:t>porte</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sur</a:t>
            </a:r>
            <a:r>
              <a:rPr lang="en-US" sz="1400" dirty="0">
                <a:solidFill>
                  <a:srgbClr val="002060"/>
                </a:solidFill>
                <a:latin typeface="Tahoma" pitchFamily="34" charset="0"/>
                <a:ea typeface="Tahoma" pitchFamily="34" charset="0"/>
                <a:cs typeface="Tahoma" pitchFamily="34" charset="0"/>
                <a:sym typeface="Wingdings" pitchFamily="2" charset="2"/>
              </a:rPr>
              <a:t> des populations </a:t>
            </a:r>
            <a:r>
              <a:rPr lang="en-US" sz="1400" dirty="0" err="1">
                <a:solidFill>
                  <a:srgbClr val="002060"/>
                </a:solidFill>
                <a:latin typeface="Tahoma" pitchFamily="34" charset="0"/>
                <a:ea typeface="Tahoma" pitchFamily="34" charset="0"/>
                <a:cs typeface="Tahoma" pitchFamily="34" charset="0"/>
                <a:sym typeface="Wingdings" pitchFamily="2" charset="2"/>
              </a:rPr>
              <a:t>homogènes</a:t>
            </a:r>
            <a:r>
              <a:rPr lang="en-US" sz="1400" dirty="0">
                <a:solidFill>
                  <a:srgbClr val="002060"/>
                </a:solidFill>
                <a:latin typeface="Tahoma" pitchFamily="34" charset="0"/>
                <a:ea typeface="Tahoma" pitchFamily="34" charset="0"/>
                <a:cs typeface="Tahoma" pitchFamily="34" charset="0"/>
                <a:sym typeface="Wingdings" pitchFamily="2" charset="2"/>
              </a:rPr>
              <a:t> de petite </a:t>
            </a:r>
            <a:r>
              <a:rPr lang="en-US" sz="1400" dirty="0" err="1">
                <a:solidFill>
                  <a:srgbClr val="002060"/>
                </a:solidFill>
                <a:latin typeface="Tahoma" pitchFamily="34" charset="0"/>
                <a:ea typeface="Tahoma" pitchFamily="34" charset="0"/>
                <a:cs typeface="Tahoma" pitchFamily="34" charset="0"/>
                <a:sym typeface="Wingdings" pitchFamily="2" charset="2"/>
              </a:rPr>
              <a:t>taille</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vérification</a:t>
            </a:r>
            <a:r>
              <a:rPr lang="en-US" sz="1400" dirty="0">
                <a:solidFill>
                  <a:srgbClr val="002060"/>
                </a:solidFill>
                <a:latin typeface="Tahoma" pitchFamily="34" charset="0"/>
                <a:ea typeface="Tahoma" pitchFamily="34" charset="0"/>
                <a:cs typeface="Tahoma" pitchFamily="34" charset="0"/>
                <a:sym typeface="Wingdings" pitchFamily="2" charset="2"/>
              </a:rPr>
              <a:t> des </a:t>
            </a:r>
            <a:r>
              <a:rPr lang="en-US" sz="1400" dirty="0" err="1">
                <a:solidFill>
                  <a:srgbClr val="002060"/>
                </a:solidFill>
                <a:latin typeface="Tahoma" pitchFamily="34" charset="0"/>
                <a:ea typeface="Tahoma" pitchFamily="34" charset="0"/>
                <a:cs typeface="Tahoma" pitchFamily="34" charset="0"/>
                <a:sym typeface="Wingdings" pitchFamily="2" charset="2"/>
              </a:rPr>
              <a:t>données</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précédentes</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posologie</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optimale</a:t>
            </a:r>
            <a:r>
              <a:rPr lang="en-US" sz="1400" dirty="0">
                <a:solidFill>
                  <a:srgbClr val="002060"/>
                </a:solidFill>
                <a:latin typeface="Tahoma" pitchFamily="34" charset="0"/>
                <a:ea typeface="Tahoma" pitchFamily="34" charset="0"/>
                <a:cs typeface="Tahoma" pitchFamily="34" charset="0"/>
                <a:sym typeface="Wingdings" pitchFamily="2" charset="2"/>
              </a:rPr>
              <a:t>).</a:t>
            </a:r>
          </a:p>
          <a:p>
            <a:pPr eaLnBrk="1" hangingPunct="1">
              <a:lnSpc>
                <a:spcPct val="85000"/>
              </a:lnSpc>
              <a:spcBef>
                <a:spcPct val="50000"/>
              </a:spcBef>
              <a:tabLst>
                <a:tab pos="265113" algn="l"/>
                <a:tab pos="542925" algn="l"/>
                <a:tab pos="1616075" algn="l"/>
              </a:tabLst>
            </a:pP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a:solidFill>
                  <a:srgbClr val="002060"/>
                </a:solidFill>
                <a:latin typeface="Tahoma" pitchFamily="34" charset="0"/>
                <a:ea typeface="Tahoma" pitchFamily="34" charset="0"/>
                <a:cs typeface="Tahoma" pitchFamily="34" charset="0"/>
                <a:sym typeface="Wingdings" pitchFamily="2" charset="2"/>
              </a:rPr>
              <a:t>phase III :	</a:t>
            </a:r>
            <a:r>
              <a:rPr lang="en-US" sz="1400" dirty="0" err="1">
                <a:solidFill>
                  <a:srgbClr val="002060"/>
                </a:solidFill>
                <a:latin typeface="Tahoma" pitchFamily="34" charset="0"/>
                <a:ea typeface="Tahoma" pitchFamily="34" charset="0"/>
                <a:cs typeface="Tahoma" pitchFamily="34" charset="0"/>
                <a:sym typeface="Wingdings" pitchFamily="2" charset="2"/>
              </a:rPr>
              <a:t>porte</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sur</a:t>
            </a:r>
            <a:r>
              <a:rPr lang="en-US" sz="1400" dirty="0">
                <a:solidFill>
                  <a:srgbClr val="002060"/>
                </a:solidFill>
                <a:latin typeface="Tahoma" pitchFamily="34" charset="0"/>
                <a:ea typeface="Tahoma" pitchFamily="34" charset="0"/>
                <a:cs typeface="Tahoma" pitchFamily="34" charset="0"/>
                <a:sym typeface="Wingdings" pitchFamily="2" charset="2"/>
              </a:rPr>
              <a:t> des populations de </a:t>
            </a:r>
            <a:r>
              <a:rPr lang="en-US" sz="1400" dirty="0" err="1">
                <a:solidFill>
                  <a:srgbClr val="002060"/>
                </a:solidFill>
                <a:latin typeface="Tahoma" pitchFamily="34" charset="0"/>
                <a:ea typeface="Tahoma" pitchFamily="34" charset="0"/>
                <a:cs typeface="Tahoma" pitchFamily="34" charset="0"/>
                <a:sym typeface="Wingdings" pitchFamily="2" charset="2"/>
              </a:rPr>
              <a:t>grande</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taille</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vs</a:t>
            </a:r>
            <a:r>
              <a:rPr lang="en-US" sz="1400" dirty="0">
                <a:solidFill>
                  <a:srgbClr val="002060"/>
                </a:solidFill>
                <a:latin typeface="Tahoma" pitchFamily="34" charset="0"/>
                <a:ea typeface="Tahoma" pitchFamily="34" charset="0"/>
                <a:cs typeface="Tahoma" pitchFamily="34" charset="0"/>
                <a:sym typeface="Wingdings" pitchFamily="2" charset="2"/>
              </a:rPr>
              <a:t> placebo </a:t>
            </a:r>
            <a:r>
              <a:rPr lang="en-US" sz="1400" dirty="0" err="1">
                <a:solidFill>
                  <a:srgbClr val="002060"/>
                </a:solidFill>
                <a:latin typeface="Tahoma" pitchFamily="34" charset="0"/>
                <a:ea typeface="Tahoma" pitchFamily="34" charset="0"/>
                <a:cs typeface="Tahoma" pitchFamily="34" charset="0"/>
                <a:sym typeface="Wingdings" pitchFamily="2" charset="2"/>
              </a:rPr>
              <a:t>ou</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médicament</a:t>
            </a:r>
            <a:r>
              <a:rPr lang="en-US" sz="1400" dirty="0">
                <a:solidFill>
                  <a:srgbClr val="002060"/>
                </a:solidFill>
                <a:latin typeface="Tahoma" pitchFamily="34" charset="0"/>
                <a:ea typeface="Tahoma" pitchFamily="34" charset="0"/>
                <a:cs typeface="Tahoma" pitchFamily="34" charset="0"/>
                <a:sym typeface="Wingdings" pitchFamily="2" charset="2"/>
              </a:rPr>
              <a:t>  de </a:t>
            </a:r>
            <a:r>
              <a:rPr lang="en-US" sz="1400" dirty="0" err="1">
                <a:solidFill>
                  <a:srgbClr val="002060"/>
                </a:solidFill>
                <a:latin typeface="Tahoma" pitchFamily="34" charset="0"/>
                <a:ea typeface="Tahoma" pitchFamily="34" charset="0"/>
                <a:cs typeface="Tahoma" pitchFamily="34" charset="0"/>
                <a:sym typeface="Wingdings" pitchFamily="2" charset="2"/>
              </a:rPr>
              <a:t>référence</a:t>
            </a:r>
            <a:r>
              <a:rPr lang="en-US" sz="1400" dirty="0">
                <a:solidFill>
                  <a:srgbClr val="002060"/>
                </a:solidFill>
                <a:latin typeface="Tahoma" pitchFamily="34" charset="0"/>
                <a:ea typeface="Tahoma" pitchFamily="34" charset="0"/>
                <a:cs typeface="Tahoma" pitchFamily="34" charset="0"/>
                <a:sym typeface="Wingdings" pitchFamily="2" charset="2"/>
              </a:rPr>
              <a:t> : 		</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err="1" smtClean="0">
                <a:solidFill>
                  <a:srgbClr val="002060"/>
                </a:solidFill>
                <a:latin typeface="Tahoma" pitchFamily="34" charset="0"/>
                <a:ea typeface="Tahoma" pitchFamily="34" charset="0"/>
                <a:cs typeface="Tahoma" pitchFamily="34" charset="0"/>
                <a:sym typeface="Wingdings" pitchFamily="2" charset="2"/>
              </a:rPr>
              <a:t>groupes</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parallèles</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randomisation</a:t>
            </a:r>
            <a:r>
              <a:rPr lang="en-US" sz="1400" dirty="0">
                <a:solidFill>
                  <a:srgbClr val="002060"/>
                </a:solidFill>
                <a:latin typeface="Tahoma" pitchFamily="34" charset="0"/>
                <a:ea typeface="Tahoma" pitchFamily="34" charset="0"/>
                <a:cs typeface="Tahoma" pitchFamily="34" charset="0"/>
                <a:sym typeface="Wingdings" pitchFamily="2" charset="2"/>
              </a:rPr>
              <a:t>, double </a:t>
            </a:r>
            <a:r>
              <a:rPr lang="en-US" sz="1400" dirty="0" err="1">
                <a:solidFill>
                  <a:srgbClr val="002060"/>
                </a:solidFill>
                <a:latin typeface="Tahoma" pitchFamily="34" charset="0"/>
                <a:ea typeface="Tahoma" pitchFamily="34" charset="0"/>
                <a:cs typeface="Tahoma" pitchFamily="34" charset="0"/>
                <a:sym typeface="Wingdings" pitchFamily="2" charset="2"/>
              </a:rPr>
              <a:t>aveugle</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vérification</a:t>
            </a:r>
            <a:r>
              <a:rPr lang="en-US" sz="1400" dirty="0">
                <a:solidFill>
                  <a:srgbClr val="002060"/>
                </a:solidFill>
                <a:latin typeface="Tahoma" pitchFamily="34" charset="0"/>
                <a:ea typeface="Tahoma" pitchFamily="34" charset="0"/>
                <a:cs typeface="Tahoma" pitchFamily="34" charset="0"/>
                <a:sym typeface="Wingdings" pitchFamily="2" charset="2"/>
              </a:rPr>
              <a:t> de </a:t>
            </a:r>
            <a:r>
              <a:rPr lang="en-US" sz="1400" dirty="0" err="1">
                <a:solidFill>
                  <a:srgbClr val="002060"/>
                </a:solidFill>
                <a:latin typeface="Tahoma" pitchFamily="34" charset="0"/>
                <a:ea typeface="Tahoma" pitchFamily="34" charset="0"/>
                <a:cs typeface="Tahoma" pitchFamily="34" charset="0"/>
                <a:sym typeface="Wingdings" pitchFamily="2" charset="2"/>
              </a:rPr>
              <a:t>l’efficacité</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err="1" smtClean="0">
                <a:solidFill>
                  <a:srgbClr val="002060"/>
                </a:solidFill>
                <a:latin typeface="Tahoma" pitchFamily="34" charset="0"/>
                <a:ea typeface="Tahoma" pitchFamily="34" charset="0"/>
                <a:cs typeface="Tahoma" pitchFamily="34" charset="0"/>
                <a:sym typeface="Wingdings" pitchFamily="2" charset="2"/>
              </a:rPr>
              <a:t>affiner</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a:solidFill>
                  <a:srgbClr val="002060"/>
                </a:solidFill>
                <a:latin typeface="Tahoma" pitchFamily="34" charset="0"/>
                <a:ea typeface="Tahoma" pitchFamily="34" charset="0"/>
                <a:cs typeface="Tahoma" pitchFamily="34" charset="0"/>
                <a:sym typeface="Wingdings" pitchFamily="2" charset="2"/>
              </a:rPr>
              <a:t>le </a:t>
            </a:r>
            <a:r>
              <a:rPr lang="en-US" sz="1400" dirty="0" err="1">
                <a:solidFill>
                  <a:srgbClr val="002060"/>
                </a:solidFill>
                <a:latin typeface="Tahoma" pitchFamily="34" charset="0"/>
                <a:ea typeface="Tahoma" pitchFamily="34" charset="0"/>
                <a:cs typeface="Tahoma" pitchFamily="34" charset="0"/>
                <a:sym typeface="Wingdings" pitchFamily="2" charset="2"/>
              </a:rPr>
              <a:t>traitement</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rechercher</a:t>
            </a:r>
            <a:r>
              <a:rPr lang="en-US" sz="1400" dirty="0">
                <a:solidFill>
                  <a:srgbClr val="002060"/>
                </a:solidFill>
                <a:latin typeface="Tahoma" pitchFamily="34" charset="0"/>
                <a:ea typeface="Tahoma" pitchFamily="34" charset="0"/>
                <a:cs typeface="Tahoma" pitchFamily="34" charset="0"/>
                <a:sym typeface="Wingdings" pitchFamily="2" charset="2"/>
              </a:rPr>
              <a:t> des </a:t>
            </a:r>
            <a:r>
              <a:rPr lang="en-US" sz="1400" dirty="0" err="1">
                <a:solidFill>
                  <a:srgbClr val="002060"/>
                </a:solidFill>
                <a:latin typeface="Tahoma" pitchFamily="34" charset="0"/>
                <a:ea typeface="Tahoma" pitchFamily="34" charset="0"/>
                <a:cs typeface="Tahoma" pitchFamily="34" charset="0"/>
                <a:sym typeface="Wingdings" pitchFamily="2" charset="2"/>
              </a:rPr>
              <a:t>effets</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secondaires</a:t>
            </a:r>
            <a:r>
              <a:rPr lang="en-US" sz="1400" dirty="0">
                <a:solidFill>
                  <a:srgbClr val="002060"/>
                </a:solidFill>
                <a:latin typeface="Tahoma" pitchFamily="34" charset="0"/>
                <a:ea typeface="Tahoma" pitchFamily="34" charset="0"/>
                <a:cs typeface="Tahoma" pitchFamily="34" charset="0"/>
                <a:sym typeface="Wingdings" pitchFamily="2" charset="2"/>
              </a:rPr>
              <a:t> non </a:t>
            </a:r>
            <a:r>
              <a:rPr lang="en-US" sz="1400" dirty="0" err="1">
                <a:solidFill>
                  <a:srgbClr val="002060"/>
                </a:solidFill>
                <a:latin typeface="Tahoma" pitchFamily="34" charset="0"/>
                <a:ea typeface="Tahoma" pitchFamily="34" charset="0"/>
                <a:cs typeface="Tahoma" pitchFamily="34" charset="0"/>
                <a:sym typeface="Wingdings" pitchFamily="2" charset="2"/>
              </a:rPr>
              <a:t>identifiés</a:t>
            </a:r>
            <a:r>
              <a:rPr lang="en-US" sz="1400" dirty="0">
                <a:solidFill>
                  <a:srgbClr val="002060"/>
                </a:solidFill>
                <a:latin typeface="Tahoma" pitchFamily="34" charset="0"/>
                <a:ea typeface="Tahoma" pitchFamily="34" charset="0"/>
                <a:cs typeface="Tahoma" pitchFamily="34" charset="0"/>
                <a:sym typeface="Wingdings" pitchFamily="2" charset="2"/>
              </a:rPr>
              <a:t>.</a:t>
            </a:r>
          </a:p>
          <a:p>
            <a:pPr eaLnBrk="1" hangingPunct="1">
              <a:lnSpc>
                <a:spcPct val="85000"/>
              </a:lnSpc>
              <a:spcBef>
                <a:spcPct val="50000"/>
              </a:spcBef>
              <a:tabLst>
                <a:tab pos="265113" algn="l"/>
                <a:tab pos="542925" algn="l"/>
                <a:tab pos="1616075" algn="l"/>
              </a:tabLst>
            </a:pPr>
            <a:r>
              <a:rPr lang="en-US" sz="1400" dirty="0">
                <a:solidFill>
                  <a:srgbClr val="002060"/>
                </a:solidFill>
                <a:latin typeface="Tahoma" pitchFamily="34" charset="0"/>
                <a:ea typeface="Tahoma" pitchFamily="34" charset="0"/>
                <a:cs typeface="Tahoma" pitchFamily="34" charset="0"/>
                <a:sym typeface="Wingdings" pitchFamily="2" charset="2"/>
              </a:rPr>
              <a:t>         	 phase IV : 	après </a:t>
            </a:r>
            <a:r>
              <a:rPr lang="en-US" sz="1400" dirty="0" err="1">
                <a:solidFill>
                  <a:srgbClr val="002060"/>
                </a:solidFill>
                <a:latin typeface="Tahoma" pitchFamily="34" charset="0"/>
                <a:ea typeface="Tahoma" pitchFamily="34" charset="0"/>
                <a:cs typeface="Tahoma" pitchFamily="34" charset="0"/>
                <a:sym typeface="Wingdings" pitchFamily="2" charset="2"/>
              </a:rPr>
              <a:t>mise</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sur</a:t>
            </a:r>
            <a:r>
              <a:rPr lang="en-US" sz="1400" dirty="0">
                <a:solidFill>
                  <a:srgbClr val="002060"/>
                </a:solidFill>
                <a:latin typeface="Tahoma" pitchFamily="34" charset="0"/>
                <a:ea typeface="Tahoma" pitchFamily="34" charset="0"/>
                <a:cs typeface="Tahoma" pitchFamily="34" charset="0"/>
                <a:sym typeface="Wingdings" pitchFamily="2" charset="2"/>
              </a:rPr>
              <a:t> le </a:t>
            </a:r>
            <a:r>
              <a:rPr lang="en-US" sz="1400" dirty="0" err="1">
                <a:solidFill>
                  <a:srgbClr val="002060"/>
                </a:solidFill>
                <a:latin typeface="Tahoma" pitchFamily="34" charset="0"/>
                <a:ea typeface="Tahoma" pitchFamily="34" charset="0"/>
                <a:cs typeface="Tahoma" pitchFamily="34" charset="0"/>
                <a:sym typeface="Wingdings" pitchFamily="2" charset="2"/>
              </a:rPr>
              <a:t>marché</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évaluation</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dans</a:t>
            </a:r>
            <a:r>
              <a:rPr lang="en-US" sz="1400" dirty="0">
                <a:solidFill>
                  <a:srgbClr val="002060"/>
                </a:solidFill>
                <a:latin typeface="Tahoma" pitchFamily="34" charset="0"/>
                <a:ea typeface="Tahoma" pitchFamily="34" charset="0"/>
                <a:cs typeface="Tahoma" pitchFamily="34" charset="0"/>
                <a:sym typeface="Wingdings" pitchFamily="2" charset="2"/>
              </a:rPr>
              <a:t> les conditions </a:t>
            </a:r>
            <a:r>
              <a:rPr lang="en-US" sz="1400" dirty="0" err="1">
                <a:solidFill>
                  <a:srgbClr val="002060"/>
                </a:solidFill>
                <a:latin typeface="Tahoma" pitchFamily="34" charset="0"/>
                <a:ea typeface="Tahoma" pitchFamily="34" charset="0"/>
                <a:cs typeface="Tahoma" pitchFamily="34" charset="0"/>
                <a:sym typeface="Wingdings" pitchFamily="2" charset="2"/>
              </a:rPr>
              <a:t>d’emploi</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recherche</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d’effets</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secondaires</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ou</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autres</a:t>
            </a: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bénéfices</a:t>
            </a:r>
            <a:r>
              <a:rPr lang="en-US" sz="1400" dirty="0">
                <a:solidFill>
                  <a:srgbClr val="002060"/>
                </a:solidFill>
                <a:latin typeface="Tahoma" pitchFamily="34" charset="0"/>
                <a:ea typeface="Tahoma" pitchFamily="34" charset="0"/>
                <a:cs typeface="Tahoma" pitchFamily="34" charset="0"/>
                <a:sym typeface="Wingdings" pitchFamily="2" charset="2"/>
              </a:rPr>
              <a:t> (Marketing). </a:t>
            </a:r>
          </a:p>
          <a:p>
            <a:pPr eaLnBrk="1" hangingPunct="1">
              <a:lnSpc>
                <a:spcPct val="85000"/>
              </a:lnSpc>
              <a:spcBef>
                <a:spcPct val="50000"/>
              </a:spcBef>
              <a:tabLst>
                <a:tab pos="265113" algn="l"/>
                <a:tab pos="542925" algn="l"/>
                <a:tab pos="1616075" algn="l"/>
              </a:tabLst>
            </a:pPr>
            <a:r>
              <a:rPr lang="en-US" sz="800" dirty="0">
                <a:solidFill>
                  <a:srgbClr val="002060"/>
                </a:solidFill>
                <a:latin typeface="Tahoma" pitchFamily="34" charset="0"/>
                <a:ea typeface="Tahoma" pitchFamily="34" charset="0"/>
                <a:cs typeface="Tahoma" pitchFamily="34" charset="0"/>
                <a:sym typeface="Wingdings" pitchFamily="2" charset="2"/>
              </a:rPr>
              <a:t>	</a:t>
            </a:r>
            <a:endParaRPr lang="en-US" sz="800" dirty="0">
              <a:solidFill>
                <a:srgbClr val="002060"/>
              </a:solidFill>
              <a:latin typeface="Tahoma" pitchFamily="34" charset="0"/>
              <a:ea typeface="Tahoma" pitchFamily="34" charset="0"/>
              <a:cs typeface="Tahoma" pitchFamily="34" charset="0"/>
            </a:endParaRPr>
          </a:p>
          <a:p>
            <a:pPr eaLnBrk="1" hangingPunct="1">
              <a:lnSpc>
                <a:spcPct val="90000"/>
              </a:lnSpc>
              <a:spcBef>
                <a:spcPct val="50000"/>
              </a:spcBef>
            </a:pPr>
            <a:r>
              <a:rPr lang="en-US" sz="1600" dirty="0">
                <a:solidFill>
                  <a:srgbClr val="002060"/>
                </a:solidFill>
                <a:latin typeface="Tahoma" pitchFamily="34" charset="0"/>
                <a:ea typeface="Tahoma" pitchFamily="34" charset="0"/>
                <a:cs typeface="Tahoma" pitchFamily="34" charset="0"/>
              </a:rPr>
              <a:t>	</a:t>
            </a:r>
            <a:r>
              <a:rPr lang="en-US" sz="1600" b="1" dirty="0">
                <a:solidFill>
                  <a:srgbClr val="002060"/>
                </a:solidFill>
                <a:latin typeface="Tahoma" pitchFamily="34" charset="0"/>
                <a:ea typeface="Tahoma" pitchFamily="34" charset="0"/>
                <a:cs typeface="Tahoma" pitchFamily="34" charset="0"/>
              </a:rPr>
              <a:t>PROBLEME DE L’EVALUATION DES MOYENS MEDICAMENTEUX</a:t>
            </a:r>
          </a:p>
          <a:p>
            <a:pPr eaLnBrk="1" hangingPunct="1">
              <a:lnSpc>
                <a:spcPct val="85000"/>
              </a:lnSpc>
              <a:spcBef>
                <a:spcPct val="50000"/>
              </a:spcBef>
            </a:pPr>
            <a:r>
              <a:rPr lang="en-US" sz="1600" dirty="0">
                <a:solidFill>
                  <a:srgbClr val="002060"/>
                </a:solidFill>
                <a:latin typeface="Tahoma" pitchFamily="34" charset="0"/>
                <a:ea typeface="Tahoma" pitchFamily="34" charset="0"/>
                <a:cs typeface="Tahoma" pitchFamily="34" charset="0"/>
              </a:rPr>
              <a:t>	</a:t>
            </a:r>
            <a:r>
              <a:rPr lang="en-US" sz="1600" dirty="0" smtClean="0">
                <a:solidFill>
                  <a:srgbClr val="002060"/>
                </a:solidFill>
                <a:latin typeface="Tahoma" pitchFamily="34" charset="0"/>
                <a:ea typeface="Tahoma" pitchFamily="34" charset="0"/>
                <a:cs typeface="Tahoma" pitchFamily="34" charset="0"/>
              </a:rPr>
              <a:t> </a:t>
            </a:r>
            <a:r>
              <a:rPr lang="en-US" sz="1400" dirty="0" smtClean="0">
                <a:solidFill>
                  <a:srgbClr val="002060"/>
                </a:solidFill>
                <a:latin typeface="Tahoma" pitchFamily="34" charset="0"/>
                <a:ea typeface="Tahoma" pitchFamily="34" charset="0"/>
                <a:cs typeface="Tahoma" pitchFamily="34" charset="0"/>
              </a:rPr>
              <a:t>- dernier </a:t>
            </a:r>
            <a:r>
              <a:rPr lang="en-US" sz="1400" dirty="0" err="1" smtClean="0">
                <a:solidFill>
                  <a:srgbClr val="002060"/>
                </a:solidFill>
                <a:latin typeface="Tahoma" pitchFamily="34" charset="0"/>
                <a:ea typeface="Tahoma" pitchFamily="34" charset="0"/>
                <a:cs typeface="Tahoma" pitchFamily="34" charset="0"/>
              </a:rPr>
              <a:t>mois</a:t>
            </a:r>
            <a:r>
              <a:rPr lang="en-US" sz="1400" dirty="0" smtClean="0">
                <a:solidFill>
                  <a:srgbClr val="002060"/>
                </a:solidFill>
                <a:latin typeface="Tahoma" pitchFamily="34" charset="0"/>
                <a:ea typeface="Tahoma" pitchFamily="34" charset="0"/>
                <a:cs typeface="Tahoma" pitchFamily="34" charset="0"/>
              </a:rPr>
              <a:t> du </a:t>
            </a:r>
            <a:r>
              <a:rPr lang="en-US" sz="1400" dirty="0" err="1" smtClean="0">
                <a:solidFill>
                  <a:srgbClr val="002060"/>
                </a:solidFill>
                <a:latin typeface="Tahoma" pitchFamily="34" charset="0"/>
                <a:ea typeface="Tahoma" pitchFamily="34" charset="0"/>
                <a:cs typeface="Tahoma" pitchFamily="34" charset="0"/>
              </a:rPr>
              <a:t>traitement</a:t>
            </a:r>
            <a:r>
              <a:rPr lang="en-US" sz="1400" dirty="0" smtClean="0">
                <a:solidFill>
                  <a:srgbClr val="002060"/>
                </a:solidFill>
                <a:latin typeface="Tahoma" pitchFamily="34" charset="0"/>
                <a:ea typeface="Tahoma" pitchFamily="34" charset="0"/>
                <a:cs typeface="Tahoma" pitchFamily="34" charset="0"/>
              </a:rPr>
              <a:t> (</a:t>
            </a:r>
            <a:r>
              <a:rPr lang="en-US" sz="1400" dirty="0" err="1" smtClean="0">
                <a:solidFill>
                  <a:srgbClr val="002060"/>
                </a:solidFill>
                <a:latin typeface="Tahoma" pitchFamily="34" charset="0"/>
                <a:ea typeface="Tahoma" pitchFamily="34" charset="0"/>
                <a:cs typeface="Tahoma" pitchFamily="34" charset="0"/>
              </a:rPr>
              <a:t>semaines</a:t>
            </a:r>
            <a:r>
              <a:rPr lang="en-US" sz="1400" dirty="0" smtClean="0">
                <a:solidFill>
                  <a:srgbClr val="002060"/>
                </a:solidFill>
                <a:latin typeface="Tahoma" pitchFamily="34" charset="0"/>
                <a:ea typeface="Tahoma" pitchFamily="34" charset="0"/>
                <a:cs typeface="Tahoma" pitchFamily="34" charset="0"/>
              </a:rPr>
              <a:t> 9-12)</a:t>
            </a:r>
            <a:endParaRPr lang="en-US" sz="1400" dirty="0">
              <a:solidFill>
                <a:srgbClr val="002060"/>
              </a:solidFill>
              <a:latin typeface="Tahoma" pitchFamily="34" charset="0"/>
              <a:ea typeface="Tahoma" pitchFamily="34" charset="0"/>
              <a:cs typeface="Tahoma" pitchFamily="34" charset="0"/>
            </a:endParaRPr>
          </a:p>
          <a:p>
            <a:pPr eaLnBrk="1" hangingPunct="1">
              <a:lnSpc>
                <a:spcPct val="85000"/>
              </a:lnSpc>
              <a:spcBef>
                <a:spcPct val="50000"/>
              </a:spcBef>
            </a:pPr>
            <a:r>
              <a:rPr lang="en-US" sz="1400" dirty="0">
                <a:solidFill>
                  <a:srgbClr val="002060"/>
                </a:solidFill>
                <a:latin typeface="Tahoma" pitchFamily="34" charset="0"/>
                <a:ea typeface="Tahoma" pitchFamily="34" charset="0"/>
                <a:cs typeface="Tahoma" pitchFamily="34" charset="0"/>
              </a:rPr>
              <a:t>	</a:t>
            </a:r>
            <a:r>
              <a:rPr lang="en-US" sz="1400" dirty="0" smtClean="0">
                <a:solidFill>
                  <a:srgbClr val="002060"/>
                </a:solidFill>
                <a:latin typeface="Tahoma" pitchFamily="34" charset="0"/>
                <a:ea typeface="Tahoma" pitchFamily="34" charset="0"/>
                <a:cs typeface="Tahoma" pitchFamily="34" charset="0"/>
              </a:rPr>
              <a:t> - </a:t>
            </a:r>
            <a:r>
              <a:rPr lang="en-US" sz="1400" dirty="0" err="1">
                <a:solidFill>
                  <a:srgbClr val="002060"/>
                </a:solidFill>
                <a:latin typeface="Tahoma" pitchFamily="34" charset="0"/>
                <a:ea typeface="Tahoma" pitchFamily="34" charset="0"/>
                <a:cs typeface="Tahoma" pitchFamily="34" charset="0"/>
              </a:rPr>
              <a:t>semaine</a:t>
            </a:r>
            <a:r>
              <a:rPr lang="en-US" sz="1400" dirty="0">
                <a:solidFill>
                  <a:srgbClr val="002060"/>
                </a:solidFill>
                <a:latin typeface="Tahoma" pitchFamily="34" charset="0"/>
                <a:ea typeface="Tahoma" pitchFamily="34" charset="0"/>
                <a:cs typeface="Tahoma" pitchFamily="34" charset="0"/>
              </a:rPr>
              <a:t> 52 (</a:t>
            </a:r>
            <a:r>
              <a:rPr lang="en-US" sz="1400" dirty="0" err="1">
                <a:solidFill>
                  <a:srgbClr val="002060"/>
                </a:solidFill>
                <a:latin typeface="Tahoma" pitchFamily="34" charset="0"/>
                <a:ea typeface="Tahoma" pitchFamily="34" charset="0"/>
                <a:cs typeface="Tahoma" pitchFamily="34" charset="0"/>
              </a:rPr>
              <a:t>traitement</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interrompu</a:t>
            </a:r>
            <a:r>
              <a:rPr lang="en-US" sz="1400" dirty="0">
                <a:solidFill>
                  <a:srgbClr val="002060"/>
                </a:solidFill>
                <a:latin typeface="Tahoma" pitchFamily="34" charset="0"/>
                <a:ea typeface="Tahoma" pitchFamily="34" charset="0"/>
                <a:cs typeface="Tahoma" pitchFamily="34" charset="0"/>
              </a:rPr>
              <a:t>)</a:t>
            </a:r>
          </a:p>
        </p:txBody>
      </p:sp>
      <p:sp>
        <p:nvSpPr>
          <p:cNvPr id="10245" name="Text Box 5"/>
          <p:cNvSpPr txBox="1">
            <a:spLocks noChangeArrowheads="1"/>
          </p:cNvSpPr>
          <p:nvPr/>
        </p:nvSpPr>
        <p:spPr bwMode="auto">
          <a:xfrm>
            <a:off x="323850" y="609600"/>
            <a:ext cx="6495689" cy="327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lnSpc>
                <a:spcPct val="85000"/>
              </a:lnSpc>
              <a:spcBef>
                <a:spcPct val="20000"/>
              </a:spcBef>
            </a:pPr>
            <a:r>
              <a:rPr lang="en-US" b="1">
                <a:solidFill>
                  <a:srgbClr val="C00000"/>
                </a:solidFill>
                <a:latin typeface="Verdana" pitchFamily="34" charset="0"/>
                <a:ea typeface="Verdana" pitchFamily="34" charset="0"/>
                <a:cs typeface="Verdana" pitchFamily="34" charset="0"/>
              </a:rPr>
              <a:t>EVALUATION DES METHODES D’AIDE A L’ARRET.</a:t>
            </a:r>
            <a:endParaRPr lang="en-US">
              <a:solidFill>
                <a:srgbClr val="C00000"/>
              </a:solidFill>
              <a:latin typeface="Verdana" pitchFamily="34" charset="0"/>
              <a:ea typeface="Verdana" pitchFamily="34" charset="0"/>
              <a:cs typeface="Verdana" pitchFamily="34"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245"/>
                                        </p:tgtEl>
                                        <p:attrNameLst>
                                          <p:attrName>style.visibility</p:attrName>
                                        </p:attrNameLst>
                                      </p:cBhvr>
                                      <p:to>
                                        <p:strVal val="visible"/>
                                      </p:to>
                                    </p:set>
                                    <p:anim calcmode="lin" valueType="num">
                                      <p:cBhvr>
                                        <p:cTn id="7" dur="500" fill="hold"/>
                                        <p:tgtEl>
                                          <p:spTgt spid="10245"/>
                                        </p:tgtEl>
                                        <p:attrNameLst>
                                          <p:attrName>ppt_w</p:attrName>
                                        </p:attrNameLst>
                                      </p:cBhvr>
                                      <p:tavLst>
                                        <p:tav tm="0">
                                          <p:val>
                                            <p:fltVal val="0"/>
                                          </p:val>
                                        </p:tav>
                                        <p:tav tm="100000">
                                          <p:val>
                                            <p:strVal val="#ppt_w"/>
                                          </p:val>
                                        </p:tav>
                                      </p:tavLst>
                                    </p:anim>
                                    <p:anim calcmode="lin" valueType="num">
                                      <p:cBhvr>
                                        <p:cTn id="8" dur="500" fill="hold"/>
                                        <p:tgtEl>
                                          <p:spTgt spid="10245"/>
                                        </p:tgtEl>
                                        <p:attrNameLst>
                                          <p:attrName>ppt_h</p:attrName>
                                        </p:attrNameLst>
                                      </p:cBhvr>
                                      <p:tavLst>
                                        <p:tav tm="0">
                                          <p:val>
                                            <p:fltVal val="0"/>
                                          </p:val>
                                        </p:tav>
                                        <p:tav tm="100000">
                                          <p:val>
                                            <p:strVal val="#ppt_h"/>
                                          </p:val>
                                        </p:tav>
                                      </p:tavLst>
                                    </p:anim>
                                    <p:animEffect transition="in" filter="fade">
                                      <p:cBhvr>
                                        <p:cTn id="9" dur="500"/>
                                        <p:tgtEl>
                                          <p:spTgt spid="10245"/>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0243"/>
                                        </p:tgtEl>
                                        <p:attrNameLst>
                                          <p:attrName>style.visibility</p:attrName>
                                        </p:attrNameLst>
                                      </p:cBhvr>
                                      <p:to>
                                        <p:strVal val="visible"/>
                                      </p:to>
                                    </p:set>
                                    <p:anim calcmode="lin" valueType="num">
                                      <p:cBhvr>
                                        <p:cTn id="13" dur="500" fill="hold"/>
                                        <p:tgtEl>
                                          <p:spTgt spid="10243"/>
                                        </p:tgtEl>
                                        <p:attrNameLst>
                                          <p:attrName>ppt_w</p:attrName>
                                        </p:attrNameLst>
                                      </p:cBhvr>
                                      <p:tavLst>
                                        <p:tav tm="0">
                                          <p:val>
                                            <p:fltVal val="0"/>
                                          </p:val>
                                        </p:tav>
                                        <p:tav tm="100000">
                                          <p:val>
                                            <p:strVal val="#ppt_w"/>
                                          </p:val>
                                        </p:tav>
                                      </p:tavLst>
                                    </p:anim>
                                    <p:anim calcmode="lin" valueType="num">
                                      <p:cBhvr>
                                        <p:cTn id="14" dur="500" fill="hold"/>
                                        <p:tgtEl>
                                          <p:spTgt spid="10243"/>
                                        </p:tgtEl>
                                        <p:attrNameLst>
                                          <p:attrName>ppt_h</p:attrName>
                                        </p:attrNameLst>
                                      </p:cBhvr>
                                      <p:tavLst>
                                        <p:tav tm="0">
                                          <p:val>
                                            <p:fltVal val="0"/>
                                          </p:val>
                                        </p:tav>
                                        <p:tav tm="100000">
                                          <p:val>
                                            <p:strVal val="#ppt_h"/>
                                          </p:val>
                                        </p:tav>
                                      </p:tavLst>
                                    </p:anim>
                                    <p:animEffect transition="in" filter="fade">
                                      <p:cBhvr>
                                        <p:cTn id="15"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1024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522288" y="360621"/>
            <a:ext cx="8099425" cy="615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spcBef>
                <a:spcPct val="50000"/>
              </a:spcBef>
            </a:pPr>
            <a:r>
              <a:rPr lang="en-US" b="1" dirty="0">
                <a:solidFill>
                  <a:srgbClr val="002060"/>
                </a:solidFill>
                <a:latin typeface="Tahoma" pitchFamily="34" charset="0"/>
                <a:ea typeface="Tahoma" pitchFamily="34" charset="0"/>
                <a:cs typeface="Tahoma" pitchFamily="34" charset="0"/>
              </a:rPr>
              <a:t>   LES GRANDS ESSAIS CLINIQUES EN MATIERE DE SEVRAGE </a:t>
            </a:r>
            <a:br>
              <a:rPr lang="en-US" b="1" dirty="0">
                <a:solidFill>
                  <a:srgbClr val="002060"/>
                </a:solidFill>
                <a:latin typeface="Tahoma" pitchFamily="34" charset="0"/>
                <a:ea typeface="Tahoma" pitchFamily="34" charset="0"/>
                <a:cs typeface="Tahoma" pitchFamily="34" charset="0"/>
              </a:rPr>
            </a:br>
            <a:r>
              <a:rPr lang="en-US" b="1" dirty="0">
                <a:solidFill>
                  <a:srgbClr val="002060"/>
                </a:solidFill>
                <a:latin typeface="Tahoma" pitchFamily="34" charset="0"/>
                <a:ea typeface="Tahoma" pitchFamily="34" charset="0"/>
                <a:cs typeface="Tahoma" pitchFamily="34" charset="0"/>
              </a:rPr>
              <a:t>   TABAGIQUE (ESSAIS DE PHASE III A </a:t>
            </a:r>
            <a:r>
              <a:rPr lang="en-US" b="1" dirty="0" err="1">
                <a:solidFill>
                  <a:srgbClr val="002060"/>
                </a:solidFill>
                <a:latin typeface="Tahoma" pitchFamily="34" charset="0"/>
                <a:ea typeface="Tahoma" pitchFamily="34" charset="0"/>
                <a:cs typeface="Tahoma" pitchFamily="34" charset="0"/>
              </a:rPr>
              <a:t>ou</a:t>
            </a:r>
            <a:r>
              <a:rPr lang="en-US" b="1" dirty="0">
                <a:solidFill>
                  <a:srgbClr val="002060"/>
                </a:solidFill>
                <a:latin typeface="Tahoma" pitchFamily="34" charset="0"/>
                <a:ea typeface="Tahoma" pitchFamily="34" charset="0"/>
                <a:cs typeface="Tahoma" pitchFamily="34" charset="0"/>
              </a:rPr>
              <a:t> B</a:t>
            </a:r>
            <a:r>
              <a:rPr lang="en-US" b="1" dirty="0" smtClean="0">
                <a:solidFill>
                  <a:srgbClr val="002060"/>
                </a:solidFill>
                <a:latin typeface="Tahoma" pitchFamily="34" charset="0"/>
                <a:ea typeface="Tahoma" pitchFamily="34" charset="0"/>
                <a:cs typeface="Tahoma" pitchFamily="34" charset="0"/>
              </a:rPr>
              <a:t>).</a:t>
            </a:r>
          </a:p>
          <a:p>
            <a:pPr eaLnBrk="1" hangingPunct="1">
              <a:spcBef>
                <a:spcPts val="0"/>
              </a:spcBef>
            </a:pPr>
            <a:endParaRPr lang="en-US" b="1" dirty="0">
              <a:solidFill>
                <a:srgbClr val="002060"/>
              </a:solidFill>
              <a:latin typeface="Tahoma" pitchFamily="34" charset="0"/>
              <a:ea typeface="Tahoma" pitchFamily="34" charset="0"/>
              <a:cs typeface="Tahoma" pitchFamily="34" charset="0"/>
            </a:endParaRPr>
          </a:p>
          <a:p>
            <a:pPr eaLnBrk="1" hangingPunct="1">
              <a:lnSpc>
                <a:spcPct val="125000"/>
              </a:lnSpc>
              <a:spcBef>
                <a:spcPct val="50000"/>
              </a:spcBef>
            </a:pPr>
            <a:r>
              <a:rPr lang="en-US" sz="1600" b="1" dirty="0">
                <a:solidFill>
                  <a:srgbClr val="002060"/>
                </a:solidFill>
                <a:latin typeface="Tahoma" pitchFamily="34" charset="0"/>
                <a:ea typeface="Tahoma" pitchFamily="34" charset="0"/>
                <a:cs typeface="Tahoma" pitchFamily="34" charset="0"/>
              </a:rPr>
              <a:t>   UNI OU MULTICENTRIQUES ET DEFINIS PAR UN PROTOCOLE PRECIS.</a:t>
            </a:r>
            <a:endParaRPr lang="en-US" sz="1600" dirty="0">
              <a:solidFill>
                <a:srgbClr val="002060"/>
              </a:solidFill>
              <a:latin typeface="Tahoma" pitchFamily="34" charset="0"/>
              <a:ea typeface="Tahoma" pitchFamily="34" charset="0"/>
              <a:cs typeface="Tahoma" pitchFamily="34" charset="0"/>
            </a:endParaRPr>
          </a:p>
          <a:p>
            <a:pPr eaLnBrk="1" hangingPunct="1">
              <a:lnSpc>
                <a:spcPct val="125000"/>
              </a:lnSpc>
              <a:spcBef>
                <a:spcPct val="50000"/>
              </a:spcBef>
            </a:pPr>
            <a:r>
              <a:rPr lang="en-US" sz="1600" dirty="0">
                <a:solidFill>
                  <a:srgbClr val="002060"/>
                </a:solidFill>
                <a:latin typeface="Tahoma" pitchFamily="34" charset="0"/>
                <a:ea typeface="Tahoma" pitchFamily="34" charset="0"/>
                <a:cs typeface="Tahoma" pitchFamily="34" charset="0"/>
              </a:rPr>
              <a:t>     </a:t>
            </a:r>
            <a:r>
              <a:rPr lang="en-US" sz="1400" b="1" dirty="0">
                <a:solidFill>
                  <a:srgbClr val="002060"/>
                </a:solidFill>
                <a:latin typeface="Tahoma" pitchFamily="34" charset="0"/>
                <a:ea typeface="Tahoma" pitchFamily="34" charset="0"/>
                <a:cs typeface="Tahoma" pitchFamily="34" charset="0"/>
              </a:rPr>
              <a:t>DEROULEMENT SCHEMATIQUE.</a:t>
            </a:r>
            <a:endParaRPr lang="en-US" sz="1600" dirty="0">
              <a:solidFill>
                <a:srgbClr val="002060"/>
              </a:solidFill>
              <a:latin typeface="Tahoma" pitchFamily="34" charset="0"/>
              <a:ea typeface="Tahoma" pitchFamily="34" charset="0"/>
              <a:cs typeface="Tahoma" pitchFamily="34" charset="0"/>
            </a:endParaRPr>
          </a:p>
          <a:p>
            <a:pPr eaLnBrk="1" hangingPunct="1">
              <a:lnSpc>
                <a:spcPct val="50000"/>
              </a:lnSpc>
              <a:spcBef>
                <a:spcPct val="50000"/>
              </a:spcBef>
            </a:pPr>
            <a:r>
              <a:rPr lang="en-US" sz="1600" dirty="0">
                <a:solidFill>
                  <a:srgbClr val="002060"/>
                </a:solidFill>
                <a:latin typeface="Tahoma" pitchFamily="34" charset="0"/>
                <a:ea typeface="Tahoma" pitchFamily="34" charset="0"/>
                <a:cs typeface="Tahoma" pitchFamily="34" charset="0"/>
              </a:rPr>
              <a:t>       	</a:t>
            </a:r>
            <a:r>
              <a:rPr lang="en-US" sz="1400" dirty="0">
                <a:solidFill>
                  <a:srgbClr val="002060"/>
                </a:solidFill>
                <a:latin typeface="Tahoma" pitchFamily="34" charset="0"/>
                <a:ea typeface="Tahoma" pitchFamily="34" charset="0"/>
                <a:cs typeface="Tahoma" pitchFamily="34" charset="0"/>
              </a:rPr>
              <a:t>- </a:t>
            </a:r>
            <a:r>
              <a:rPr lang="en-US" sz="1400" b="1" dirty="0">
                <a:solidFill>
                  <a:srgbClr val="002060"/>
                </a:solidFill>
                <a:latin typeface="Tahoma" pitchFamily="34" charset="0"/>
                <a:ea typeface="Tahoma" pitchFamily="34" charset="0"/>
                <a:cs typeface="Tahoma" pitchFamily="34" charset="0"/>
              </a:rPr>
              <a:t>Phase </a:t>
            </a:r>
            <a:r>
              <a:rPr lang="en-US" sz="1400" b="1" dirty="0" err="1">
                <a:solidFill>
                  <a:srgbClr val="002060"/>
                </a:solidFill>
                <a:latin typeface="Tahoma" pitchFamily="34" charset="0"/>
                <a:ea typeface="Tahoma" pitchFamily="34" charset="0"/>
                <a:cs typeface="Tahoma" pitchFamily="34" charset="0"/>
              </a:rPr>
              <a:t>d’évaluation</a:t>
            </a:r>
            <a:r>
              <a:rPr lang="en-US" sz="1400" b="1" dirty="0">
                <a:solidFill>
                  <a:srgbClr val="002060"/>
                </a:solidFill>
                <a:latin typeface="Tahoma" pitchFamily="34" charset="0"/>
                <a:ea typeface="Tahoma" pitchFamily="34" charset="0"/>
                <a:cs typeface="Tahoma" pitchFamily="34" charset="0"/>
              </a:rPr>
              <a:t> </a:t>
            </a:r>
            <a:r>
              <a:rPr lang="en-US" sz="1400" dirty="0">
                <a:solidFill>
                  <a:srgbClr val="002060"/>
                </a:solidFill>
                <a:latin typeface="Tahoma" pitchFamily="34" charset="0"/>
                <a:ea typeface="Tahoma" pitchFamily="34" charset="0"/>
                <a:cs typeface="Tahoma" pitchFamily="34" charset="0"/>
              </a:rPr>
              <a:t>(Screening) </a:t>
            </a:r>
            <a:r>
              <a:rPr lang="en-US" sz="1400" b="1" dirty="0">
                <a:solidFill>
                  <a:srgbClr val="002060"/>
                </a:solidFill>
                <a:latin typeface="Tahoma" pitchFamily="34" charset="0"/>
                <a:ea typeface="Tahoma" pitchFamily="34" charset="0"/>
                <a:cs typeface="Tahoma" pitchFamily="34" charset="0"/>
              </a:rPr>
              <a:t>et</a:t>
            </a:r>
            <a:r>
              <a:rPr lang="en-US" sz="1400" dirty="0">
                <a:solidFill>
                  <a:srgbClr val="002060"/>
                </a:solidFill>
                <a:latin typeface="Tahoma" pitchFamily="34" charset="0"/>
                <a:ea typeface="Tahoma" pitchFamily="34" charset="0"/>
                <a:cs typeface="Tahoma" pitchFamily="34" charset="0"/>
              </a:rPr>
              <a:t> </a:t>
            </a:r>
            <a:r>
              <a:rPr lang="en-US" sz="1400" b="1" dirty="0" err="1">
                <a:solidFill>
                  <a:srgbClr val="002060"/>
                </a:solidFill>
                <a:latin typeface="Tahoma" pitchFamily="34" charset="0"/>
                <a:ea typeface="Tahoma" pitchFamily="34" charset="0"/>
                <a:cs typeface="Tahoma" pitchFamily="34" charset="0"/>
              </a:rPr>
              <a:t>consentement</a:t>
            </a:r>
            <a:r>
              <a:rPr lang="en-US" sz="1400" b="1" dirty="0">
                <a:solidFill>
                  <a:srgbClr val="002060"/>
                </a:solidFill>
                <a:latin typeface="Tahoma" pitchFamily="34" charset="0"/>
                <a:ea typeface="Tahoma" pitchFamily="34" charset="0"/>
                <a:cs typeface="Tahoma" pitchFamily="34" charset="0"/>
              </a:rPr>
              <a:t> </a:t>
            </a:r>
            <a:r>
              <a:rPr lang="en-US" sz="1400" b="1" dirty="0" err="1">
                <a:solidFill>
                  <a:srgbClr val="002060"/>
                </a:solidFill>
                <a:latin typeface="Tahoma" pitchFamily="34" charset="0"/>
                <a:ea typeface="Tahoma" pitchFamily="34" charset="0"/>
                <a:cs typeface="Tahoma" pitchFamily="34" charset="0"/>
              </a:rPr>
              <a:t>éclairé</a:t>
            </a:r>
            <a:r>
              <a:rPr lang="en-US" sz="1400" dirty="0">
                <a:solidFill>
                  <a:srgbClr val="002060"/>
                </a:solidFill>
                <a:latin typeface="Tahoma" pitchFamily="34" charset="0"/>
                <a:ea typeface="Tahoma" pitchFamily="34" charset="0"/>
                <a:cs typeface="Tahoma" pitchFamily="34" charset="0"/>
              </a:rPr>
              <a:t>.</a:t>
            </a: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a:t>
            </a:r>
            <a:r>
              <a:rPr lang="en-US" sz="1400" b="1" dirty="0">
                <a:solidFill>
                  <a:srgbClr val="002060"/>
                </a:solidFill>
                <a:latin typeface="Tahoma" pitchFamily="34" charset="0"/>
                <a:ea typeface="Tahoma" pitchFamily="34" charset="0"/>
                <a:cs typeface="Tahoma" pitchFamily="34" charset="0"/>
              </a:rPr>
              <a:t>Phase de </a:t>
            </a:r>
            <a:r>
              <a:rPr lang="en-US" sz="1400" b="1" dirty="0" err="1">
                <a:solidFill>
                  <a:srgbClr val="002060"/>
                </a:solidFill>
                <a:latin typeface="Tahoma" pitchFamily="34" charset="0"/>
                <a:ea typeface="Tahoma" pitchFamily="34" charset="0"/>
                <a:cs typeface="Tahoma" pitchFamily="34" charset="0"/>
              </a:rPr>
              <a:t>randomisation</a:t>
            </a:r>
            <a:r>
              <a:rPr lang="en-US" sz="1400" b="1" dirty="0">
                <a:solidFill>
                  <a:srgbClr val="002060"/>
                </a:solidFill>
                <a:latin typeface="Tahoma" pitchFamily="34" charset="0"/>
                <a:ea typeface="Tahoma" pitchFamily="34" charset="0"/>
                <a:cs typeface="Tahoma" pitchFamily="34" charset="0"/>
              </a:rPr>
              <a:t> </a:t>
            </a:r>
            <a:r>
              <a:rPr lang="en-US" sz="1400" dirty="0">
                <a:solidFill>
                  <a:srgbClr val="002060"/>
                </a:solidFill>
                <a:latin typeface="Tahoma" pitchFamily="34" charset="0"/>
                <a:ea typeface="Tahoma" pitchFamily="34" charset="0"/>
                <a:cs typeface="Tahoma" pitchFamily="34" charset="0"/>
              </a:rPr>
              <a:t>(Baseline </a:t>
            </a:r>
            <a:r>
              <a:rPr lang="en-US" sz="1400" dirty="0" err="1">
                <a:solidFill>
                  <a:srgbClr val="002060"/>
                </a:solidFill>
                <a:latin typeface="Tahoma" pitchFamily="34" charset="0"/>
                <a:ea typeface="Tahoma" pitchFamily="34" charset="0"/>
                <a:cs typeface="Tahoma" pitchFamily="34" charset="0"/>
              </a:rPr>
              <a:t>Randomisation</a:t>
            </a:r>
            <a:r>
              <a:rPr lang="en-US" sz="1400" dirty="0">
                <a:solidFill>
                  <a:srgbClr val="002060"/>
                </a:solidFill>
                <a:latin typeface="Tahoma" pitchFamily="34" charset="0"/>
                <a:ea typeface="Tahoma" pitchFamily="34" charset="0"/>
                <a:cs typeface="Tahoma" pitchFamily="34" charset="0"/>
              </a:rPr>
              <a:t>).</a:t>
            </a: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a:t>
            </a:r>
            <a:r>
              <a:rPr lang="en-US" sz="1400" b="1" dirty="0">
                <a:solidFill>
                  <a:srgbClr val="002060"/>
                </a:solidFill>
                <a:latin typeface="Tahoma" pitchFamily="34" charset="0"/>
                <a:ea typeface="Tahoma" pitchFamily="34" charset="0"/>
                <a:cs typeface="Tahoma" pitchFamily="34" charset="0"/>
              </a:rPr>
              <a:t>Phase </a:t>
            </a:r>
            <a:r>
              <a:rPr lang="en-US" sz="1400" b="1" dirty="0" err="1">
                <a:solidFill>
                  <a:srgbClr val="002060"/>
                </a:solidFill>
                <a:latin typeface="Tahoma" pitchFamily="34" charset="0"/>
                <a:ea typeface="Tahoma" pitchFamily="34" charset="0"/>
                <a:cs typeface="Tahoma" pitchFamily="34" charset="0"/>
              </a:rPr>
              <a:t>d’essai</a:t>
            </a:r>
            <a:r>
              <a:rPr lang="en-US" sz="1400" b="1" dirty="0">
                <a:solidFill>
                  <a:srgbClr val="002060"/>
                </a:solidFill>
                <a:latin typeface="Tahoma" pitchFamily="34" charset="0"/>
                <a:ea typeface="Tahoma" pitchFamily="34" charset="0"/>
                <a:cs typeface="Tahoma" pitchFamily="34" charset="0"/>
              </a:rPr>
              <a:t> </a:t>
            </a:r>
            <a:r>
              <a:rPr lang="en-US" sz="1400" dirty="0">
                <a:solidFill>
                  <a:srgbClr val="002060"/>
                </a:solidFill>
                <a:latin typeface="Tahoma" pitchFamily="34" charset="0"/>
                <a:ea typeface="Tahoma" pitchFamily="34" charset="0"/>
                <a:cs typeface="Tahoma" pitchFamily="34" charset="0"/>
              </a:rPr>
              <a:t>(</a:t>
            </a:r>
            <a:r>
              <a:rPr lang="en-US" sz="1400" dirty="0" err="1">
                <a:solidFill>
                  <a:srgbClr val="002060"/>
                </a:solidFill>
                <a:latin typeface="Tahoma" pitchFamily="34" charset="0"/>
                <a:ea typeface="Tahoma" pitchFamily="34" charset="0"/>
                <a:cs typeface="Tahoma" pitchFamily="34" charset="0"/>
              </a:rPr>
              <a:t>Période</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thérapeutique</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suivi</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ultérieur</a:t>
            </a:r>
            <a:r>
              <a:rPr lang="en-US" sz="1400" dirty="0">
                <a:solidFill>
                  <a:srgbClr val="002060"/>
                </a:solidFill>
                <a:latin typeface="Tahoma" pitchFamily="34" charset="0"/>
                <a:ea typeface="Tahoma" pitchFamily="34" charset="0"/>
                <a:cs typeface="Tahoma" pitchFamily="34" charset="0"/>
              </a:rPr>
              <a:t>).</a:t>
            </a: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a:t>
            </a:r>
            <a:r>
              <a:rPr lang="en-US" sz="1400" b="1" dirty="0">
                <a:solidFill>
                  <a:srgbClr val="002060"/>
                </a:solidFill>
                <a:latin typeface="Tahoma" pitchFamily="34" charset="0"/>
                <a:ea typeface="Tahoma" pitchFamily="34" charset="0"/>
                <a:cs typeface="Tahoma" pitchFamily="34" charset="0"/>
              </a:rPr>
              <a:t>Evaluation finale avec </a:t>
            </a:r>
            <a:r>
              <a:rPr lang="en-US" sz="1400" b="1" dirty="0" err="1">
                <a:solidFill>
                  <a:srgbClr val="002060"/>
                </a:solidFill>
                <a:latin typeface="Tahoma" pitchFamily="34" charset="0"/>
                <a:ea typeface="Tahoma" pitchFamily="34" charset="0"/>
                <a:cs typeface="Tahoma" pitchFamily="34" charset="0"/>
              </a:rPr>
              <a:t>analyse</a:t>
            </a:r>
            <a:r>
              <a:rPr lang="en-US" sz="1400" b="1" dirty="0">
                <a:solidFill>
                  <a:srgbClr val="002060"/>
                </a:solidFill>
                <a:latin typeface="Tahoma" pitchFamily="34" charset="0"/>
                <a:ea typeface="Tahoma" pitchFamily="34" charset="0"/>
                <a:cs typeface="Tahoma" pitchFamily="34" charset="0"/>
              </a:rPr>
              <a:t> </a:t>
            </a:r>
            <a:r>
              <a:rPr lang="en-US" sz="1400" b="1" dirty="0" err="1">
                <a:solidFill>
                  <a:srgbClr val="002060"/>
                </a:solidFill>
                <a:latin typeface="Tahoma" pitchFamily="34" charset="0"/>
                <a:ea typeface="Tahoma" pitchFamily="34" charset="0"/>
                <a:cs typeface="Tahoma" pitchFamily="34" charset="0"/>
              </a:rPr>
              <a:t>statistique</a:t>
            </a:r>
            <a:r>
              <a:rPr lang="en-US" sz="1400" dirty="0">
                <a:solidFill>
                  <a:srgbClr val="002060"/>
                </a:solidFill>
                <a:latin typeface="Tahoma" pitchFamily="34" charset="0"/>
                <a:ea typeface="Tahoma" pitchFamily="34" charset="0"/>
                <a:cs typeface="Tahoma" pitchFamily="34" charset="0"/>
              </a:rPr>
              <a:t>.</a:t>
            </a:r>
          </a:p>
          <a:p>
            <a:pPr eaLnBrk="1" hangingPunct="1">
              <a:lnSpc>
                <a:spcPct val="150000"/>
              </a:lnSpc>
              <a:spcBef>
                <a:spcPct val="70000"/>
              </a:spcBef>
            </a:pPr>
            <a:r>
              <a:rPr lang="en-US" sz="1400" b="1" dirty="0">
                <a:solidFill>
                  <a:srgbClr val="002060"/>
                </a:solidFill>
                <a:latin typeface="Tahoma" pitchFamily="34" charset="0"/>
                <a:ea typeface="Tahoma" pitchFamily="34" charset="0"/>
                <a:cs typeface="Tahoma" pitchFamily="34" charset="0"/>
              </a:rPr>
              <a:t>   DIFFICULTES DES ESSAIS CLINIQUES DANS LE SEVRAGE TABAGIQUE.</a:t>
            </a:r>
            <a:endParaRPr lang="en-US" sz="1600" dirty="0">
              <a:solidFill>
                <a:srgbClr val="002060"/>
              </a:solidFill>
              <a:latin typeface="Tahoma" pitchFamily="34" charset="0"/>
              <a:ea typeface="Tahoma" pitchFamily="34" charset="0"/>
              <a:cs typeface="Tahoma" pitchFamily="34" charset="0"/>
            </a:endParaRPr>
          </a:p>
          <a:p>
            <a:pPr eaLnBrk="1" hangingPunct="1">
              <a:lnSpc>
                <a:spcPct val="70000"/>
              </a:lnSpc>
              <a:spcBef>
                <a:spcPct val="50000"/>
              </a:spcBef>
            </a:pPr>
            <a:r>
              <a:rPr lang="en-US" sz="1600" dirty="0">
                <a:solidFill>
                  <a:srgbClr val="002060"/>
                </a:solidFill>
                <a:latin typeface="Tahoma" pitchFamily="34" charset="0"/>
                <a:ea typeface="Tahoma" pitchFamily="34" charset="0"/>
                <a:cs typeface="Tahoma" pitchFamily="34" charset="0"/>
              </a:rPr>
              <a:t>	</a:t>
            </a:r>
            <a:r>
              <a:rPr lang="en-US" sz="1400" dirty="0">
                <a:solidFill>
                  <a:srgbClr val="002060"/>
                </a:solidFill>
                <a:latin typeface="Tahoma" pitchFamily="34" charset="0"/>
                <a:ea typeface="Tahoma" pitchFamily="34" charset="0"/>
                <a:cs typeface="Tahoma" pitchFamily="34" charset="0"/>
              </a:rPr>
              <a:t>- Population </a:t>
            </a:r>
            <a:r>
              <a:rPr lang="en-US" sz="1400" dirty="0" err="1">
                <a:solidFill>
                  <a:srgbClr val="002060"/>
                </a:solidFill>
                <a:latin typeface="Tahoma" pitchFamily="34" charset="0"/>
                <a:ea typeface="Tahoma" pitchFamily="34" charset="0"/>
                <a:cs typeface="Tahoma" pitchFamily="34" charset="0"/>
              </a:rPr>
              <a:t>homogène</a:t>
            </a:r>
            <a:r>
              <a:rPr lang="en-US" sz="1400" dirty="0">
                <a:solidFill>
                  <a:srgbClr val="002060"/>
                </a:solidFill>
                <a:latin typeface="Tahoma" pitchFamily="34" charset="0"/>
                <a:ea typeface="Tahoma" pitchFamily="34" charset="0"/>
                <a:cs typeface="Tahoma" pitchFamily="34" charset="0"/>
              </a:rPr>
              <a:t> de </a:t>
            </a:r>
            <a:r>
              <a:rPr lang="en-US" sz="1400" dirty="0" err="1">
                <a:solidFill>
                  <a:srgbClr val="002060"/>
                </a:solidFill>
                <a:latin typeface="Tahoma" pitchFamily="34" charset="0"/>
                <a:ea typeface="Tahoma" pitchFamily="34" charset="0"/>
                <a:cs typeface="Tahoma" pitchFamily="34" charset="0"/>
              </a:rPr>
              <a:t>fumeurs</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comportement</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multicomposante</a:t>
            </a:r>
            <a:r>
              <a:rPr lang="en-US" sz="1400" dirty="0">
                <a:solidFill>
                  <a:srgbClr val="002060"/>
                </a:solidFill>
                <a:latin typeface="Tahoma" pitchFamily="34" charset="0"/>
                <a:ea typeface="Tahoma" pitchFamily="34" charset="0"/>
                <a:cs typeface="Tahoma" pitchFamily="34" charset="0"/>
              </a:rPr>
              <a:t>).</a:t>
            </a: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Multiples </a:t>
            </a:r>
            <a:r>
              <a:rPr lang="en-US" sz="1400" dirty="0" err="1">
                <a:solidFill>
                  <a:srgbClr val="002060"/>
                </a:solidFill>
                <a:latin typeface="Tahoma" pitchFamily="34" charset="0"/>
                <a:ea typeface="Tahoma" pitchFamily="34" charset="0"/>
                <a:cs typeface="Tahoma" pitchFamily="34" charset="0"/>
              </a:rPr>
              <a:t>surdéterminants</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influençant</a:t>
            </a:r>
            <a:r>
              <a:rPr lang="en-US" sz="1400" dirty="0">
                <a:solidFill>
                  <a:srgbClr val="002060"/>
                </a:solidFill>
                <a:latin typeface="Tahoma" pitchFamily="34" charset="0"/>
                <a:ea typeface="Tahoma" pitchFamily="34" charset="0"/>
                <a:cs typeface="Tahoma" pitchFamily="34" charset="0"/>
              </a:rPr>
              <a:t> </a:t>
            </a:r>
            <a:r>
              <a:rPr lang="en-US" sz="1400" dirty="0" err="1">
                <a:solidFill>
                  <a:srgbClr val="002060"/>
                </a:solidFill>
                <a:latin typeface="Tahoma" pitchFamily="34" charset="0"/>
                <a:ea typeface="Tahoma" pitchFamily="34" charset="0"/>
                <a:cs typeface="Tahoma" pitchFamily="34" charset="0"/>
              </a:rPr>
              <a:t>l’arrêt</a:t>
            </a:r>
            <a:r>
              <a:rPr lang="en-US" sz="1400" dirty="0">
                <a:solidFill>
                  <a:srgbClr val="002060"/>
                </a:solidFill>
                <a:latin typeface="Tahoma" pitchFamily="34" charset="0"/>
                <a:ea typeface="Tahoma" pitchFamily="34" charset="0"/>
                <a:cs typeface="Tahoma" pitchFamily="34" charset="0"/>
              </a:rPr>
              <a:t> du </a:t>
            </a:r>
            <a:r>
              <a:rPr lang="en-US" sz="1400" dirty="0" err="1">
                <a:solidFill>
                  <a:srgbClr val="002060"/>
                </a:solidFill>
                <a:latin typeface="Tahoma" pitchFamily="34" charset="0"/>
                <a:ea typeface="Tahoma" pitchFamily="34" charset="0"/>
                <a:cs typeface="Tahoma" pitchFamily="34" charset="0"/>
              </a:rPr>
              <a:t>tabagisme</a:t>
            </a:r>
            <a:r>
              <a:rPr lang="en-US" sz="1400" dirty="0">
                <a:solidFill>
                  <a:srgbClr val="002060"/>
                </a:solidFill>
                <a:latin typeface="Tahoma" pitchFamily="34" charset="0"/>
                <a:ea typeface="Tahoma" pitchFamily="34" charset="0"/>
                <a:cs typeface="Tahoma" pitchFamily="34" charset="0"/>
              </a:rPr>
              <a:t>.</a:t>
            </a:r>
          </a:p>
          <a:p>
            <a:pPr eaLnBrk="1" hangingPunct="1">
              <a:lnSpc>
                <a:spcPct val="70000"/>
              </a:lnSpc>
              <a:spcBef>
                <a:spcPct val="50000"/>
              </a:spcBef>
            </a:pPr>
            <a:r>
              <a:rPr lang="en-US" sz="1400" dirty="0">
                <a:solidFill>
                  <a:srgbClr val="002060"/>
                </a:solidFill>
                <a:latin typeface="Tahoma" pitchFamily="34" charset="0"/>
                <a:ea typeface="Tahoma" pitchFamily="34" charset="0"/>
                <a:cs typeface="Tahoma" pitchFamily="34" charset="0"/>
              </a:rPr>
              <a:t>     	- Rappels :</a:t>
            </a:r>
          </a:p>
          <a:p>
            <a:pPr eaLnBrk="1" hangingPunct="1">
              <a:lnSpc>
                <a:spcPct val="105000"/>
              </a:lnSpc>
              <a:spcBef>
                <a:spcPct val="15000"/>
              </a:spcBef>
              <a:tabLst>
                <a:tab pos="1435100" algn="l"/>
              </a:tabLst>
            </a:pPr>
            <a:r>
              <a:rPr lang="en-US" sz="1400" dirty="0">
                <a:solidFill>
                  <a:srgbClr val="002060"/>
                </a:solidFill>
                <a:latin typeface="Tahoma" pitchFamily="34" charset="0"/>
                <a:ea typeface="Tahoma" pitchFamily="34" charset="0"/>
                <a:cs typeface="Tahoma" pitchFamily="34" charset="0"/>
              </a:rPr>
              <a:t>	</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évaluation</a:t>
            </a:r>
            <a:r>
              <a:rPr lang="en-US" sz="1400" dirty="0">
                <a:solidFill>
                  <a:srgbClr val="002060"/>
                </a:solidFill>
                <a:latin typeface="Tahoma" pitchFamily="34" charset="0"/>
                <a:ea typeface="Tahoma" pitchFamily="34" charset="0"/>
                <a:cs typeface="Tahoma" pitchFamily="34" charset="0"/>
                <a:sym typeface="Wingdings" pitchFamily="2" charset="2"/>
              </a:rPr>
              <a:t> et </a:t>
            </a:r>
            <a:r>
              <a:rPr lang="en-US" sz="1400" dirty="0" err="1">
                <a:solidFill>
                  <a:srgbClr val="002060"/>
                </a:solidFill>
                <a:latin typeface="Tahoma" pitchFamily="34" charset="0"/>
                <a:ea typeface="Tahoma" pitchFamily="34" charset="0"/>
                <a:cs typeface="Tahoma" pitchFamily="34" charset="0"/>
                <a:sym typeface="Wingdings" pitchFamily="2" charset="2"/>
              </a:rPr>
              <a:t>sélection</a:t>
            </a:r>
            <a:r>
              <a:rPr lang="en-US" sz="1400" dirty="0">
                <a:solidFill>
                  <a:srgbClr val="002060"/>
                </a:solidFill>
                <a:latin typeface="Tahoma" pitchFamily="34" charset="0"/>
                <a:ea typeface="Tahoma" pitchFamily="34" charset="0"/>
                <a:cs typeface="Tahoma" pitchFamily="34" charset="0"/>
                <a:sym typeface="Wingdings" pitchFamily="2" charset="2"/>
              </a:rPr>
              <a:t> des patients </a:t>
            </a:r>
            <a:r>
              <a:rPr lang="en-US" sz="1400" dirty="0" err="1">
                <a:solidFill>
                  <a:srgbClr val="002060"/>
                </a:solidFill>
                <a:latin typeface="Tahoma" pitchFamily="34" charset="0"/>
                <a:ea typeface="Tahoma" pitchFamily="34" charset="0"/>
                <a:cs typeface="Tahoma" pitchFamily="34" charset="0"/>
                <a:sym typeface="Wingdings" pitchFamily="2" charset="2"/>
              </a:rPr>
              <a:t>rigoureuses</a:t>
            </a:r>
            <a:r>
              <a:rPr lang="en-US" sz="1400" dirty="0">
                <a:solidFill>
                  <a:srgbClr val="002060"/>
                </a:solidFill>
                <a:latin typeface="Tahoma" pitchFamily="34" charset="0"/>
                <a:ea typeface="Tahoma" pitchFamily="34" charset="0"/>
                <a:cs typeface="Tahoma" pitchFamily="34" charset="0"/>
                <a:sym typeface="Wingdings" pitchFamily="2" charset="2"/>
              </a:rPr>
              <a:t>.</a:t>
            </a:r>
          </a:p>
          <a:p>
            <a:pPr eaLnBrk="1" hangingPunct="1">
              <a:lnSpc>
                <a:spcPct val="50000"/>
              </a:lnSpc>
              <a:spcBef>
                <a:spcPct val="50000"/>
              </a:spcBef>
              <a:tabLst>
                <a:tab pos="1435100" algn="l"/>
              </a:tabLst>
            </a:pP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prise</a:t>
            </a:r>
            <a:r>
              <a:rPr lang="en-US" sz="1400" dirty="0">
                <a:solidFill>
                  <a:srgbClr val="002060"/>
                </a:solidFill>
                <a:latin typeface="Tahoma" pitchFamily="34" charset="0"/>
                <a:ea typeface="Tahoma" pitchFamily="34" charset="0"/>
                <a:cs typeface="Tahoma" pitchFamily="34" charset="0"/>
                <a:sym typeface="Wingdings" pitchFamily="2" charset="2"/>
              </a:rPr>
              <a:t> en charge </a:t>
            </a:r>
            <a:r>
              <a:rPr lang="en-US" sz="1400" dirty="0" err="1">
                <a:solidFill>
                  <a:srgbClr val="002060"/>
                </a:solidFill>
                <a:latin typeface="Tahoma" pitchFamily="34" charset="0"/>
                <a:ea typeface="Tahoma" pitchFamily="34" charset="0"/>
                <a:cs typeface="Tahoma" pitchFamily="34" charset="0"/>
                <a:sym typeface="Wingdings" pitchFamily="2" charset="2"/>
              </a:rPr>
              <a:t>standardisée</a:t>
            </a:r>
            <a:r>
              <a:rPr lang="en-US" sz="1400" dirty="0">
                <a:solidFill>
                  <a:srgbClr val="002060"/>
                </a:solidFill>
                <a:latin typeface="Tahoma" pitchFamily="34" charset="0"/>
                <a:ea typeface="Tahoma" pitchFamily="34" charset="0"/>
                <a:cs typeface="Tahoma" pitchFamily="34" charset="0"/>
                <a:sym typeface="Wingdings" pitchFamily="2" charset="2"/>
              </a:rPr>
              <a:t> (et </a:t>
            </a:r>
            <a:r>
              <a:rPr lang="en-US" sz="1400" dirty="0" err="1">
                <a:solidFill>
                  <a:srgbClr val="002060"/>
                </a:solidFill>
                <a:latin typeface="Tahoma" pitchFamily="34" charset="0"/>
                <a:ea typeface="Tahoma" pitchFamily="34" charset="0"/>
                <a:cs typeface="Tahoma" pitchFamily="34" charset="0"/>
                <a:sym typeface="Wingdings" pitchFamily="2" charset="2"/>
              </a:rPr>
              <a:t>personnalisée</a:t>
            </a:r>
            <a:r>
              <a:rPr lang="en-US" sz="1400" dirty="0">
                <a:solidFill>
                  <a:srgbClr val="002060"/>
                </a:solidFill>
                <a:latin typeface="Tahoma" pitchFamily="34" charset="0"/>
                <a:ea typeface="Tahoma" pitchFamily="34" charset="0"/>
                <a:cs typeface="Tahoma" pitchFamily="34" charset="0"/>
                <a:sym typeface="Wingdings" pitchFamily="2" charset="2"/>
              </a:rPr>
              <a:t> !).</a:t>
            </a:r>
          </a:p>
          <a:p>
            <a:pPr eaLnBrk="1" hangingPunct="1">
              <a:lnSpc>
                <a:spcPct val="50000"/>
              </a:lnSpc>
              <a:spcBef>
                <a:spcPct val="50000"/>
              </a:spcBef>
              <a:tabLst>
                <a:tab pos="1435100" algn="l"/>
              </a:tabLst>
            </a:pP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a:solidFill>
                  <a:srgbClr val="002060"/>
                </a:solidFill>
                <a:latin typeface="Tahoma" pitchFamily="34" charset="0"/>
                <a:ea typeface="Tahoma" pitchFamily="34" charset="0"/>
                <a:cs typeface="Tahoma" pitchFamily="34" charset="0"/>
                <a:sym typeface="Wingdings" pitchFamily="2" charset="2"/>
              </a:rPr>
              <a:t>validation de </a:t>
            </a:r>
            <a:r>
              <a:rPr lang="en-US" sz="1400" dirty="0" err="1">
                <a:solidFill>
                  <a:srgbClr val="002060"/>
                </a:solidFill>
                <a:latin typeface="Tahoma" pitchFamily="34" charset="0"/>
                <a:ea typeface="Tahoma" pitchFamily="34" charset="0"/>
                <a:cs typeface="Tahoma" pitchFamily="34" charset="0"/>
                <a:sym typeface="Wingdings" pitchFamily="2" charset="2"/>
              </a:rPr>
              <a:t>l’arrêt</a:t>
            </a:r>
            <a:r>
              <a:rPr lang="en-US" sz="1400" dirty="0">
                <a:solidFill>
                  <a:srgbClr val="002060"/>
                </a:solidFill>
                <a:latin typeface="Tahoma" pitchFamily="34" charset="0"/>
                <a:ea typeface="Tahoma" pitchFamily="34" charset="0"/>
                <a:cs typeface="Tahoma" pitchFamily="34" charset="0"/>
                <a:sym typeface="Wingdings" pitchFamily="2" charset="2"/>
              </a:rPr>
              <a:t>  par interview et </a:t>
            </a:r>
            <a:r>
              <a:rPr lang="en-US" sz="1400" dirty="0" err="1">
                <a:solidFill>
                  <a:srgbClr val="002060"/>
                </a:solidFill>
                <a:latin typeface="Tahoma" pitchFamily="34" charset="0"/>
                <a:ea typeface="Tahoma" pitchFamily="34" charset="0"/>
                <a:cs typeface="Tahoma" pitchFamily="34" charset="0"/>
                <a:sym typeface="Wingdings" pitchFamily="2" charset="2"/>
              </a:rPr>
              <a:t>marqueurs</a:t>
            </a:r>
            <a:r>
              <a:rPr lang="en-US" sz="1400" dirty="0">
                <a:solidFill>
                  <a:srgbClr val="002060"/>
                </a:solidFill>
                <a:latin typeface="Tahoma" pitchFamily="34" charset="0"/>
                <a:ea typeface="Tahoma" pitchFamily="34" charset="0"/>
                <a:cs typeface="Tahoma" pitchFamily="34" charset="0"/>
                <a:sym typeface="Wingdings" pitchFamily="2" charset="2"/>
              </a:rPr>
              <a:t> du </a:t>
            </a:r>
            <a:r>
              <a:rPr lang="en-US" sz="1400" dirty="0" err="1">
                <a:solidFill>
                  <a:srgbClr val="002060"/>
                </a:solidFill>
                <a:latin typeface="Tahoma" pitchFamily="34" charset="0"/>
                <a:ea typeface="Tahoma" pitchFamily="34" charset="0"/>
                <a:cs typeface="Tahoma" pitchFamily="34" charset="0"/>
                <a:sym typeface="Wingdings" pitchFamily="2" charset="2"/>
              </a:rPr>
              <a:t>tabagisme</a:t>
            </a:r>
            <a:r>
              <a:rPr lang="en-US" sz="1400" dirty="0">
                <a:solidFill>
                  <a:srgbClr val="002060"/>
                </a:solidFill>
                <a:latin typeface="Tahoma" pitchFamily="34" charset="0"/>
                <a:ea typeface="Tahoma" pitchFamily="34" charset="0"/>
                <a:cs typeface="Tahoma" pitchFamily="34" charset="0"/>
                <a:sym typeface="Wingdings" pitchFamily="2" charset="2"/>
              </a:rPr>
              <a:t>.</a:t>
            </a:r>
          </a:p>
          <a:p>
            <a:pPr eaLnBrk="1" hangingPunct="1">
              <a:lnSpc>
                <a:spcPct val="50000"/>
              </a:lnSpc>
              <a:spcBef>
                <a:spcPct val="50000"/>
              </a:spcBef>
              <a:tabLst>
                <a:tab pos="1435100" algn="l"/>
              </a:tabLst>
            </a:pP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disponibilité</a:t>
            </a:r>
            <a:r>
              <a:rPr lang="en-US" sz="1400" dirty="0">
                <a:solidFill>
                  <a:srgbClr val="002060"/>
                </a:solidFill>
                <a:latin typeface="Tahoma" pitchFamily="34" charset="0"/>
                <a:ea typeface="Tahoma" pitchFamily="34" charset="0"/>
                <a:cs typeface="Tahoma" pitchFamily="34" charset="0"/>
                <a:sym typeface="Wingdings" pitchFamily="2" charset="2"/>
              </a:rPr>
              <a:t> de </a:t>
            </a:r>
            <a:r>
              <a:rPr lang="en-US" sz="1400" dirty="0" err="1">
                <a:solidFill>
                  <a:srgbClr val="002060"/>
                </a:solidFill>
                <a:latin typeface="Tahoma" pitchFamily="34" charset="0"/>
                <a:ea typeface="Tahoma" pitchFamily="34" charset="0"/>
                <a:cs typeface="Tahoma" pitchFamily="34" charset="0"/>
                <a:sym typeface="Wingdings" pitchFamily="2" charset="2"/>
              </a:rPr>
              <a:t>l’expérimentateur</a:t>
            </a:r>
            <a:r>
              <a:rPr lang="en-US" sz="1400" dirty="0">
                <a:solidFill>
                  <a:srgbClr val="002060"/>
                </a:solidFill>
                <a:latin typeface="Tahoma" pitchFamily="34" charset="0"/>
                <a:ea typeface="Tahoma" pitchFamily="34" charset="0"/>
                <a:cs typeface="Tahoma" pitchFamily="34" charset="0"/>
                <a:sym typeface="Wingdings" pitchFamily="2" charset="2"/>
              </a:rPr>
              <a:t> .</a:t>
            </a:r>
          </a:p>
          <a:p>
            <a:pPr eaLnBrk="1" hangingPunct="1">
              <a:lnSpc>
                <a:spcPct val="65000"/>
              </a:lnSpc>
              <a:spcBef>
                <a:spcPct val="50000"/>
              </a:spcBef>
              <a:tabLst>
                <a:tab pos="1435100" algn="l"/>
              </a:tabLst>
            </a:pP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err="1">
                <a:solidFill>
                  <a:srgbClr val="002060"/>
                </a:solidFill>
                <a:latin typeface="Tahoma" pitchFamily="34" charset="0"/>
                <a:ea typeface="Tahoma" pitchFamily="34" charset="0"/>
                <a:cs typeface="Tahoma" pitchFamily="34" charset="0"/>
                <a:sym typeface="Wingdings" pitchFamily="2" charset="2"/>
              </a:rPr>
              <a:t>suivi</a:t>
            </a:r>
            <a:r>
              <a:rPr lang="en-US" sz="1400" dirty="0">
                <a:solidFill>
                  <a:srgbClr val="002060"/>
                </a:solidFill>
                <a:latin typeface="Tahoma" pitchFamily="34" charset="0"/>
                <a:ea typeface="Tahoma" pitchFamily="34" charset="0"/>
                <a:cs typeface="Tahoma" pitchFamily="34" charset="0"/>
                <a:sym typeface="Wingdings" pitchFamily="2" charset="2"/>
              </a:rPr>
              <a:t> des cahiers </a:t>
            </a:r>
            <a:r>
              <a:rPr lang="en-US" sz="1400" dirty="0" err="1">
                <a:solidFill>
                  <a:srgbClr val="002060"/>
                </a:solidFill>
                <a:latin typeface="Tahoma" pitchFamily="34" charset="0"/>
                <a:ea typeface="Tahoma" pitchFamily="34" charset="0"/>
                <a:cs typeface="Tahoma" pitchFamily="34" charset="0"/>
                <a:sym typeface="Wingdings" pitchFamily="2" charset="2"/>
              </a:rPr>
              <a:t>investigateur</a:t>
            </a:r>
            <a:r>
              <a:rPr lang="en-US" sz="1400" dirty="0">
                <a:solidFill>
                  <a:srgbClr val="002060"/>
                </a:solidFill>
                <a:latin typeface="Tahoma" pitchFamily="34" charset="0"/>
                <a:ea typeface="Tahoma" pitchFamily="34" charset="0"/>
                <a:cs typeface="Tahoma" pitchFamily="34" charset="0"/>
                <a:sym typeface="Wingdings" pitchFamily="2" charset="2"/>
              </a:rPr>
              <a:t> et patient.</a:t>
            </a:r>
          </a:p>
          <a:p>
            <a:pPr eaLnBrk="1" hangingPunct="1">
              <a:lnSpc>
                <a:spcPct val="45000"/>
              </a:lnSpc>
              <a:spcBef>
                <a:spcPct val="50000"/>
              </a:spcBef>
              <a:tabLst>
                <a:tab pos="1435100" algn="l"/>
              </a:tabLst>
            </a:pPr>
            <a:r>
              <a:rPr lang="en-US" sz="1400" dirty="0">
                <a:solidFill>
                  <a:srgbClr val="002060"/>
                </a:solidFill>
                <a:latin typeface="Tahoma" pitchFamily="34" charset="0"/>
                <a:ea typeface="Tahoma" pitchFamily="34" charset="0"/>
                <a:cs typeface="Tahoma" pitchFamily="34" charset="0"/>
                <a:sym typeface="Wingdings" pitchFamily="2" charset="2"/>
              </a:rPr>
              <a:t>       	</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a:solidFill>
                  <a:srgbClr val="002060"/>
                </a:solidFill>
                <a:latin typeface="Tahoma" pitchFamily="34" charset="0"/>
                <a:ea typeface="Tahoma" pitchFamily="34" charset="0"/>
                <a:cs typeface="Tahoma" pitchFamily="34" charset="0"/>
                <a:sym typeface="Wingdings" pitchFamily="2" charset="2"/>
              </a:rPr>
              <a:t>notification  </a:t>
            </a:r>
            <a:r>
              <a:rPr lang="en-US" sz="1400" dirty="0" smtClean="0">
                <a:solidFill>
                  <a:srgbClr val="002060"/>
                </a:solidFill>
                <a:latin typeface="Tahoma" pitchFamily="34" charset="0"/>
                <a:ea typeface="Tahoma" pitchFamily="34" charset="0"/>
                <a:cs typeface="Tahoma" pitchFamily="34" charset="0"/>
                <a:sym typeface="Wingdings" pitchFamily="2" charset="2"/>
              </a:rPr>
              <a:t>des </a:t>
            </a:r>
            <a:r>
              <a:rPr lang="en-US" sz="1400" dirty="0">
                <a:solidFill>
                  <a:srgbClr val="002060"/>
                </a:solidFill>
                <a:latin typeface="Tahoma" pitchFamily="34" charset="0"/>
                <a:ea typeface="Tahoma" pitchFamily="34" charset="0"/>
                <a:cs typeface="Tahoma" pitchFamily="34" charset="0"/>
                <a:sym typeface="Wingdings" pitchFamily="2" charset="2"/>
              </a:rPr>
              <a:t>évènements </a:t>
            </a:r>
            <a:r>
              <a:rPr lang="en-US" sz="1400" dirty="0" smtClean="0">
                <a:solidFill>
                  <a:srgbClr val="002060"/>
                </a:solidFill>
                <a:latin typeface="Tahoma" pitchFamily="34" charset="0"/>
                <a:ea typeface="Tahoma" pitchFamily="34" charset="0"/>
                <a:cs typeface="Tahoma" pitchFamily="34" charset="0"/>
                <a:sym typeface="Wingdings" pitchFamily="2" charset="2"/>
              </a:rPr>
              <a:t>(EI </a:t>
            </a:r>
            <a:r>
              <a:rPr lang="en-US" sz="1400" dirty="0" err="1" smtClean="0">
                <a:solidFill>
                  <a:srgbClr val="002060"/>
                </a:solidFill>
                <a:latin typeface="Tahoma" pitchFamily="34" charset="0"/>
                <a:ea typeface="Tahoma" pitchFamily="34" charset="0"/>
                <a:cs typeface="Tahoma" pitchFamily="34" charset="0"/>
                <a:sym typeface="Wingdings" pitchFamily="2" charset="2"/>
              </a:rPr>
              <a:t>ou</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err="1" smtClean="0">
                <a:solidFill>
                  <a:srgbClr val="002060"/>
                </a:solidFill>
                <a:latin typeface="Tahoma" pitchFamily="34" charset="0"/>
                <a:ea typeface="Tahoma" pitchFamily="34" charset="0"/>
                <a:cs typeface="Tahoma" pitchFamily="34" charset="0"/>
                <a:sym typeface="Wingdings" pitchFamily="2" charset="2"/>
              </a:rPr>
              <a:t>Pb</a:t>
            </a:r>
            <a:r>
              <a:rPr lang="en-US" sz="1400" dirty="0" smtClean="0">
                <a:solidFill>
                  <a:srgbClr val="002060"/>
                </a:solidFill>
                <a:latin typeface="Tahoma" pitchFamily="34" charset="0"/>
                <a:ea typeface="Tahoma" pitchFamily="34" charset="0"/>
                <a:cs typeface="Tahoma" pitchFamily="34" charset="0"/>
                <a:sym typeface="Wingdings" pitchFamily="2" charset="2"/>
              </a:rPr>
              <a:t> </a:t>
            </a:r>
            <a:r>
              <a:rPr lang="en-US" sz="1400" dirty="0" err="1" smtClean="0">
                <a:solidFill>
                  <a:srgbClr val="002060"/>
                </a:solidFill>
                <a:latin typeface="Tahoma" pitchFamily="34" charset="0"/>
                <a:ea typeface="Tahoma" pitchFamily="34" charset="0"/>
                <a:cs typeface="Tahoma" pitchFamily="34" charset="0"/>
                <a:sym typeface="Wingdings" pitchFamily="2" charset="2"/>
              </a:rPr>
              <a:t>intercurrents</a:t>
            </a:r>
            <a:r>
              <a:rPr lang="en-US" sz="1400" dirty="0">
                <a:solidFill>
                  <a:srgbClr val="002060"/>
                </a:solidFill>
                <a:latin typeface="Tahoma" pitchFamily="34" charset="0"/>
                <a:ea typeface="Tahoma" pitchFamily="34" charset="0"/>
                <a:cs typeface="Tahoma" pitchFamily="34" charset="0"/>
                <a:sym typeface="Wingdings" pitchFamily="2" charset="2"/>
              </a:rPr>
              <a:t>).</a:t>
            </a:r>
          </a:p>
          <a:p>
            <a:pPr eaLnBrk="1" hangingPunct="1">
              <a:lnSpc>
                <a:spcPct val="45000"/>
              </a:lnSpc>
              <a:spcBef>
                <a:spcPct val="50000"/>
              </a:spcBef>
            </a:pPr>
            <a:endParaRPr lang="en-US" sz="1600" dirty="0">
              <a:solidFill>
                <a:srgbClr val="002060"/>
              </a:solidFill>
              <a:latin typeface="Tahoma" pitchFamily="34" charset="0"/>
              <a:ea typeface="Tahoma" pitchFamily="34" charset="0"/>
              <a:cs typeface="Tahoma" pitchFamily="34" charset="0"/>
              <a:sym typeface="Wingdings" pitchFamily="2" charset="2"/>
            </a:endParaRPr>
          </a:p>
          <a:p>
            <a:pPr eaLnBrk="1" hangingPunct="1">
              <a:lnSpc>
                <a:spcPct val="85000"/>
              </a:lnSpc>
              <a:spcBef>
                <a:spcPct val="50000"/>
              </a:spcBef>
              <a:spcAft>
                <a:spcPct val="35000"/>
              </a:spcAft>
            </a:pPr>
            <a:r>
              <a:rPr lang="en-US" sz="1600" b="1" dirty="0">
                <a:solidFill>
                  <a:srgbClr val="002060"/>
                </a:solidFill>
                <a:latin typeface="Tahoma" pitchFamily="34" charset="0"/>
                <a:ea typeface="Tahoma" pitchFamily="34" charset="0"/>
                <a:cs typeface="Tahoma" pitchFamily="34" charset="0"/>
                <a:sym typeface="Wingdings" pitchFamily="2" charset="2"/>
              </a:rPr>
              <a:t>	ESSAI DE PHASE III DANS LE SEVRAGE TABAGIQUE.</a:t>
            </a:r>
            <a:endParaRPr lang="en-US" sz="1600" dirty="0">
              <a:solidFill>
                <a:srgbClr val="002060"/>
              </a:solidFill>
              <a:latin typeface="Tahoma" pitchFamily="34" charset="0"/>
              <a:ea typeface="Tahoma" pitchFamily="34" charset="0"/>
              <a:cs typeface="Tahoma" pitchFamily="34" charset="0"/>
              <a:sym typeface="Wingdings" pitchFamily="2" charset="2"/>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500" fill="hold"/>
                                        <p:tgtEl>
                                          <p:spTgt spid="11267"/>
                                        </p:tgtEl>
                                        <p:attrNameLst>
                                          <p:attrName>ppt_w</p:attrName>
                                        </p:attrNameLst>
                                      </p:cBhvr>
                                      <p:tavLst>
                                        <p:tav tm="0">
                                          <p:val>
                                            <p:fltVal val="0"/>
                                          </p:val>
                                        </p:tav>
                                        <p:tav tm="100000">
                                          <p:val>
                                            <p:strVal val="#ppt_w"/>
                                          </p:val>
                                        </p:tav>
                                      </p:tavLst>
                                    </p:anim>
                                    <p:anim calcmode="lin" valueType="num">
                                      <p:cBhvr>
                                        <p:cTn id="8" dur="500" fill="hold"/>
                                        <p:tgtEl>
                                          <p:spTgt spid="11267"/>
                                        </p:tgtEl>
                                        <p:attrNameLst>
                                          <p:attrName>ppt_h</p:attrName>
                                        </p:attrNameLst>
                                      </p:cBhvr>
                                      <p:tavLst>
                                        <p:tav tm="0">
                                          <p:val>
                                            <p:fltVal val="0"/>
                                          </p:val>
                                        </p:tav>
                                        <p:tav tm="100000">
                                          <p:val>
                                            <p:strVal val="#ppt_h"/>
                                          </p:val>
                                        </p:tav>
                                      </p:tavLst>
                                    </p:anim>
                                    <p:animEffect transition="in" filter="fade">
                                      <p:cBhvr>
                                        <p:cTn id="9"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bwMode="auto">
          <a:xfrm>
            <a:off x="684213" y="1773238"/>
            <a:ext cx="7772400" cy="144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50000"/>
              </a:lnSpc>
              <a:spcBef>
                <a:spcPct val="100000"/>
              </a:spcBef>
            </a:pPr>
            <a:r>
              <a:rPr lang="en-US" sz="2400" b="1" smtClean="0">
                <a:solidFill>
                  <a:srgbClr val="002060"/>
                </a:solidFill>
                <a:latin typeface="Tahoma" pitchFamily="34" charset="0"/>
                <a:ea typeface="Tahoma" pitchFamily="34" charset="0"/>
                <a:cs typeface="Tahoma" pitchFamily="34" charset="0"/>
              </a:rPr>
              <a:t>Efficacité et tolérance d’un agoniste partiel </a:t>
            </a:r>
            <a:br>
              <a:rPr lang="en-US" sz="2400" b="1" smtClean="0">
                <a:solidFill>
                  <a:srgbClr val="002060"/>
                </a:solidFill>
                <a:latin typeface="Tahoma" pitchFamily="34" charset="0"/>
                <a:ea typeface="Tahoma" pitchFamily="34" charset="0"/>
                <a:cs typeface="Tahoma" pitchFamily="34" charset="0"/>
              </a:rPr>
            </a:br>
            <a:r>
              <a:rPr lang="en-US" sz="2400" b="1" smtClean="0">
                <a:solidFill>
                  <a:srgbClr val="002060"/>
                </a:solidFill>
                <a:latin typeface="Tahoma" pitchFamily="34" charset="0"/>
                <a:ea typeface="Tahoma" pitchFamily="34" charset="0"/>
                <a:cs typeface="Tahoma" pitchFamily="34" charset="0"/>
              </a:rPr>
              <a:t>des récepteurs nicotiniques </a:t>
            </a:r>
            <a:r>
              <a:rPr lang="en-US" sz="2400" b="1" smtClean="0">
                <a:solidFill>
                  <a:srgbClr val="002060"/>
                </a:solidFill>
                <a:latin typeface="Tahoma" pitchFamily="34" charset="0"/>
                <a:ea typeface="Tahoma" pitchFamily="34" charset="0"/>
                <a:cs typeface="Tahoma" pitchFamily="34" charset="0"/>
                <a:sym typeface="Symbol" pitchFamily="18" charset="2"/>
              </a:rPr>
              <a:t></a:t>
            </a:r>
            <a:r>
              <a:rPr lang="en-US" sz="2400" b="1" smtClean="0">
                <a:solidFill>
                  <a:srgbClr val="002060"/>
                </a:solidFill>
                <a:latin typeface="Tahoma" pitchFamily="34" charset="0"/>
                <a:ea typeface="Tahoma" pitchFamily="34" charset="0"/>
                <a:cs typeface="Tahoma" pitchFamily="34" charset="0"/>
              </a:rPr>
              <a:t>4</a:t>
            </a:r>
            <a:r>
              <a:rPr lang="en-US" sz="2400" b="1" smtClean="0">
                <a:solidFill>
                  <a:srgbClr val="002060"/>
                </a:solidFill>
                <a:latin typeface="Tahoma" pitchFamily="34" charset="0"/>
                <a:ea typeface="Tahoma" pitchFamily="34" charset="0"/>
                <a:cs typeface="Tahoma" pitchFamily="34" charset="0"/>
                <a:sym typeface="Symbol" pitchFamily="18" charset="2"/>
              </a:rPr>
              <a:t></a:t>
            </a:r>
            <a:r>
              <a:rPr lang="en-US" sz="2400" b="1" smtClean="0">
                <a:solidFill>
                  <a:srgbClr val="002060"/>
                </a:solidFill>
                <a:latin typeface="Tahoma" pitchFamily="34" charset="0"/>
                <a:ea typeface="Tahoma" pitchFamily="34" charset="0"/>
                <a:cs typeface="Tahoma" pitchFamily="34" charset="0"/>
              </a:rPr>
              <a:t>2 </a:t>
            </a:r>
            <a:br>
              <a:rPr lang="en-US" sz="2400" b="1" smtClean="0">
                <a:solidFill>
                  <a:srgbClr val="002060"/>
                </a:solidFill>
                <a:latin typeface="Tahoma" pitchFamily="34" charset="0"/>
                <a:ea typeface="Tahoma" pitchFamily="34" charset="0"/>
                <a:cs typeface="Tahoma" pitchFamily="34" charset="0"/>
              </a:rPr>
            </a:br>
            <a:r>
              <a:rPr lang="en-US" sz="2400" b="1" smtClean="0">
                <a:solidFill>
                  <a:srgbClr val="002060"/>
                </a:solidFill>
                <a:latin typeface="Tahoma" pitchFamily="34" charset="0"/>
                <a:ea typeface="Tahoma" pitchFamily="34" charset="0"/>
                <a:cs typeface="Tahoma" pitchFamily="34" charset="0"/>
              </a:rPr>
              <a:t>dans l’arrêt du tabac</a:t>
            </a:r>
          </a:p>
        </p:txBody>
      </p:sp>
      <p:sp>
        <p:nvSpPr>
          <p:cNvPr id="33795" name="Rectangle 3"/>
          <p:cNvSpPr>
            <a:spLocks noGrp="1" noChangeArrowheads="1"/>
          </p:cNvSpPr>
          <p:nvPr>
            <p:ph type="subTitle" idx="1"/>
          </p:nvPr>
        </p:nvSpPr>
        <p:spPr bwMode="auto">
          <a:xfrm>
            <a:off x="2965895" y="3930720"/>
            <a:ext cx="3158237" cy="70788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spAutoFit/>
          </a:bodyPr>
          <a:lstStyle/>
          <a:p>
            <a:r>
              <a:rPr lang="en-US" sz="2000" b="1" smtClean="0">
                <a:solidFill>
                  <a:srgbClr val="002060"/>
                </a:solidFill>
                <a:latin typeface="Tahoma" pitchFamily="34" charset="0"/>
                <a:ea typeface="Tahoma" pitchFamily="34" charset="0"/>
                <a:cs typeface="Tahoma" pitchFamily="34" charset="0"/>
              </a:rPr>
              <a:t>Varénicline </a:t>
            </a:r>
            <a:br>
              <a:rPr lang="en-US" sz="2000" b="1" smtClean="0">
                <a:solidFill>
                  <a:srgbClr val="002060"/>
                </a:solidFill>
                <a:latin typeface="Tahoma" pitchFamily="34" charset="0"/>
                <a:ea typeface="Tahoma" pitchFamily="34" charset="0"/>
                <a:cs typeface="Tahoma" pitchFamily="34" charset="0"/>
              </a:rPr>
            </a:br>
            <a:r>
              <a:rPr lang="en-US" sz="2000" b="1" smtClean="0">
                <a:solidFill>
                  <a:srgbClr val="002060"/>
                </a:solidFill>
                <a:latin typeface="Tahoma" pitchFamily="34" charset="0"/>
                <a:ea typeface="Tahoma" pitchFamily="34" charset="0"/>
                <a:cs typeface="Tahoma" pitchFamily="34" charset="0"/>
              </a:rPr>
              <a:t>Programme de phase 3</a:t>
            </a:r>
          </a:p>
        </p:txBody>
      </p:sp>
      <p:sp>
        <p:nvSpPr>
          <p:cNvPr id="9220" name="Text Box 4"/>
          <p:cNvSpPr txBox="1">
            <a:spLocks noChangeArrowheads="1"/>
          </p:cNvSpPr>
          <p:nvPr/>
        </p:nvSpPr>
        <p:spPr bwMode="auto">
          <a:xfrm>
            <a:off x="457200" y="4841875"/>
            <a:ext cx="1006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pitchFamily="18" charset="0"/>
                <a:cs typeface="Arial" pitchFamily="34" charset="0"/>
              </a:defRPr>
            </a:lvl1pPr>
            <a:lvl2pPr marL="742950" indent="-285750" eaLnBrk="0" hangingPunct="0">
              <a:defRPr>
                <a:solidFill>
                  <a:schemeClr val="tx1"/>
                </a:solidFill>
                <a:latin typeface="Times" pitchFamily="18" charset="0"/>
                <a:cs typeface="Arial" pitchFamily="34" charset="0"/>
              </a:defRPr>
            </a:lvl2pPr>
            <a:lvl3pPr marL="1143000" indent="-228600" eaLnBrk="0" hangingPunct="0">
              <a:defRPr>
                <a:solidFill>
                  <a:schemeClr val="tx1"/>
                </a:solidFill>
                <a:latin typeface="Times" pitchFamily="18" charset="0"/>
                <a:cs typeface="Arial" pitchFamily="34" charset="0"/>
              </a:defRPr>
            </a:lvl3pPr>
            <a:lvl4pPr marL="1600200" indent="-228600" eaLnBrk="0" hangingPunct="0">
              <a:defRPr>
                <a:solidFill>
                  <a:schemeClr val="tx1"/>
                </a:solidFill>
                <a:latin typeface="Times" pitchFamily="18" charset="0"/>
                <a:cs typeface="Arial" pitchFamily="34" charset="0"/>
              </a:defRPr>
            </a:lvl4pPr>
            <a:lvl5pPr marL="2057400" indent="-228600" eaLnBrk="0" hangingPunct="0">
              <a:defRPr>
                <a:solidFill>
                  <a:schemeClr val="tx1"/>
                </a:solidFill>
                <a:latin typeface="Times" pitchFamily="18" charset="0"/>
                <a:cs typeface="Arial" pitchFamily="34" charset="0"/>
              </a:defRPr>
            </a:lvl5pPr>
            <a:lvl6pPr marL="2514600" indent="-228600" eaLnBrk="0" fontAlgn="base" hangingPunct="0">
              <a:spcBef>
                <a:spcPct val="0"/>
              </a:spcBef>
              <a:spcAft>
                <a:spcPct val="0"/>
              </a:spcAft>
              <a:defRPr>
                <a:solidFill>
                  <a:schemeClr val="tx1"/>
                </a:solidFill>
                <a:latin typeface="Times" pitchFamily="18" charset="0"/>
                <a:cs typeface="Arial" pitchFamily="34" charset="0"/>
              </a:defRPr>
            </a:lvl6pPr>
            <a:lvl7pPr marL="2971800" indent="-228600" eaLnBrk="0" fontAlgn="base" hangingPunct="0">
              <a:spcBef>
                <a:spcPct val="0"/>
              </a:spcBef>
              <a:spcAft>
                <a:spcPct val="0"/>
              </a:spcAft>
              <a:defRPr>
                <a:solidFill>
                  <a:schemeClr val="tx1"/>
                </a:solidFill>
                <a:latin typeface="Times" pitchFamily="18" charset="0"/>
                <a:cs typeface="Arial" pitchFamily="34" charset="0"/>
              </a:defRPr>
            </a:lvl7pPr>
            <a:lvl8pPr marL="3429000" indent="-228600" eaLnBrk="0" fontAlgn="base" hangingPunct="0">
              <a:spcBef>
                <a:spcPct val="0"/>
              </a:spcBef>
              <a:spcAft>
                <a:spcPct val="0"/>
              </a:spcAft>
              <a:defRPr>
                <a:solidFill>
                  <a:schemeClr val="tx1"/>
                </a:solidFill>
                <a:latin typeface="Times" pitchFamily="18" charset="0"/>
                <a:cs typeface="Arial" pitchFamily="34" charset="0"/>
              </a:defRPr>
            </a:lvl8pPr>
            <a:lvl9pPr marL="3886200" indent="-228600" eaLnBrk="0" fontAlgn="base" hangingPunct="0">
              <a:spcBef>
                <a:spcPct val="0"/>
              </a:spcBef>
              <a:spcAft>
                <a:spcPct val="0"/>
              </a:spcAft>
              <a:defRPr>
                <a:solidFill>
                  <a:schemeClr val="tx1"/>
                </a:solidFill>
                <a:latin typeface="Times" pitchFamily="18" charset="0"/>
                <a:cs typeface="Arial" pitchFamily="34" charset="0"/>
              </a:defRPr>
            </a:lvl9pPr>
          </a:lstStyle>
          <a:p>
            <a:pPr eaLnBrk="1" hangingPunct="1"/>
            <a:endParaRPr lang="nb-NO" sz="2400">
              <a:latin typeface="Tahoma" pitchFamily="34" charset="0"/>
              <a:ea typeface="Tahoma" pitchFamily="34" charset="0"/>
              <a:cs typeface="Tahoma" pitchFamily="34" charset="0"/>
            </a:endParaRPr>
          </a:p>
        </p:txBody>
      </p:sp>
      <p:sp>
        <p:nvSpPr>
          <p:cNvPr id="33797" name="Rectangle 5"/>
          <p:cNvSpPr>
            <a:spLocks noChangeArrowheads="1"/>
          </p:cNvSpPr>
          <p:nvPr/>
        </p:nvSpPr>
        <p:spPr bwMode="auto">
          <a:xfrm>
            <a:off x="1747838" y="5465763"/>
            <a:ext cx="584835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buClr>
                <a:srgbClr val="CCFF66"/>
              </a:buClr>
              <a:buFont typeface="Wingdings" pitchFamily="2" charset="2"/>
              <a:buNone/>
            </a:pPr>
            <a:r>
              <a:rPr lang="en-US" sz="1600">
                <a:solidFill>
                  <a:srgbClr val="002060"/>
                </a:solidFill>
                <a:latin typeface="Tahoma" pitchFamily="34" charset="0"/>
                <a:ea typeface="Tahoma" pitchFamily="34" charset="0"/>
                <a:cs typeface="Tahoma" pitchFamily="34" charset="0"/>
              </a:rPr>
              <a:t>Tonstad S, Hays JT, Jorenby DE, Reeves K, </a:t>
            </a:r>
            <a:br>
              <a:rPr lang="en-US" sz="1600">
                <a:solidFill>
                  <a:srgbClr val="002060"/>
                </a:solidFill>
                <a:latin typeface="Tahoma" pitchFamily="34" charset="0"/>
                <a:ea typeface="Tahoma" pitchFamily="34" charset="0"/>
                <a:cs typeface="Tahoma" pitchFamily="34" charset="0"/>
              </a:rPr>
            </a:br>
            <a:r>
              <a:rPr lang="en-US" sz="1600">
                <a:solidFill>
                  <a:srgbClr val="002060"/>
                </a:solidFill>
                <a:latin typeface="Tahoma" pitchFamily="34" charset="0"/>
                <a:ea typeface="Tahoma" pitchFamily="34" charset="0"/>
                <a:cs typeface="Tahoma" pitchFamily="34" charset="0"/>
              </a:rPr>
              <a:t>Billing CB, Gong J, Azoulay S pour les investigateurs </a:t>
            </a:r>
            <a:br>
              <a:rPr lang="en-US" sz="1600">
                <a:solidFill>
                  <a:srgbClr val="002060"/>
                </a:solidFill>
                <a:latin typeface="Tahoma" pitchFamily="34" charset="0"/>
                <a:ea typeface="Tahoma" pitchFamily="34" charset="0"/>
                <a:cs typeface="Tahoma" pitchFamily="34" charset="0"/>
              </a:rPr>
            </a:br>
            <a:r>
              <a:rPr lang="en-US" sz="1600">
                <a:solidFill>
                  <a:srgbClr val="002060"/>
                </a:solidFill>
                <a:latin typeface="Tahoma" pitchFamily="34" charset="0"/>
                <a:ea typeface="Tahoma" pitchFamily="34" charset="0"/>
                <a:cs typeface="Tahoma" pitchFamily="34" charset="0"/>
              </a:rPr>
              <a:t>du programme de phase 3 Présentation à l’AHA Nov 2005</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fltVal val="0"/>
                                          </p:val>
                                        </p:tav>
                                        <p:tav tm="100000">
                                          <p:val>
                                            <p:strVal val="#ppt_w"/>
                                          </p:val>
                                        </p:tav>
                                      </p:tavLst>
                                    </p:anim>
                                    <p:anim calcmode="lin" valueType="num">
                                      <p:cBhvr>
                                        <p:cTn id="8" dur="500" fill="hold"/>
                                        <p:tgtEl>
                                          <p:spTgt spid="33794"/>
                                        </p:tgtEl>
                                        <p:attrNameLst>
                                          <p:attrName>ppt_h</p:attrName>
                                        </p:attrNameLst>
                                      </p:cBhvr>
                                      <p:tavLst>
                                        <p:tav tm="0">
                                          <p:val>
                                            <p:fltVal val="0"/>
                                          </p:val>
                                        </p:tav>
                                        <p:tav tm="100000">
                                          <p:val>
                                            <p:strVal val="#ppt_h"/>
                                          </p:val>
                                        </p:tav>
                                      </p:tavLst>
                                    </p:anim>
                                    <p:animEffect transition="in" filter="fade">
                                      <p:cBhvr>
                                        <p:cTn id="9" dur="500"/>
                                        <p:tgtEl>
                                          <p:spTgt spid="33794"/>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33795">
                                            <p:txEl>
                                              <p:pRg st="0" end="0"/>
                                            </p:txEl>
                                          </p:spTgt>
                                        </p:tgtEl>
                                        <p:attrNameLst>
                                          <p:attrName>style.visibility</p:attrName>
                                        </p:attrNameLst>
                                      </p:cBhvr>
                                      <p:to>
                                        <p:strVal val="visible"/>
                                      </p:to>
                                    </p:set>
                                    <p:anim calcmode="lin" valueType="num">
                                      <p:cBhvr>
                                        <p:cTn id="13" dur="500" fill="hold"/>
                                        <p:tgtEl>
                                          <p:spTgt spid="3379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3795">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3795">
                                            <p:txEl>
                                              <p:pRg st="0" end="0"/>
                                            </p:txEl>
                                          </p:spTgt>
                                        </p:tgtEl>
                                      </p:cBhvr>
                                    </p:animEffect>
                                  </p:childTnLst>
                                </p:cTn>
                              </p:par>
                            </p:childTnLst>
                          </p:cTn>
                        </p:par>
                        <p:par>
                          <p:cTn id="16" fill="hold" nodeType="afterGroup">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33797"/>
                                        </p:tgtEl>
                                        <p:attrNameLst>
                                          <p:attrName>style.visibility</p:attrName>
                                        </p:attrNameLst>
                                      </p:cBhvr>
                                      <p:to>
                                        <p:strVal val="visible"/>
                                      </p:to>
                                    </p:set>
                                    <p:anim calcmode="lin" valueType="num">
                                      <p:cBhvr>
                                        <p:cTn id="19" dur="500" fill="hold"/>
                                        <p:tgtEl>
                                          <p:spTgt spid="33797"/>
                                        </p:tgtEl>
                                        <p:attrNameLst>
                                          <p:attrName>ppt_w</p:attrName>
                                        </p:attrNameLst>
                                      </p:cBhvr>
                                      <p:tavLst>
                                        <p:tav tm="0">
                                          <p:val>
                                            <p:fltVal val="0"/>
                                          </p:val>
                                        </p:tav>
                                        <p:tav tm="100000">
                                          <p:val>
                                            <p:strVal val="#ppt_w"/>
                                          </p:val>
                                        </p:tav>
                                      </p:tavLst>
                                    </p:anim>
                                    <p:anim calcmode="lin" valueType="num">
                                      <p:cBhvr>
                                        <p:cTn id="20" dur="500" fill="hold"/>
                                        <p:tgtEl>
                                          <p:spTgt spid="33797"/>
                                        </p:tgtEl>
                                        <p:attrNameLst>
                                          <p:attrName>ppt_h</p:attrName>
                                        </p:attrNameLst>
                                      </p:cBhvr>
                                      <p:tavLst>
                                        <p:tav tm="0">
                                          <p:val>
                                            <p:fltVal val="0"/>
                                          </p:val>
                                        </p:tav>
                                        <p:tav tm="100000">
                                          <p:val>
                                            <p:strVal val="#ppt_h"/>
                                          </p:val>
                                        </p:tav>
                                      </p:tavLst>
                                    </p:anim>
                                    <p:animEffect transition="in" filter="fade">
                                      <p:cBhvr>
                                        <p:cTn id="21" dur="5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P spid="3379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457200" y="98072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b="1" dirty="0" err="1" smtClean="0">
                <a:solidFill>
                  <a:srgbClr val="C00000"/>
                </a:solidFill>
                <a:latin typeface="Verdana" pitchFamily="34" charset="0"/>
                <a:ea typeface="Verdana" pitchFamily="34" charset="0"/>
                <a:cs typeface="Verdana" pitchFamily="34" charset="0"/>
              </a:rPr>
              <a:t>Varénicline</a:t>
            </a:r>
            <a:r>
              <a:rPr lang="en-US" sz="2800" b="1" dirty="0" smtClean="0">
                <a:solidFill>
                  <a:srgbClr val="C00000"/>
                </a:solidFill>
                <a:latin typeface="Verdana" pitchFamily="34" charset="0"/>
                <a:ea typeface="Verdana" pitchFamily="34" charset="0"/>
                <a:cs typeface="Verdana" pitchFamily="34" charset="0"/>
              </a:rPr>
              <a:t> : </a:t>
            </a:r>
            <a:r>
              <a:rPr lang="en-US" sz="2800" b="1" dirty="0" err="1" smtClean="0">
                <a:solidFill>
                  <a:srgbClr val="C00000"/>
                </a:solidFill>
                <a:latin typeface="Verdana" pitchFamily="34" charset="0"/>
                <a:ea typeface="Verdana" pitchFamily="34" charset="0"/>
                <a:cs typeface="Verdana" pitchFamily="34" charset="0"/>
              </a:rPr>
              <a:t>programme</a:t>
            </a:r>
            <a:r>
              <a:rPr lang="en-US" sz="2800" b="1" dirty="0" smtClean="0">
                <a:solidFill>
                  <a:srgbClr val="C00000"/>
                </a:solidFill>
                <a:latin typeface="Verdana" pitchFamily="34" charset="0"/>
                <a:ea typeface="Verdana" pitchFamily="34" charset="0"/>
                <a:cs typeface="Verdana" pitchFamily="34" charset="0"/>
              </a:rPr>
              <a:t> de phase 3</a:t>
            </a:r>
          </a:p>
        </p:txBody>
      </p:sp>
      <p:sp>
        <p:nvSpPr>
          <p:cNvPr id="35843" name="Rectangle 3"/>
          <p:cNvSpPr>
            <a:spLocks noGrp="1" noChangeArrowheads="1"/>
          </p:cNvSpPr>
          <p:nvPr>
            <p:ph type="body" idx="1"/>
          </p:nvPr>
        </p:nvSpPr>
        <p:spPr bwMode="auto">
          <a:xfrm>
            <a:off x="769938" y="2493616"/>
            <a:ext cx="7604125" cy="2016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lnSpc>
                <a:spcPct val="90000"/>
              </a:lnSpc>
              <a:spcBef>
                <a:spcPct val="50000"/>
              </a:spcBef>
            </a:pPr>
            <a:r>
              <a:rPr lang="fr-FR" sz="2400" smtClean="0">
                <a:solidFill>
                  <a:srgbClr val="002060"/>
                </a:solidFill>
                <a:latin typeface="Tahoma" pitchFamily="34" charset="0"/>
                <a:ea typeface="Tahoma" pitchFamily="34" charset="0"/>
                <a:cs typeface="Tahoma" pitchFamily="34" charset="0"/>
              </a:rPr>
              <a:t>Comparaison de l’efficacité de la Varénicline avec celles du placebo et du bupropion dans l’arrêt du tabac : deux études identiques (études 1 &amp; 2)</a:t>
            </a:r>
          </a:p>
          <a:p>
            <a:pPr algn="just">
              <a:lnSpc>
                <a:spcPct val="90000"/>
              </a:lnSpc>
              <a:spcBef>
                <a:spcPct val="50000"/>
              </a:spcBef>
            </a:pPr>
            <a:r>
              <a:rPr lang="fr-FR" sz="2400" smtClean="0">
                <a:solidFill>
                  <a:srgbClr val="002060"/>
                </a:solidFill>
                <a:latin typeface="Tahoma" pitchFamily="34" charset="0"/>
                <a:ea typeface="Tahoma" pitchFamily="34" charset="0"/>
                <a:cs typeface="Tahoma" pitchFamily="34" charset="0"/>
              </a:rPr>
              <a:t>Efficacité de la Varénicline dans le maintien de l’abstinence</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500" fill="hold"/>
                                        <p:tgtEl>
                                          <p:spTgt spid="35842"/>
                                        </p:tgtEl>
                                        <p:attrNameLst>
                                          <p:attrName>ppt_w</p:attrName>
                                        </p:attrNameLst>
                                      </p:cBhvr>
                                      <p:tavLst>
                                        <p:tav tm="0">
                                          <p:val>
                                            <p:fltVal val="0"/>
                                          </p:val>
                                        </p:tav>
                                        <p:tav tm="100000">
                                          <p:val>
                                            <p:strVal val="#ppt_w"/>
                                          </p:val>
                                        </p:tav>
                                      </p:tavLst>
                                    </p:anim>
                                    <p:anim calcmode="lin" valueType="num">
                                      <p:cBhvr>
                                        <p:cTn id="8" dur="500" fill="hold"/>
                                        <p:tgtEl>
                                          <p:spTgt spid="35842"/>
                                        </p:tgtEl>
                                        <p:attrNameLst>
                                          <p:attrName>ppt_h</p:attrName>
                                        </p:attrNameLst>
                                      </p:cBhvr>
                                      <p:tavLst>
                                        <p:tav tm="0">
                                          <p:val>
                                            <p:fltVal val="0"/>
                                          </p:val>
                                        </p:tav>
                                        <p:tav tm="100000">
                                          <p:val>
                                            <p:strVal val="#ppt_h"/>
                                          </p:val>
                                        </p:tav>
                                      </p:tavLst>
                                    </p:anim>
                                    <p:animEffect transition="in" filter="fade">
                                      <p:cBhvr>
                                        <p:cTn id="9" dur="500"/>
                                        <p:tgtEl>
                                          <p:spTgt spid="35842"/>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35843">
                                            <p:txEl>
                                              <p:pRg st="0" end="0"/>
                                            </p:txEl>
                                          </p:spTgt>
                                        </p:tgtEl>
                                        <p:attrNameLst>
                                          <p:attrName>style.visibility</p:attrName>
                                        </p:attrNameLst>
                                      </p:cBhvr>
                                      <p:to>
                                        <p:strVal val="visible"/>
                                      </p:to>
                                    </p:set>
                                    <p:anim calcmode="lin" valueType="num">
                                      <p:cBhvr>
                                        <p:cTn id="13" dur="50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584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5843">
                                            <p:txEl>
                                              <p:pRg st="0" end="0"/>
                                            </p:txEl>
                                          </p:spTgt>
                                        </p:tgtEl>
                                      </p:cBhvr>
                                    </p:animEffect>
                                  </p:childTnLst>
                                </p:cTn>
                              </p:par>
                            </p:childTnLst>
                          </p:cTn>
                        </p:par>
                        <p:par>
                          <p:cTn id="16" fill="hold" nodeType="afterGroup">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35843">
                                            <p:txEl>
                                              <p:pRg st="1" end="1"/>
                                            </p:txEl>
                                          </p:spTgt>
                                        </p:tgtEl>
                                        <p:attrNameLst>
                                          <p:attrName>style.visibility</p:attrName>
                                        </p:attrNameLst>
                                      </p:cBhvr>
                                      <p:to>
                                        <p:strVal val="visible"/>
                                      </p:to>
                                    </p:set>
                                    <p:anim calcmode="lin" valueType="num">
                                      <p:cBhvr>
                                        <p:cTn id="19" dur="500" fill="hold"/>
                                        <p:tgtEl>
                                          <p:spTgt spid="3584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584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375346" y="1555750"/>
            <a:ext cx="118814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Traitement</a:t>
            </a:r>
          </a:p>
        </p:txBody>
      </p:sp>
      <p:sp>
        <p:nvSpPr>
          <p:cNvPr id="37891" name="Text Box 3"/>
          <p:cNvSpPr txBox="1">
            <a:spLocks noChangeArrowheads="1"/>
          </p:cNvSpPr>
          <p:nvPr/>
        </p:nvSpPr>
        <p:spPr bwMode="auto">
          <a:xfrm>
            <a:off x="4916445" y="1555750"/>
            <a:ext cx="210987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Suivi sans traitement</a:t>
            </a:r>
          </a:p>
        </p:txBody>
      </p:sp>
      <p:sp>
        <p:nvSpPr>
          <p:cNvPr id="11268" name="Line 4"/>
          <p:cNvSpPr>
            <a:spLocks noChangeShapeType="1"/>
          </p:cNvSpPr>
          <p:nvPr/>
        </p:nvSpPr>
        <p:spPr bwMode="auto">
          <a:xfrm>
            <a:off x="1955800" y="2319338"/>
            <a:ext cx="0" cy="538162"/>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11269" name="Line 5"/>
          <p:cNvSpPr>
            <a:spLocks noChangeShapeType="1"/>
          </p:cNvSpPr>
          <p:nvPr/>
        </p:nvSpPr>
        <p:spPr bwMode="auto">
          <a:xfrm>
            <a:off x="1947863" y="2333625"/>
            <a:ext cx="1884362"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11270" name="Line 6"/>
          <p:cNvSpPr>
            <a:spLocks noChangeShapeType="1"/>
          </p:cNvSpPr>
          <p:nvPr/>
        </p:nvSpPr>
        <p:spPr bwMode="auto">
          <a:xfrm>
            <a:off x="1947863" y="3395663"/>
            <a:ext cx="1884362"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11271" name="Line 7"/>
          <p:cNvSpPr>
            <a:spLocks noChangeShapeType="1"/>
          </p:cNvSpPr>
          <p:nvPr/>
        </p:nvSpPr>
        <p:spPr bwMode="auto">
          <a:xfrm>
            <a:off x="3835400" y="2855913"/>
            <a:ext cx="3940175" cy="0"/>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11272" name="Line 8"/>
          <p:cNvSpPr>
            <a:spLocks noChangeShapeType="1"/>
          </p:cNvSpPr>
          <p:nvPr/>
        </p:nvSpPr>
        <p:spPr bwMode="auto">
          <a:xfrm>
            <a:off x="3835400" y="2333625"/>
            <a:ext cx="3940175" cy="0"/>
          </a:xfrm>
          <a:prstGeom prst="line">
            <a:avLst/>
          </a:prstGeom>
          <a:noFill/>
          <a:ln w="3810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11273" name="Line 9"/>
          <p:cNvSpPr>
            <a:spLocks noChangeShapeType="1"/>
          </p:cNvSpPr>
          <p:nvPr/>
        </p:nvSpPr>
        <p:spPr bwMode="auto">
          <a:xfrm>
            <a:off x="3835400" y="3395663"/>
            <a:ext cx="3940175" cy="0"/>
          </a:xfrm>
          <a:prstGeom prst="line">
            <a:avLst/>
          </a:prstGeom>
          <a:noFill/>
          <a:ln w="38100">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37898" name="Text Box 10"/>
          <p:cNvSpPr txBox="1">
            <a:spLocks noChangeArrowheads="1"/>
          </p:cNvSpPr>
          <p:nvPr/>
        </p:nvSpPr>
        <p:spPr bwMode="auto">
          <a:xfrm>
            <a:off x="1866900" y="1982788"/>
            <a:ext cx="23701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400" b="1">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varenicline 1mg 2fois/j</a:t>
            </a:r>
          </a:p>
          <a:p>
            <a:pPr algn="ctr">
              <a:defRPr/>
            </a:pPr>
            <a:endParaRPr lang="en-US" sz="1400" b="1">
              <a:solidFill>
                <a:srgbClr val="FFFF00"/>
              </a:solidFill>
              <a:effectLst>
                <a:outerShdw blurRad="38100" dist="38100" dir="2700000" algn="tl">
                  <a:srgbClr val="000000"/>
                </a:outerShdw>
              </a:effectLst>
              <a:latin typeface="Tahoma" pitchFamily="34" charset="0"/>
              <a:ea typeface="Tahoma" pitchFamily="34" charset="0"/>
              <a:cs typeface="Tahoma" pitchFamily="34" charset="0"/>
            </a:endParaRPr>
          </a:p>
        </p:txBody>
      </p:sp>
      <p:sp>
        <p:nvSpPr>
          <p:cNvPr id="37899" name="Text Box 11"/>
          <p:cNvSpPr txBox="1">
            <a:spLocks noChangeArrowheads="1"/>
          </p:cNvSpPr>
          <p:nvPr/>
        </p:nvSpPr>
        <p:spPr bwMode="auto">
          <a:xfrm>
            <a:off x="2114550" y="2565400"/>
            <a:ext cx="275748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defRPr/>
            </a:pPr>
            <a:r>
              <a:rPr lang="en-US" sz="1400" b="1" dirty="0">
                <a:solidFill>
                  <a:schemeClr val="accent1"/>
                </a:solidFill>
                <a:effectLst>
                  <a:outerShdw blurRad="38100" dist="38100" dir="2700000" algn="tl">
                    <a:srgbClr val="000000"/>
                  </a:outerShdw>
                </a:effectLst>
                <a:latin typeface="Tahoma" pitchFamily="34" charset="0"/>
                <a:ea typeface="Tahoma" pitchFamily="34" charset="0"/>
                <a:cs typeface="Tahoma" pitchFamily="34" charset="0"/>
              </a:rPr>
              <a:t>bupropion 150 mg 2fois/j</a:t>
            </a:r>
          </a:p>
        </p:txBody>
      </p:sp>
      <p:sp>
        <p:nvSpPr>
          <p:cNvPr id="37900" name="Text Box 12"/>
          <p:cNvSpPr txBox="1">
            <a:spLocks noChangeArrowheads="1"/>
          </p:cNvSpPr>
          <p:nvPr/>
        </p:nvSpPr>
        <p:spPr bwMode="auto">
          <a:xfrm>
            <a:off x="2100263" y="3108325"/>
            <a:ext cx="155523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1400" b="1">
                <a:solidFill>
                  <a:schemeClr val="hlink"/>
                </a:solidFill>
                <a:effectLst>
                  <a:outerShdw blurRad="38100" dist="38100" dir="2700000" algn="tl">
                    <a:srgbClr val="000000"/>
                  </a:outerShdw>
                </a:effectLst>
                <a:latin typeface="Tahoma" pitchFamily="34" charset="0"/>
                <a:ea typeface="Tahoma" pitchFamily="34" charset="0"/>
                <a:cs typeface="Tahoma" pitchFamily="34" charset="0"/>
              </a:rPr>
              <a:t>Placebo 2fois/j</a:t>
            </a:r>
          </a:p>
        </p:txBody>
      </p:sp>
      <p:sp>
        <p:nvSpPr>
          <p:cNvPr id="37901" name="Text Box 13"/>
          <p:cNvSpPr txBox="1">
            <a:spLocks noChangeArrowheads="1"/>
          </p:cNvSpPr>
          <p:nvPr/>
        </p:nvSpPr>
        <p:spPr bwMode="auto">
          <a:xfrm>
            <a:off x="142926" y="3919538"/>
            <a:ext cx="1269899"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Visite</a:t>
            </a:r>
          </a:p>
          <a:p>
            <a:pPr algn="ctr">
              <a:lnSpc>
                <a:spcPct val="90000"/>
              </a:lnSpc>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de sélection</a:t>
            </a:r>
          </a:p>
        </p:txBody>
      </p:sp>
      <p:sp>
        <p:nvSpPr>
          <p:cNvPr id="11278" name="Line 14"/>
          <p:cNvSpPr>
            <a:spLocks noChangeShapeType="1"/>
          </p:cNvSpPr>
          <p:nvPr/>
        </p:nvSpPr>
        <p:spPr bwMode="auto">
          <a:xfrm flipV="1">
            <a:off x="1166813" y="2886075"/>
            <a:ext cx="0" cy="10366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37903" name="Text Box 15"/>
          <p:cNvSpPr txBox="1">
            <a:spLocks noChangeArrowheads="1"/>
          </p:cNvSpPr>
          <p:nvPr/>
        </p:nvSpPr>
        <p:spPr bwMode="auto">
          <a:xfrm>
            <a:off x="482223" y="4467981"/>
            <a:ext cx="154241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400" b="1" dirty="0" err="1">
                <a:effectLst>
                  <a:outerShdw blurRad="38100" dist="38100" dir="2700000" algn="tl">
                    <a:srgbClr val="FFFFFF"/>
                  </a:outerShdw>
                </a:effectLst>
                <a:latin typeface="Tahoma" pitchFamily="34" charset="0"/>
                <a:ea typeface="Tahoma" pitchFamily="34" charset="0"/>
                <a:cs typeface="Tahoma" pitchFamily="34" charset="0"/>
              </a:rPr>
              <a:t>Randomisation</a:t>
            </a:r>
            <a:endParaRPr lang="en-US" sz="1400" b="1" dirty="0">
              <a:effectLst>
                <a:outerShdw blurRad="38100" dist="38100" dir="2700000" algn="tl">
                  <a:srgbClr val="FFFFFF"/>
                </a:outerShdw>
              </a:effectLst>
              <a:latin typeface="Tahoma" pitchFamily="34" charset="0"/>
              <a:ea typeface="Tahoma" pitchFamily="34" charset="0"/>
              <a:cs typeface="Tahoma" pitchFamily="34" charset="0"/>
            </a:endParaRPr>
          </a:p>
        </p:txBody>
      </p:sp>
      <p:sp>
        <p:nvSpPr>
          <p:cNvPr id="11280" name="Line 16"/>
          <p:cNvSpPr>
            <a:spLocks noChangeShapeType="1"/>
          </p:cNvSpPr>
          <p:nvPr/>
        </p:nvSpPr>
        <p:spPr bwMode="auto">
          <a:xfrm flipV="1">
            <a:off x="1944688" y="3667125"/>
            <a:ext cx="0" cy="889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37905" name="Text Box 17"/>
          <p:cNvSpPr txBox="1">
            <a:spLocks noChangeArrowheads="1"/>
          </p:cNvSpPr>
          <p:nvPr/>
        </p:nvSpPr>
        <p:spPr bwMode="auto">
          <a:xfrm>
            <a:off x="3656242" y="3481388"/>
            <a:ext cx="412293"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12</a:t>
            </a:r>
          </a:p>
        </p:txBody>
      </p:sp>
      <p:sp>
        <p:nvSpPr>
          <p:cNvPr id="37906" name="Text Box 18"/>
          <p:cNvSpPr txBox="1">
            <a:spLocks noChangeArrowheads="1"/>
          </p:cNvSpPr>
          <p:nvPr/>
        </p:nvSpPr>
        <p:spPr bwMode="auto">
          <a:xfrm>
            <a:off x="7563079" y="3481388"/>
            <a:ext cx="412293"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52</a:t>
            </a:r>
          </a:p>
        </p:txBody>
      </p:sp>
      <p:sp>
        <p:nvSpPr>
          <p:cNvPr id="11283" name="Line 19"/>
          <p:cNvSpPr>
            <a:spLocks noChangeShapeType="1"/>
          </p:cNvSpPr>
          <p:nvPr/>
        </p:nvSpPr>
        <p:spPr bwMode="auto">
          <a:xfrm>
            <a:off x="1955800" y="2857500"/>
            <a:ext cx="0" cy="538163"/>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11284" name="Line 20"/>
          <p:cNvSpPr>
            <a:spLocks noChangeShapeType="1"/>
          </p:cNvSpPr>
          <p:nvPr/>
        </p:nvSpPr>
        <p:spPr bwMode="auto">
          <a:xfrm>
            <a:off x="1939925" y="2855913"/>
            <a:ext cx="1892300" cy="0"/>
          </a:xfrm>
          <a:prstGeom prst="line">
            <a:avLst/>
          </a:prstGeom>
          <a:noFill/>
          <a:ln w="381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11285" name="Rectangle 21"/>
          <p:cNvSpPr>
            <a:spLocks noGrp="1" noChangeArrowheads="1"/>
          </p:cNvSpPr>
          <p:nvPr>
            <p:ph type="title"/>
          </p:nvPr>
        </p:nvSpPr>
        <p:spPr bwMode="auto">
          <a:xfrm>
            <a:off x="495300" y="333375"/>
            <a:ext cx="8153400" cy="677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b="1" dirty="0" err="1" smtClean="0">
                <a:solidFill>
                  <a:srgbClr val="C00000"/>
                </a:solidFill>
                <a:latin typeface="Verdana" pitchFamily="34" charset="0"/>
                <a:ea typeface="Verdana" pitchFamily="34" charset="0"/>
                <a:cs typeface="Verdana" pitchFamily="34" charset="0"/>
              </a:rPr>
              <a:t>Schéma</a:t>
            </a:r>
            <a:r>
              <a:rPr lang="en-US" sz="2800" b="1" dirty="0" smtClean="0">
                <a:solidFill>
                  <a:srgbClr val="C00000"/>
                </a:solidFill>
                <a:latin typeface="Verdana" pitchFamily="34" charset="0"/>
                <a:ea typeface="Verdana" pitchFamily="34" charset="0"/>
                <a:cs typeface="Verdana" pitchFamily="34" charset="0"/>
              </a:rPr>
              <a:t> des </a:t>
            </a:r>
            <a:r>
              <a:rPr lang="en-US" sz="2800" b="1" dirty="0" err="1" smtClean="0">
                <a:solidFill>
                  <a:srgbClr val="C00000"/>
                </a:solidFill>
                <a:latin typeface="Verdana" pitchFamily="34" charset="0"/>
                <a:ea typeface="Verdana" pitchFamily="34" charset="0"/>
                <a:cs typeface="Verdana" pitchFamily="34" charset="0"/>
              </a:rPr>
              <a:t>études</a:t>
            </a:r>
            <a:r>
              <a:rPr lang="en-US" sz="2800" b="1" dirty="0" smtClean="0">
                <a:solidFill>
                  <a:srgbClr val="C00000"/>
                </a:solidFill>
                <a:latin typeface="Verdana" pitchFamily="34" charset="0"/>
                <a:ea typeface="Verdana" pitchFamily="34" charset="0"/>
                <a:cs typeface="Verdana" pitchFamily="34" charset="0"/>
              </a:rPr>
              <a:t> 1 &amp; 2</a:t>
            </a:r>
          </a:p>
        </p:txBody>
      </p:sp>
      <p:sp>
        <p:nvSpPr>
          <p:cNvPr id="37910" name="Rectangle 22"/>
          <p:cNvSpPr>
            <a:spLocks noChangeArrowheads="1"/>
          </p:cNvSpPr>
          <p:nvPr/>
        </p:nvSpPr>
        <p:spPr bwMode="auto">
          <a:xfrm>
            <a:off x="317500" y="5530850"/>
            <a:ext cx="8551863" cy="105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7800" indent="-177800">
              <a:lnSpc>
                <a:spcPct val="95000"/>
              </a:lnSpc>
              <a:buClr>
                <a:srgbClr val="0099CC"/>
              </a:buClr>
              <a:defRPr/>
            </a:pPr>
            <a:r>
              <a:rPr lang="en-US" b="1">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Sujets</a:t>
            </a:r>
          </a:p>
          <a:p>
            <a:pPr marL="177800" indent="-177800">
              <a:lnSpc>
                <a:spcPct val="95000"/>
              </a:lnSpc>
              <a:buClr>
                <a:schemeClr val="tx2"/>
              </a:buClr>
              <a:buFont typeface="Wingdings" pitchFamily="2" charset="2"/>
              <a:buChar char="§"/>
              <a:defRPr/>
            </a:pPr>
            <a:r>
              <a:rPr lang="en-US" sz="1600">
                <a:effectLst>
                  <a:outerShdw blurRad="38100" dist="38100" dir="2700000" algn="tl">
                    <a:srgbClr val="FFFFFF"/>
                  </a:outerShdw>
                </a:effectLst>
                <a:latin typeface="Tahoma" pitchFamily="34" charset="0"/>
                <a:ea typeface="Tahoma" pitchFamily="34" charset="0"/>
                <a:cs typeface="Tahoma" pitchFamily="34" charset="0"/>
              </a:rPr>
              <a:t>Environ 340 sujets par bras dans chaque étude</a:t>
            </a:r>
          </a:p>
          <a:p>
            <a:pPr marL="177800" indent="-177800">
              <a:lnSpc>
                <a:spcPct val="95000"/>
              </a:lnSpc>
              <a:buClr>
                <a:schemeClr val="tx2"/>
              </a:buClr>
              <a:buFont typeface="Wingdings" pitchFamily="2" charset="2"/>
              <a:buChar char="§"/>
              <a:defRPr/>
            </a:pPr>
            <a:r>
              <a:rPr lang="en-US" sz="1600">
                <a:effectLst>
                  <a:outerShdw blurRad="38100" dist="38100" dir="2700000" algn="tl">
                    <a:srgbClr val="FFFFFF"/>
                  </a:outerShdw>
                </a:effectLst>
                <a:latin typeface="Tahoma" pitchFamily="34" charset="0"/>
                <a:ea typeface="Tahoma" pitchFamily="34" charset="0"/>
                <a:cs typeface="Tahoma" pitchFamily="34" charset="0"/>
              </a:rPr>
              <a:t>Fumeurs de 18 à 75 ans, motivés à l’arrêt du tabac</a:t>
            </a:r>
          </a:p>
          <a:p>
            <a:pPr marL="177800" indent="-177800">
              <a:lnSpc>
                <a:spcPct val="95000"/>
              </a:lnSpc>
              <a:buClr>
                <a:schemeClr val="tx2"/>
              </a:buClr>
              <a:buFont typeface="Wingdings" pitchFamily="2" charset="2"/>
              <a:buChar char="§"/>
              <a:defRPr/>
            </a:pPr>
            <a:r>
              <a:rPr lang="en-US" sz="1600">
                <a:effectLst>
                  <a:outerShdw blurRad="38100" dist="38100" dir="2700000" algn="tl">
                    <a:srgbClr val="FFFFFF"/>
                  </a:outerShdw>
                </a:effectLst>
                <a:latin typeface="Tahoma" pitchFamily="34" charset="0"/>
                <a:ea typeface="Tahoma" pitchFamily="34" charset="0"/>
                <a:cs typeface="Tahoma" pitchFamily="34" charset="0"/>
              </a:rPr>
              <a:t>Plus de 10 cigarettes par jour durant les 12 derniers mois, jamais traités par Bupropion</a:t>
            </a:r>
          </a:p>
        </p:txBody>
      </p:sp>
      <p:sp>
        <p:nvSpPr>
          <p:cNvPr id="37911" name="Rectangle 23"/>
          <p:cNvSpPr>
            <a:spLocks noChangeArrowheads="1"/>
          </p:cNvSpPr>
          <p:nvPr/>
        </p:nvSpPr>
        <p:spPr bwMode="auto">
          <a:xfrm>
            <a:off x="3133725" y="3989388"/>
            <a:ext cx="5711825" cy="76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5000"/>
              </a:lnSpc>
              <a:buClr>
                <a:srgbClr val="0099CC"/>
              </a:buClr>
              <a:defRPr/>
            </a:pPr>
            <a:r>
              <a:rPr lang="en-US" b="1">
                <a:solidFill>
                  <a:schemeClr val="tx2"/>
                </a:solidFill>
                <a:effectLst>
                  <a:outerShdw blurRad="38100" dist="38100" dir="2700000" algn="tl">
                    <a:srgbClr val="FFFFFF"/>
                  </a:outerShdw>
                </a:effectLst>
                <a:latin typeface="Tahoma" pitchFamily="34" charset="0"/>
                <a:ea typeface="Tahoma" pitchFamily="34" charset="0"/>
                <a:cs typeface="Tahoma" pitchFamily="34" charset="0"/>
              </a:rPr>
              <a:t>Critère d’efficacité primaire</a:t>
            </a:r>
            <a:endParaRPr lang="en-US">
              <a:solidFill>
                <a:schemeClr val="tx2"/>
              </a:solidFill>
              <a:effectLst>
                <a:outerShdw blurRad="38100" dist="38100" dir="2700000" algn="tl">
                  <a:srgbClr val="FFFFFF"/>
                </a:outerShdw>
              </a:effectLst>
              <a:latin typeface="Tahoma" pitchFamily="34" charset="0"/>
              <a:ea typeface="Tahoma" pitchFamily="34" charset="0"/>
              <a:cs typeface="Tahoma" pitchFamily="34" charset="0"/>
            </a:endParaRPr>
          </a:p>
          <a:p>
            <a:pPr>
              <a:lnSpc>
                <a:spcPct val="95000"/>
              </a:lnSpc>
              <a:buClr>
                <a:srgbClr val="0099CC"/>
              </a:buClr>
              <a:defRPr/>
            </a:pPr>
            <a:r>
              <a:rPr lang="en-US" sz="1400">
                <a:effectLst>
                  <a:outerShdw blurRad="38100" dist="38100" dir="2700000" algn="tl">
                    <a:srgbClr val="FFFFFF"/>
                  </a:outerShdw>
                </a:effectLst>
                <a:latin typeface="Tahoma" pitchFamily="34" charset="0"/>
                <a:ea typeface="Tahoma" pitchFamily="34" charset="0"/>
                <a:cs typeface="Tahoma" pitchFamily="34" charset="0"/>
              </a:rPr>
              <a:t>abstinence continue pendant les 4 semaines 9 à 12 vérifiée par mesure du CO expiré (1 contrôle/sem)</a:t>
            </a:r>
            <a:endParaRPr lang="en-US" sz="1400" b="1">
              <a:solidFill>
                <a:schemeClr val="tx2"/>
              </a:solidFill>
              <a:effectLst>
                <a:outerShdw blurRad="38100" dist="38100" dir="2700000" algn="tl">
                  <a:srgbClr val="FFFFFF"/>
                </a:outerShdw>
              </a:effectLst>
              <a:latin typeface="Tahoma" pitchFamily="34" charset="0"/>
              <a:ea typeface="Tahoma" pitchFamily="34" charset="0"/>
              <a:cs typeface="Tahoma" pitchFamily="34" charset="0"/>
            </a:endParaRPr>
          </a:p>
        </p:txBody>
      </p:sp>
      <p:sp>
        <p:nvSpPr>
          <p:cNvPr id="37912" name="Rectangle 24"/>
          <p:cNvSpPr>
            <a:spLocks noChangeArrowheads="1"/>
          </p:cNvSpPr>
          <p:nvPr/>
        </p:nvSpPr>
        <p:spPr bwMode="auto">
          <a:xfrm>
            <a:off x="4872038" y="5027613"/>
            <a:ext cx="3748087" cy="76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12713" indent="-112713">
              <a:lnSpc>
                <a:spcPct val="95000"/>
              </a:lnSpc>
              <a:buClr>
                <a:srgbClr val="0099CC"/>
              </a:buClr>
              <a:defRPr/>
            </a:pPr>
            <a:r>
              <a:rPr lang="en-US" b="1">
                <a:solidFill>
                  <a:schemeClr val="folHlink"/>
                </a:solidFill>
                <a:effectLst>
                  <a:outerShdw blurRad="38100" dist="38100" dir="2700000" algn="tl">
                    <a:srgbClr val="000000"/>
                  </a:outerShdw>
                </a:effectLst>
                <a:latin typeface="Tahoma" pitchFamily="34" charset="0"/>
                <a:ea typeface="Tahoma" pitchFamily="34" charset="0"/>
                <a:cs typeface="Tahoma" pitchFamily="34" charset="0"/>
              </a:rPr>
              <a:t>Critère d’efficacité secondaire</a:t>
            </a:r>
          </a:p>
          <a:p>
            <a:pPr marL="112713" indent="-112713">
              <a:lnSpc>
                <a:spcPct val="95000"/>
              </a:lnSpc>
              <a:buClr>
                <a:srgbClr val="0099CC"/>
              </a:buClr>
              <a:defRPr/>
            </a:pPr>
            <a:r>
              <a:rPr lang="en-US" sz="1400">
                <a:effectLst>
                  <a:outerShdw blurRad="38100" dist="38100" dir="2700000" algn="tl">
                    <a:srgbClr val="FFFFFF"/>
                  </a:outerShdw>
                </a:effectLst>
                <a:latin typeface="Tahoma" pitchFamily="34" charset="0"/>
                <a:ea typeface="Tahoma" pitchFamily="34" charset="0"/>
                <a:cs typeface="Tahoma" pitchFamily="34" charset="0"/>
              </a:rPr>
              <a:t>abstinence continue pendant les semaines 9 à 52 vérifiée par mesure du CO expiré</a:t>
            </a:r>
          </a:p>
        </p:txBody>
      </p:sp>
      <p:sp>
        <p:nvSpPr>
          <p:cNvPr id="11289" name="Line 25"/>
          <p:cNvSpPr>
            <a:spLocks noChangeShapeType="1"/>
          </p:cNvSpPr>
          <p:nvPr/>
        </p:nvSpPr>
        <p:spPr bwMode="auto">
          <a:xfrm>
            <a:off x="1203325" y="2855913"/>
            <a:ext cx="7493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11290" name="Rectangle 26"/>
          <p:cNvSpPr>
            <a:spLocks noChangeArrowheads="1"/>
          </p:cNvSpPr>
          <p:nvPr/>
        </p:nvSpPr>
        <p:spPr bwMode="auto">
          <a:xfrm>
            <a:off x="3151188" y="3786188"/>
            <a:ext cx="733425" cy="195262"/>
          </a:xfrm>
          <a:prstGeom prst="rect">
            <a:avLst/>
          </a:prstGeom>
          <a:solidFill>
            <a:schemeClr val="tx2"/>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11291" name="Rectangle 27"/>
          <p:cNvSpPr>
            <a:spLocks noChangeArrowheads="1"/>
          </p:cNvSpPr>
          <p:nvPr/>
        </p:nvSpPr>
        <p:spPr bwMode="auto">
          <a:xfrm>
            <a:off x="3106738" y="4867275"/>
            <a:ext cx="4729162" cy="152400"/>
          </a:xfrm>
          <a:prstGeom prst="rect">
            <a:avLst/>
          </a:prstGeom>
          <a:solidFill>
            <a:schemeClr val="folHlink"/>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
        <p:nvSpPr>
          <p:cNvPr id="37916" name="Text Box 28"/>
          <p:cNvSpPr txBox="1">
            <a:spLocks noChangeArrowheads="1"/>
          </p:cNvSpPr>
          <p:nvPr/>
        </p:nvSpPr>
        <p:spPr bwMode="auto">
          <a:xfrm>
            <a:off x="3122598" y="3476625"/>
            <a:ext cx="29848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9</a:t>
            </a:r>
          </a:p>
        </p:txBody>
      </p:sp>
      <p:sp>
        <p:nvSpPr>
          <p:cNvPr id="37917" name="Text Box 29"/>
          <p:cNvSpPr txBox="1">
            <a:spLocks noChangeArrowheads="1"/>
          </p:cNvSpPr>
          <p:nvPr/>
        </p:nvSpPr>
        <p:spPr bwMode="auto">
          <a:xfrm>
            <a:off x="1447231" y="3427413"/>
            <a:ext cx="577402"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Sem</a:t>
            </a:r>
          </a:p>
        </p:txBody>
      </p:sp>
      <p:sp>
        <p:nvSpPr>
          <p:cNvPr id="37918" name="Text Box 30"/>
          <p:cNvSpPr txBox="1">
            <a:spLocks noChangeArrowheads="1"/>
          </p:cNvSpPr>
          <p:nvPr/>
        </p:nvSpPr>
        <p:spPr bwMode="auto">
          <a:xfrm>
            <a:off x="655150" y="4928233"/>
            <a:ext cx="2037737"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400" b="1" dirty="0">
                <a:effectLst>
                  <a:outerShdw blurRad="38100" dist="38100" dir="2700000" algn="tl">
                    <a:srgbClr val="FFFFFF"/>
                  </a:outerShdw>
                </a:effectLst>
                <a:latin typeface="Tahoma" pitchFamily="34" charset="0"/>
                <a:ea typeface="Tahoma" pitchFamily="34" charset="0"/>
                <a:cs typeface="Tahoma" pitchFamily="34" charset="0"/>
              </a:rPr>
              <a:t>Date </a:t>
            </a:r>
            <a:r>
              <a:rPr lang="en-US" sz="1400" b="1" dirty="0" err="1">
                <a:effectLst>
                  <a:outerShdw blurRad="38100" dist="38100" dir="2700000" algn="tl">
                    <a:srgbClr val="FFFFFF"/>
                  </a:outerShdw>
                </a:effectLst>
                <a:latin typeface="Tahoma" pitchFamily="34" charset="0"/>
                <a:ea typeface="Tahoma" pitchFamily="34" charset="0"/>
                <a:cs typeface="Tahoma" pitchFamily="34" charset="0"/>
              </a:rPr>
              <a:t>prévue</a:t>
            </a:r>
            <a:endParaRPr lang="en-US" sz="1400" b="1" dirty="0">
              <a:effectLst>
                <a:outerShdw blurRad="38100" dist="38100" dir="2700000" algn="tl">
                  <a:srgbClr val="FFFFFF"/>
                </a:outerShdw>
              </a:effectLst>
              <a:latin typeface="Tahoma" pitchFamily="34" charset="0"/>
              <a:ea typeface="Tahoma" pitchFamily="34" charset="0"/>
              <a:cs typeface="Tahoma" pitchFamily="34" charset="0"/>
            </a:endParaRPr>
          </a:p>
          <a:p>
            <a:pPr algn="ctr">
              <a:lnSpc>
                <a:spcPct val="90000"/>
              </a:lnSpc>
              <a:defRPr/>
            </a:pPr>
            <a:r>
              <a:rPr lang="en-US" sz="1400" b="1" dirty="0">
                <a:effectLst>
                  <a:outerShdw blurRad="38100" dist="38100" dir="2700000" algn="tl">
                    <a:srgbClr val="FFFFFF"/>
                  </a:outerShdw>
                </a:effectLst>
                <a:latin typeface="Tahoma" pitchFamily="34" charset="0"/>
                <a:ea typeface="Tahoma" pitchFamily="34" charset="0"/>
                <a:cs typeface="Tahoma" pitchFamily="34" charset="0"/>
              </a:rPr>
              <a:t>pour </a:t>
            </a:r>
            <a:r>
              <a:rPr lang="en-US" sz="1400" b="1" dirty="0" err="1">
                <a:effectLst>
                  <a:outerShdw blurRad="38100" dist="38100" dir="2700000" algn="tl">
                    <a:srgbClr val="FFFFFF"/>
                  </a:outerShdw>
                </a:effectLst>
                <a:latin typeface="Tahoma" pitchFamily="34" charset="0"/>
                <a:ea typeface="Tahoma" pitchFamily="34" charset="0"/>
                <a:cs typeface="Tahoma" pitchFamily="34" charset="0"/>
              </a:rPr>
              <a:t>l’arrêt</a:t>
            </a:r>
            <a:r>
              <a:rPr lang="en-US" sz="1400" b="1" dirty="0">
                <a:effectLst>
                  <a:outerShdw blurRad="38100" dist="38100" dir="2700000" algn="tl">
                    <a:srgbClr val="FFFFFF"/>
                  </a:outerShdw>
                </a:effectLst>
                <a:latin typeface="Tahoma" pitchFamily="34" charset="0"/>
                <a:ea typeface="Tahoma" pitchFamily="34" charset="0"/>
                <a:cs typeface="Tahoma" pitchFamily="34" charset="0"/>
              </a:rPr>
              <a:t> du </a:t>
            </a:r>
            <a:r>
              <a:rPr lang="en-US" sz="1400" b="1" dirty="0" err="1">
                <a:effectLst>
                  <a:outerShdw blurRad="38100" dist="38100" dir="2700000" algn="tl">
                    <a:srgbClr val="FFFFFF"/>
                  </a:outerShdw>
                </a:effectLst>
                <a:latin typeface="Tahoma" pitchFamily="34" charset="0"/>
                <a:ea typeface="Tahoma" pitchFamily="34" charset="0"/>
                <a:cs typeface="Tahoma" pitchFamily="34" charset="0"/>
              </a:rPr>
              <a:t>tabac</a:t>
            </a:r>
            <a:endParaRPr lang="en-US" sz="1400" b="1" dirty="0">
              <a:effectLst>
                <a:outerShdw blurRad="38100" dist="38100" dir="2700000" algn="tl">
                  <a:srgbClr val="FFFFFF"/>
                </a:outerShdw>
              </a:effectLst>
              <a:latin typeface="Tahoma" pitchFamily="34" charset="0"/>
              <a:ea typeface="Tahoma" pitchFamily="34" charset="0"/>
              <a:cs typeface="Tahoma" pitchFamily="34" charset="0"/>
            </a:endParaRPr>
          </a:p>
        </p:txBody>
      </p:sp>
      <p:sp>
        <p:nvSpPr>
          <p:cNvPr id="37919" name="Text Box 31"/>
          <p:cNvSpPr txBox="1">
            <a:spLocks noChangeArrowheads="1"/>
          </p:cNvSpPr>
          <p:nvPr/>
        </p:nvSpPr>
        <p:spPr bwMode="auto">
          <a:xfrm>
            <a:off x="1585183" y="3465513"/>
            <a:ext cx="774572"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defRPr/>
            </a:pPr>
            <a:r>
              <a:rPr lang="en-US" sz="1400" b="1">
                <a:effectLst>
                  <a:outerShdw blurRad="38100" dist="38100" dir="2700000" algn="tl">
                    <a:srgbClr val="FFFFFF"/>
                  </a:outerShdw>
                </a:effectLst>
                <a:latin typeface="Tahoma" pitchFamily="34" charset="0"/>
                <a:ea typeface="Tahoma" pitchFamily="34" charset="0"/>
                <a:cs typeface="Tahoma" pitchFamily="34" charset="0"/>
              </a:rPr>
              <a:t>         1</a:t>
            </a:r>
          </a:p>
        </p:txBody>
      </p:sp>
      <p:sp>
        <p:nvSpPr>
          <p:cNvPr id="11296" name="Line 32"/>
          <p:cNvSpPr>
            <a:spLocks noChangeShapeType="1"/>
          </p:cNvSpPr>
          <p:nvPr/>
        </p:nvSpPr>
        <p:spPr bwMode="auto">
          <a:xfrm flipV="1">
            <a:off x="2181225" y="3705225"/>
            <a:ext cx="1588" cy="12890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ction-sociale">
  <a:themeElements>
    <a:clrScheme name="action-socia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ction-social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defRPr>
        </a:defPPr>
      </a:lstStyle>
    </a:lnDef>
  </a:objectDefaults>
  <a:extraClrSchemeLst>
    <a:extraClrScheme>
      <a:clrScheme name="action-socia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ction-socia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ction-socia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ction-socia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ction-socia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ction-socia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ction-social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ction-socia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ction-socia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ction-socia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ction-socia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ction-socia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2678</TotalTime>
  <Words>1982</Words>
  <Application>Microsoft Office PowerPoint</Application>
  <PresentationFormat>Affichage à l'écran (4:3)</PresentationFormat>
  <Paragraphs>707</Paragraphs>
  <Slides>24</Slides>
  <Notes>15</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24</vt:i4>
      </vt:variant>
    </vt:vector>
  </HeadingPairs>
  <TitlesOfParts>
    <vt:vector size="26" baseType="lpstr">
      <vt:lpstr>action-sociale</vt:lpstr>
      <vt:lpstr>Chart</vt:lpstr>
      <vt:lpstr>EVALUATION DES METHODES  D’AIDE A L’ARRET DU TABAC</vt:lpstr>
      <vt:lpstr>Présentation PowerPoint</vt:lpstr>
      <vt:lpstr>Présentation PowerPoint</vt:lpstr>
      <vt:lpstr>Présentation PowerPoint</vt:lpstr>
      <vt:lpstr>Présentation PowerPoint</vt:lpstr>
      <vt:lpstr>Présentation PowerPoint</vt:lpstr>
      <vt:lpstr>Efficacité et tolérance d’un agoniste partiel  des récepteurs nicotiniques 42  dans l’arrêt du tabac</vt:lpstr>
      <vt:lpstr>Varénicline : programme de phase 3</vt:lpstr>
      <vt:lpstr>Schéma des études 1 &amp; 2</vt:lpstr>
      <vt:lpstr>Etudes 1 &amp; 2 : répartition des patients</vt:lpstr>
      <vt:lpstr>Abstinence continue au cours des sem 9-12  Critère d’efficacité primaire</vt:lpstr>
      <vt:lpstr>Abstinence continue au cours des sem 9-52 Critère d’efficacité secondaire</vt:lpstr>
      <vt:lpstr>Études 1 &amp; 2 : événements indésirables</vt:lpstr>
      <vt:lpstr>Études 1 &amp; 2 :  Arrêts prématurés de traitement</vt:lpstr>
      <vt:lpstr>Maintien de l’abstinence : Schéma de l’étude</vt:lpstr>
      <vt:lpstr>Étude de maintien de l’abstinence : Abstinence continue confirmée par mesure du CO</vt:lpstr>
      <vt:lpstr>Étude de maintien de l’abstinence :  Événements indésirables</vt:lpstr>
      <vt:lpstr>Étude de maintien de l’abstinence : Arrêts prématurés de traitement</vt:lpstr>
      <vt:lpstr>Présentation PowerPoint</vt:lpstr>
      <vt:lpstr>Présentation PowerPoint</vt:lpstr>
      <vt:lpstr>Présentation PowerPoint</vt:lpstr>
      <vt:lpstr>Présentation PowerPoint</vt:lpstr>
      <vt:lpstr>EFFETS SECONDAIRES DU SEVRAGE ET/OU MEDICAMENTS DU SEVRAGE</vt:lpstr>
      <vt:lpstr>EFFETS SECONDAIRES DU SEVRAGE ET/OU MEDICAMENTS DU SEVRAGE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Nathalie PLAZENET</dc:creator>
  <cp:lastModifiedBy>Administrateur</cp:lastModifiedBy>
  <cp:revision>325</cp:revision>
  <cp:lastPrinted>2016-02-29T09:45:22Z</cp:lastPrinted>
  <dcterms:created xsi:type="dcterms:W3CDTF">2012-09-13T08:53:48Z</dcterms:created>
  <dcterms:modified xsi:type="dcterms:W3CDTF">2018-02-21T09:00:16Z</dcterms:modified>
</cp:coreProperties>
</file>