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75" r:id="rId4"/>
    <p:sldId id="276" r:id="rId5"/>
    <p:sldId id="277" r:id="rId6"/>
    <p:sldId id="278" r:id="rId7"/>
    <p:sldId id="279" r:id="rId8"/>
    <p:sldId id="274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56" r:id="rId19"/>
    <p:sldId id="270" r:id="rId20"/>
    <p:sldId id="258" r:id="rId21"/>
    <p:sldId id="271" r:id="rId22"/>
    <p:sldId id="272" r:id="rId2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49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4BD2AB-8827-4249-B7E9-08DA50BDE3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22B141A-D8C2-4C1C-B6DC-F8D7D2F97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E053D0-4BE2-4DE1-83A3-9C91FB10B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C101572-8104-42C4-82CE-3C005A3C4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DD1D971-45F9-4A69-A419-BB35354C0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202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D28BB1-2FF4-4717-883C-B05DA4340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EC2B010-B278-47FB-A600-7252FA92B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00A34F-E331-4FE6-8E06-F1349A7DD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5E6FE7-4F7A-4071-B823-19C96983D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D8A812-4E10-495A-991E-E0785A7B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479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A69E1B2-26AF-4F04-9073-9AE0B91D9F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318A23C-6A48-4281-8415-D9EA824EE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E2639D-F340-4B64-9910-8F714C86F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3C07931-375A-4A3A-A340-D859FC74C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1D641D2-D5E6-412C-AA2C-3F936F9D0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4223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E711CF-9962-46AB-B22C-2AA1E5E23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8FA2DB1-4D2E-4108-9A0A-7E581C890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E1185C-BDCB-4C3A-B48A-5E35B3450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6809C17-E1FC-47AE-B3DB-3F9A923A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830579-C882-4321-A783-A20D94841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1963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74B5A7-36CC-49A5-B04B-3B00A1F0D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BECB45-D3D2-45F7-A062-2A810C032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EE3A02-B534-4345-A309-532136C1C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3C5D8D-F923-4ABC-88AF-DC79053CC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1D0E37-ADD4-4515-A199-C156CF8A2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511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FDA747-9C44-4342-ADB1-0D86C5E0C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DA86D4C-D5A6-4E25-AA96-2D443C930B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AB28D99-C6F5-48B0-B943-9D1FD9E77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DED4EA-7C86-47FF-B4FE-F50C61E71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61CF068-E049-4B48-9D62-E35782742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4669361-4D1E-4B12-9E58-2563FF602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6229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CAAFD2-3B92-429B-8781-4AD399D4D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D68998-8BE6-4BD5-A143-2580A3CE1A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1581454-C628-4F30-9E7C-66B3E34C1E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19C63E1-66AD-40A5-BB06-E01AACDAA5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B45E412-4297-4434-93C9-6433F2AF6F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CAFC545-8708-4073-9053-D51D7B172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4DDD808-E60A-441E-9DCC-BA97E9E2B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C4B7C11-A1AD-4BFD-8BE4-FF218F4D1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666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A1CD0C-40DE-4062-9813-F97A84002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2AA5EB6-8A3A-477F-9A56-3F57FDF3A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F886997-0124-4BDD-97E4-C3D81535C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C72CE7D-8FAC-41DC-85A9-BCC3A6A5A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49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D9DC95B-10E2-498D-850A-01D31CB26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D225839-DF7E-4DDD-A3FB-FE3BD1B6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4301E7C-1629-44CC-B632-9FCD59E0B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1236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F4EE1A-D02B-4EAE-8A99-136FC05E4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9FE7C7-76BD-431A-BB66-B210ECE46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F3B572A-A0EF-4B2C-A3C7-C9E8EFFEB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75FB7F2-8987-44E9-B365-7745032E8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E2B8843-0462-4CAA-9B05-42D8A6A6A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280F4F1-F541-4515-9190-061A1E054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5065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C49DA7-4A15-4CDE-BB6D-3A88D1840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FC891EC-D9E2-478E-9C1A-7BD25D2DAD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0924AA-98C3-4D75-8EBA-87259ACCE4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433AFA1-800D-42A0-A04D-E37DD9C41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E5284-0FB3-42C5-9329-3BB157BA7902}" type="datetimeFigureOut">
              <a:rPr lang="fr-FR" smtClean="0"/>
              <a:t>09/04/2021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A0F2DF7-8796-4DE9-AAC3-E8DD8FC21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F8EE8BE-E1B9-4C86-BB40-9A129AC33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752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FC3035B-5228-4410-8AD6-DCCC2505F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A233677-695F-40CF-8995-60B09C94E1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7A41BE3-57C6-40BA-B460-6EC551735D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E5284-0FB3-42C5-9329-3BB157BA7902}" type="datetimeFigureOut">
              <a:rPr lang="fr-FR" smtClean="0"/>
              <a:t>09/04/2021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978BC3-D0AD-4E21-96B3-6C76D087C6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AF12981-180D-400A-BE64-AE06ADEA9F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04851-7593-4607-9212-AD74269BCEA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0857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addic\Documents\DIU_Tabaco2020\1-%20Le%20premier%20entretien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addic\Documents\DIU_Tabaco2020\2-%20Principes%20de%20l&#8217;EM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addic\Documents\DIU_Tabaco2020\3%20-%20Etapes_Prochaska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addic\Documents\DIU_Tabaco2020\4%20-%20Gestion%20des%20&#233;motions.pd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5%20-%20Utilisation%20des%20th&#233;ories%20de%20l&#8217;engagement%20dans%20le%20sevrage.pd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5_cas_cliniques.pd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6%20-%20Techniques%20d&#8217;affirmation%20de%20soi.pd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7%20-%20Th&#233;rapie%20cognitive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addic\Documents\DIU_Tabaco2020\0%20-%20Tabacologie%20et%20psychanalyse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09800" y="332656"/>
            <a:ext cx="7772400" cy="1470025"/>
          </a:xfrm>
        </p:spPr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Place des TCC en tabacologie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00400" y="2307771"/>
            <a:ext cx="5791200" cy="2492829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Philippe ARVERS, MD PhD</a:t>
            </a:r>
          </a:p>
          <a:p>
            <a:r>
              <a:rPr lang="fr-FR" b="1" dirty="0">
                <a:solidFill>
                  <a:schemeClr val="bg1"/>
                </a:solidFill>
              </a:rPr>
              <a:t>7</a:t>
            </a:r>
            <a:r>
              <a:rPr lang="fr-FR" b="1" baseline="30000" dirty="0">
                <a:solidFill>
                  <a:schemeClr val="bg1"/>
                </a:solidFill>
              </a:rPr>
              <a:t>ème</a:t>
            </a:r>
            <a:r>
              <a:rPr lang="fr-FR" b="1" dirty="0">
                <a:solidFill>
                  <a:schemeClr val="bg1"/>
                </a:solidFill>
              </a:rPr>
              <a:t> CMA - Varces</a:t>
            </a:r>
          </a:p>
          <a:p>
            <a:r>
              <a:rPr lang="fr-FR" sz="2000" b="1" dirty="0">
                <a:solidFill>
                  <a:schemeClr val="bg1"/>
                </a:solidFill>
              </a:rPr>
              <a:t>Observatoire Territorial des Conduites à Risque de l’Adolescent – MSH - Université Grenoble Alpes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312" y="5484308"/>
            <a:ext cx="2363434" cy="106889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560" y="5486400"/>
            <a:ext cx="1174750" cy="11684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28" y="5480692"/>
            <a:ext cx="1471341" cy="104465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070132" y="4654877"/>
            <a:ext cx="60883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FFFF00"/>
                </a:solidFill>
              </a:rPr>
              <a:t>DIU Tabacologie – Session de Grenoble 2021</a:t>
            </a:r>
            <a:endParaRPr lang="fr-FR" sz="3200" dirty="0">
              <a:solidFill>
                <a:srgbClr val="FFFF0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BF7D9EC-2A09-4CFB-A672-40C04FB79E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0" y="5480692"/>
            <a:ext cx="920837" cy="133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60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Plan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TCC vs Psychothérapies</a:t>
            </a:r>
          </a:p>
          <a:p>
            <a:r>
              <a:rPr lang="fr-FR" b="1" dirty="0">
                <a:solidFill>
                  <a:schemeClr val="bg1"/>
                </a:solidFill>
                <a:hlinkClick r:id="rId2" action="ppaction://hlinkfile"/>
              </a:rPr>
              <a:t>Le premier entretien</a:t>
            </a:r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L’entretien motivationnel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 cycle de </a:t>
            </a:r>
            <a:r>
              <a:rPr lang="fr-FR" b="1" dirty="0" err="1">
                <a:solidFill>
                  <a:schemeClr val="bg2">
                    <a:lumMod val="90000"/>
                  </a:schemeClr>
                </a:solidFill>
              </a:rPr>
              <a:t>Prochaska</a:t>
            </a:r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-Di </a:t>
            </a:r>
            <a:r>
              <a:rPr lang="fr-FR" b="1" dirty="0" err="1">
                <a:solidFill>
                  <a:schemeClr val="bg2">
                    <a:lumMod val="90000"/>
                  </a:schemeClr>
                </a:solidFill>
              </a:rPr>
              <a:t>Clemente</a:t>
            </a:r>
            <a:endParaRPr lang="fr-FR" b="1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La gestion des émotions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L’utilisation des théories de l’engagement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Des cas cliniques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Les techniques d’affirmation de soi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La thérapie cognitive</a:t>
            </a:r>
          </a:p>
        </p:txBody>
      </p:sp>
    </p:spTree>
    <p:extLst>
      <p:ext uri="{BB962C8B-B14F-4D97-AF65-F5344CB8AC3E}">
        <p14:creationId xmlns:p14="http://schemas.microsoft.com/office/powerpoint/2010/main" val="2994439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Plan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TCC vs Psychothérapies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 premier entretien</a:t>
            </a:r>
          </a:p>
          <a:p>
            <a:r>
              <a:rPr lang="fr-FR" b="1" dirty="0">
                <a:solidFill>
                  <a:schemeClr val="bg1"/>
                </a:solidFill>
                <a:hlinkClick r:id="rId2" action="ppaction://hlinkfile"/>
              </a:rPr>
              <a:t>L’entretien motivationnel</a:t>
            </a:r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 cycle de </a:t>
            </a:r>
            <a:r>
              <a:rPr lang="fr-FR" b="1" dirty="0" err="1">
                <a:solidFill>
                  <a:schemeClr val="bg2">
                    <a:lumMod val="90000"/>
                  </a:schemeClr>
                </a:solidFill>
              </a:rPr>
              <a:t>Prochaska</a:t>
            </a:r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-Di </a:t>
            </a:r>
            <a:r>
              <a:rPr lang="fr-FR" b="1" dirty="0" err="1">
                <a:solidFill>
                  <a:schemeClr val="bg2">
                    <a:lumMod val="90000"/>
                  </a:schemeClr>
                </a:solidFill>
              </a:rPr>
              <a:t>Clemente</a:t>
            </a:r>
            <a:endParaRPr lang="fr-FR" b="1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La gestion des émotions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L’utilisation des théories de l’engagement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Des cas cliniques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Les techniques d’affirmation de soi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La thérapie cognitive</a:t>
            </a:r>
          </a:p>
        </p:txBody>
      </p:sp>
    </p:spTree>
    <p:extLst>
      <p:ext uri="{BB962C8B-B14F-4D97-AF65-F5344CB8AC3E}">
        <p14:creationId xmlns:p14="http://schemas.microsoft.com/office/powerpoint/2010/main" val="1437803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Plan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TCC vs Psychothérapies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 premier entretien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L’entretien motivationnel</a:t>
            </a:r>
          </a:p>
          <a:p>
            <a:r>
              <a:rPr lang="fr-FR" b="1" dirty="0">
                <a:solidFill>
                  <a:schemeClr val="bg1"/>
                </a:solidFill>
                <a:hlinkClick r:id="rId2" action="ppaction://hlinkfile"/>
              </a:rPr>
              <a:t>Le cycle de </a:t>
            </a:r>
            <a:r>
              <a:rPr lang="fr-FR" b="1" dirty="0" err="1">
                <a:solidFill>
                  <a:schemeClr val="bg1"/>
                </a:solidFill>
                <a:hlinkClick r:id="rId2" action="ppaction://hlinkfile"/>
              </a:rPr>
              <a:t>Prochaska</a:t>
            </a:r>
            <a:r>
              <a:rPr lang="fr-FR" b="1" dirty="0">
                <a:solidFill>
                  <a:schemeClr val="bg1"/>
                </a:solidFill>
                <a:hlinkClick r:id="rId2" action="ppaction://hlinkfile"/>
              </a:rPr>
              <a:t>-Di </a:t>
            </a:r>
            <a:r>
              <a:rPr lang="fr-FR" b="1" dirty="0" err="1">
                <a:solidFill>
                  <a:schemeClr val="bg1"/>
                </a:solidFill>
                <a:hlinkClick r:id="rId2" action="ppaction://hlinkfile"/>
              </a:rPr>
              <a:t>Clemente</a:t>
            </a:r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La gestion des émotions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L’utilisation des théories de l’engagement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Des cas cliniques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Les techniques d’affirmation de soi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La thérapie cognitive</a:t>
            </a:r>
          </a:p>
        </p:txBody>
      </p:sp>
    </p:spTree>
    <p:extLst>
      <p:ext uri="{BB962C8B-B14F-4D97-AF65-F5344CB8AC3E}">
        <p14:creationId xmlns:p14="http://schemas.microsoft.com/office/powerpoint/2010/main" val="2023510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Plan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TCC vs Psychothérapies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 premier entretien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L’entretien motivationnel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 cycle de </a:t>
            </a:r>
            <a:r>
              <a:rPr lang="fr-FR" b="1" dirty="0" err="1">
                <a:solidFill>
                  <a:schemeClr val="bg2">
                    <a:lumMod val="90000"/>
                  </a:schemeClr>
                </a:solidFill>
              </a:rPr>
              <a:t>Prochaska</a:t>
            </a:r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-Di </a:t>
            </a:r>
            <a:r>
              <a:rPr lang="fr-FR" b="1" dirty="0" err="1">
                <a:solidFill>
                  <a:schemeClr val="bg2">
                    <a:lumMod val="90000"/>
                  </a:schemeClr>
                </a:solidFill>
              </a:rPr>
              <a:t>Clemente</a:t>
            </a:r>
            <a:endParaRPr lang="fr-FR" b="1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fr-FR" b="1" dirty="0">
                <a:solidFill>
                  <a:schemeClr val="bg1"/>
                </a:solidFill>
                <a:hlinkClick r:id="rId2" action="ppaction://hlinkfile"/>
              </a:rPr>
              <a:t>La gestion des émotions</a:t>
            </a:r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L’utilisation des théories de l’engagement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Des cas cliniques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Les techniques d’affirmation de soi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La thérapie cognitive</a:t>
            </a:r>
          </a:p>
        </p:txBody>
      </p:sp>
    </p:spTree>
    <p:extLst>
      <p:ext uri="{BB962C8B-B14F-4D97-AF65-F5344CB8AC3E}">
        <p14:creationId xmlns:p14="http://schemas.microsoft.com/office/powerpoint/2010/main" val="3117861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Plan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TCC vs Psychothérapies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 premier entretien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L’entretien motivationnel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 cycle de </a:t>
            </a:r>
            <a:r>
              <a:rPr lang="fr-FR" b="1" dirty="0" err="1">
                <a:solidFill>
                  <a:schemeClr val="bg2">
                    <a:lumMod val="90000"/>
                  </a:schemeClr>
                </a:solidFill>
              </a:rPr>
              <a:t>Prochaska</a:t>
            </a:r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-Di </a:t>
            </a:r>
            <a:r>
              <a:rPr lang="fr-FR" b="1" dirty="0" err="1">
                <a:solidFill>
                  <a:schemeClr val="bg2">
                    <a:lumMod val="90000"/>
                  </a:schemeClr>
                </a:solidFill>
              </a:rPr>
              <a:t>Clemente</a:t>
            </a:r>
            <a:endParaRPr lang="fr-FR" b="1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La gestion des émotions</a:t>
            </a:r>
          </a:p>
          <a:p>
            <a:r>
              <a:rPr lang="fr-FR" b="1" dirty="0">
                <a:solidFill>
                  <a:schemeClr val="bg1"/>
                </a:solidFill>
                <a:hlinkClick r:id="rId2" action="ppaction://hlinkfile"/>
              </a:rPr>
              <a:t>L’utilisation des théories de l’engagement</a:t>
            </a:r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Des cas cliniques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Les techniques d’affirmation de soi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La thérapie cognitive</a:t>
            </a:r>
          </a:p>
        </p:txBody>
      </p:sp>
    </p:spTree>
    <p:extLst>
      <p:ext uri="{BB962C8B-B14F-4D97-AF65-F5344CB8AC3E}">
        <p14:creationId xmlns:p14="http://schemas.microsoft.com/office/powerpoint/2010/main" val="38824180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Plan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TCC vs Psychothérapies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 premier entretien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L’entretien motivationnel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 cycle de </a:t>
            </a:r>
            <a:r>
              <a:rPr lang="fr-FR" b="1" dirty="0" err="1">
                <a:solidFill>
                  <a:schemeClr val="bg2">
                    <a:lumMod val="90000"/>
                  </a:schemeClr>
                </a:solidFill>
              </a:rPr>
              <a:t>Prochaska</a:t>
            </a:r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-Di </a:t>
            </a:r>
            <a:r>
              <a:rPr lang="fr-FR" b="1" dirty="0" err="1">
                <a:solidFill>
                  <a:schemeClr val="bg2">
                    <a:lumMod val="90000"/>
                  </a:schemeClr>
                </a:solidFill>
              </a:rPr>
              <a:t>Clemente</a:t>
            </a:r>
            <a:endParaRPr lang="fr-FR" b="1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La gestion des émotions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L’utilisation des théories de l’engagement</a:t>
            </a:r>
          </a:p>
          <a:p>
            <a:r>
              <a:rPr lang="fr-FR" b="1" dirty="0">
                <a:solidFill>
                  <a:schemeClr val="bg1"/>
                </a:solidFill>
                <a:hlinkClick r:id="rId2" action="ppaction://hlinkfile"/>
              </a:rPr>
              <a:t>Des cas cliniques</a:t>
            </a:r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Les techniques d’affirmation de soi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La thérapie cognitive</a:t>
            </a:r>
          </a:p>
        </p:txBody>
      </p:sp>
    </p:spTree>
    <p:extLst>
      <p:ext uri="{BB962C8B-B14F-4D97-AF65-F5344CB8AC3E}">
        <p14:creationId xmlns:p14="http://schemas.microsoft.com/office/powerpoint/2010/main" val="11202376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Plan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TCC vs Psychothérapies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 premier entretien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L’entretien motivationnel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 cycle de </a:t>
            </a:r>
            <a:r>
              <a:rPr lang="fr-FR" b="1" dirty="0" err="1">
                <a:solidFill>
                  <a:schemeClr val="bg2">
                    <a:lumMod val="90000"/>
                  </a:schemeClr>
                </a:solidFill>
              </a:rPr>
              <a:t>Prochaska</a:t>
            </a:r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-Di </a:t>
            </a:r>
            <a:r>
              <a:rPr lang="fr-FR" b="1" dirty="0" err="1">
                <a:solidFill>
                  <a:schemeClr val="bg2">
                    <a:lumMod val="90000"/>
                  </a:schemeClr>
                </a:solidFill>
              </a:rPr>
              <a:t>Clemente</a:t>
            </a:r>
            <a:endParaRPr lang="fr-FR" b="1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La gestion des émotions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L’utilisation des théories de l’engagement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Des cas cliniques</a:t>
            </a:r>
          </a:p>
          <a:p>
            <a:r>
              <a:rPr lang="fr-FR" b="1" dirty="0">
                <a:solidFill>
                  <a:schemeClr val="bg1"/>
                </a:solidFill>
                <a:hlinkClick r:id="rId2" action="ppaction://hlinkfile"/>
              </a:rPr>
              <a:t>Les techniques d’affirmation de soi</a:t>
            </a:r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La thérapie cognitive</a:t>
            </a:r>
          </a:p>
        </p:txBody>
      </p:sp>
    </p:spTree>
    <p:extLst>
      <p:ext uri="{BB962C8B-B14F-4D97-AF65-F5344CB8AC3E}">
        <p14:creationId xmlns:p14="http://schemas.microsoft.com/office/powerpoint/2010/main" val="4290840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Plan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TCC vs Psychothérapies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 premier entretien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L’entretien motivationnel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 cycle de </a:t>
            </a:r>
            <a:r>
              <a:rPr lang="fr-FR" b="1" dirty="0" err="1">
                <a:solidFill>
                  <a:schemeClr val="bg2">
                    <a:lumMod val="90000"/>
                  </a:schemeClr>
                </a:solidFill>
              </a:rPr>
              <a:t>Prochaska</a:t>
            </a:r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-Di </a:t>
            </a:r>
            <a:r>
              <a:rPr lang="fr-FR" b="1" dirty="0" err="1">
                <a:solidFill>
                  <a:schemeClr val="bg2">
                    <a:lumMod val="90000"/>
                  </a:schemeClr>
                </a:solidFill>
              </a:rPr>
              <a:t>Clemente</a:t>
            </a:r>
            <a:endParaRPr lang="fr-FR" b="1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La gestion des émotions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L’utilisation des théories de l’engagement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Des cas cliniques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Les techniques d’affirmation de soi</a:t>
            </a:r>
          </a:p>
          <a:p>
            <a:r>
              <a:rPr lang="fr-FR" b="1" dirty="0">
                <a:solidFill>
                  <a:schemeClr val="bg1"/>
                </a:solidFill>
                <a:hlinkClick r:id="rId2" action="ppaction://hlinkfile"/>
              </a:rPr>
              <a:t>La thérapie cognitive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6000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B57754-2206-4CCF-862B-4D99D9C906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FFFF00"/>
                </a:solidFill>
              </a:rPr>
              <a:t>Formation à l’entretien motivationnel (5 heures)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1BD388E-0A9F-4229-B62B-6F37C7916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9073" y="4079875"/>
            <a:ext cx="11084312" cy="1655762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FFFF00"/>
                </a:solidFill>
              </a:rPr>
              <a:t>https://netevent.ccnpps.ca/netevent/default.aspx?id=8O4596JPIOE%3d&amp;f=431&amp;lng=fr</a:t>
            </a:r>
          </a:p>
        </p:txBody>
      </p:sp>
    </p:spTree>
    <p:extLst>
      <p:ext uri="{BB962C8B-B14F-4D97-AF65-F5344CB8AC3E}">
        <p14:creationId xmlns:p14="http://schemas.microsoft.com/office/powerpoint/2010/main" val="28024113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10042F-5E24-4A4E-A2A8-89C4179C7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FFFF00"/>
                </a:solidFill>
              </a:rPr>
              <a:t>Formulaire d’inscription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20A06EE-6EB8-475E-B8C2-0803643DC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740" y="1409602"/>
            <a:ext cx="8912181" cy="528040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33365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La triple dépendance liée au tabac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Dépendance nicotinique</a:t>
            </a:r>
          </a:p>
          <a:p>
            <a:r>
              <a:rPr lang="fr-FR" b="1" dirty="0">
                <a:solidFill>
                  <a:schemeClr val="bg1"/>
                </a:solidFill>
              </a:rPr>
              <a:t>Dépendance comportementale</a:t>
            </a:r>
          </a:p>
          <a:p>
            <a:r>
              <a:rPr lang="fr-FR" b="1" dirty="0">
                <a:solidFill>
                  <a:schemeClr val="bg1"/>
                </a:solidFill>
              </a:rPr>
              <a:t>Dépendance psychologique</a:t>
            </a:r>
          </a:p>
        </p:txBody>
      </p:sp>
    </p:spTree>
    <p:extLst>
      <p:ext uri="{BB962C8B-B14F-4D97-AF65-F5344CB8AC3E}">
        <p14:creationId xmlns:p14="http://schemas.microsoft.com/office/powerpoint/2010/main" val="26113285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7A4F5D-2A56-4124-A5FE-84359E348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19"/>
            <a:ext cx="10515600" cy="1325563"/>
          </a:xfrm>
        </p:spPr>
        <p:txBody>
          <a:bodyPr/>
          <a:lstStyle/>
          <a:p>
            <a:r>
              <a:rPr lang="fr-FR" b="1" dirty="0">
                <a:solidFill>
                  <a:srgbClr val="FFFF00"/>
                </a:solidFill>
              </a:rPr>
              <a:t>Contenu du cours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3E7C001-3AE5-49C3-8C04-941C28517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450" y="1236372"/>
            <a:ext cx="5266556" cy="560749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301413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7A4F5D-2A56-4124-A5FE-84359E348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19"/>
            <a:ext cx="10515600" cy="1325563"/>
          </a:xfrm>
        </p:spPr>
        <p:txBody>
          <a:bodyPr/>
          <a:lstStyle/>
          <a:p>
            <a:r>
              <a:rPr lang="fr-FR" b="1" dirty="0">
                <a:solidFill>
                  <a:srgbClr val="FFFF00"/>
                </a:solidFill>
              </a:rPr>
              <a:t>Contenu du cours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8634EC1-0677-49DF-81BC-4524C9C45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99" y="1095048"/>
            <a:ext cx="10290984" cy="576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3504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551A9D-A822-4843-B5BB-9D798BDD3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rgbClr val="FFFF00"/>
                </a:solidFill>
              </a:rPr>
              <a:t>Après avoir répondu à quelques questions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203AA4E-A393-4AC3-8DDF-2C0EF23F09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996" y="1336064"/>
            <a:ext cx="5068007" cy="552527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91170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Les recommandations de la HAS (2014)</a:t>
            </a:r>
            <a:endParaRPr lang="fr-FR" sz="4400" b="1" dirty="0">
              <a:solidFill>
                <a:srgbClr val="FFFF0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0B98C81-9C04-4437-A3DD-280A3CF4C0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734" y="1499077"/>
            <a:ext cx="3810532" cy="535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701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Les recommandations de la HAS (2014)</a:t>
            </a:r>
            <a:endParaRPr lang="fr-FR" sz="4400" b="1" dirty="0">
              <a:solidFill>
                <a:srgbClr val="FFFF0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0B66F90-1221-4ABF-B074-88295C049A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179" y="1826856"/>
            <a:ext cx="6925642" cy="480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972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Les recommandations de la HAS (2014)</a:t>
            </a:r>
            <a:endParaRPr lang="fr-FR" sz="4400" b="1" dirty="0">
              <a:solidFill>
                <a:srgbClr val="FFFF0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1B95F37-86FA-4D32-821C-651DAD4D1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535" y="1861918"/>
            <a:ext cx="8573389" cy="419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63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Les recommandations de la HAS (2014)</a:t>
            </a:r>
            <a:endParaRPr lang="fr-FR" sz="4400" b="1" dirty="0">
              <a:solidFill>
                <a:srgbClr val="FFFF00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64CE907-F961-4B8A-B9CA-C70B91392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600" y="1550762"/>
            <a:ext cx="6620799" cy="491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432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Les recommandations de la HAS (2014)</a:t>
            </a:r>
            <a:endParaRPr lang="fr-FR" sz="4400" b="1" dirty="0">
              <a:solidFill>
                <a:srgbClr val="FFFF0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273A899-E78D-4B8D-A824-4C51B1CF20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758" y="1537348"/>
            <a:ext cx="6868484" cy="483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96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Plan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TCC vs Psychothérapies</a:t>
            </a:r>
          </a:p>
          <a:p>
            <a:r>
              <a:rPr lang="fr-FR" b="1" dirty="0">
                <a:solidFill>
                  <a:schemeClr val="bg1"/>
                </a:solidFill>
              </a:rPr>
              <a:t>Le premier entretien</a:t>
            </a:r>
          </a:p>
          <a:p>
            <a:r>
              <a:rPr lang="fr-FR" b="1" dirty="0">
                <a:solidFill>
                  <a:schemeClr val="bg1"/>
                </a:solidFill>
              </a:rPr>
              <a:t>L’entretien motivationnel</a:t>
            </a:r>
          </a:p>
          <a:p>
            <a:r>
              <a:rPr lang="fr-FR" b="1" dirty="0">
                <a:solidFill>
                  <a:schemeClr val="bg1"/>
                </a:solidFill>
              </a:rPr>
              <a:t>Le cycle de </a:t>
            </a:r>
            <a:r>
              <a:rPr lang="fr-FR" b="1" dirty="0" err="1">
                <a:solidFill>
                  <a:schemeClr val="bg1"/>
                </a:solidFill>
              </a:rPr>
              <a:t>Prochaska</a:t>
            </a:r>
            <a:r>
              <a:rPr lang="fr-FR" b="1" dirty="0">
                <a:solidFill>
                  <a:schemeClr val="bg1"/>
                </a:solidFill>
              </a:rPr>
              <a:t>-Di </a:t>
            </a:r>
            <a:r>
              <a:rPr lang="fr-FR" b="1" dirty="0" err="1">
                <a:solidFill>
                  <a:schemeClr val="bg1"/>
                </a:solidFill>
              </a:rPr>
              <a:t>Clemente</a:t>
            </a:r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1"/>
                </a:solidFill>
              </a:rPr>
              <a:t>La gestion des émotions</a:t>
            </a:r>
          </a:p>
          <a:p>
            <a:r>
              <a:rPr lang="fr-FR" b="1" dirty="0">
                <a:solidFill>
                  <a:schemeClr val="bg1"/>
                </a:solidFill>
              </a:rPr>
              <a:t>L’utilisation des théories de l’engagement</a:t>
            </a:r>
          </a:p>
          <a:p>
            <a:r>
              <a:rPr lang="fr-FR" b="1" dirty="0">
                <a:solidFill>
                  <a:schemeClr val="bg1"/>
                </a:solidFill>
              </a:rPr>
              <a:t>Des cas cliniques</a:t>
            </a:r>
          </a:p>
          <a:p>
            <a:r>
              <a:rPr lang="fr-FR" b="1" dirty="0">
                <a:solidFill>
                  <a:schemeClr val="bg1"/>
                </a:solidFill>
              </a:rPr>
              <a:t>Les techniques d’affirmation de soi</a:t>
            </a:r>
          </a:p>
          <a:p>
            <a:r>
              <a:rPr lang="fr-FR" b="1" dirty="0">
                <a:solidFill>
                  <a:schemeClr val="bg1"/>
                </a:solidFill>
              </a:rPr>
              <a:t>La thérapie cognitive</a:t>
            </a:r>
          </a:p>
        </p:txBody>
      </p:sp>
    </p:spTree>
    <p:extLst>
      <p:ext uri="{BB962C8B-B14F-4D97-AF65-F5344CB8AC3E}">
        <p14:creationId xmlns:p14="http://schemas.microsoft.com/office/powerpoint/2010/main" val="771263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fr-FR" sz="4800" b="1" dirty="0">
                <a:solidFill>
                  <a:srgbClr val="FFFF00"/>
                </a:solidFill>
              </a:rPr>
              <a:t>Plan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1" dirty="0">
                <a:solidFill>
                  <a:schemeClr val="bg1"/>
                </a:solidFill>
                <a:hlinkClick r:id="rId2" action="ppaction://hlinkfile"/>
              </a:rPr>
              <a:t>TCC vs Psychothérapies</a:t>
            </a:r>
            <a:endParaRPr lang="fr-FR" b="1" dirty="0">
              <a:solidFill>
                <a:schemeClr val="bg1"/>
              </a:solidFill>
            </a:endParaRP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 premier entretien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L’entretien motivationnel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 cycle de </a:t>
            </a:r>
            <a:r>
              <a:rPr lang="fr-FR" b="1" dirty="0" err="1">
                <a:solidFill>
                  <a:schemeClr val="bg2">
                    <a:lumMod val="90000"/>
                  </a:schemeClr>
                </a:solidFill>
              </a:rPr>
              <a:t>Prochaska</a:t>
            </a:r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-Di </a:t>
            </a:r>
            <a:r>
              <a:rPr lang="fr-FR" b="1" dirty="0" err="1">
                <a:solidFill>
                  <a:schemeClr val="bg2">
                    <a:lumMod val="90000"/>
                  </a:schemeClr>
                </a:solidFill>
              </a:rPr>
              <a:t>Clemente</a:t>
            </a:r>
            <a:endParaRPr lang="fr-FR" b="1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La gestion des émotions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L’utilisation des théories de l’engagement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Des cas cliniques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Les techniques d’affirmation de soi</a:t>
            </a:r>
          </a:p>
          <a:p>
            <a:r>
              <a:rPr lang="fr-FR" b="1" dirty="0">
                <a:solidFill>
                  <a:schemeClr val="bg2">
                    <a:lumMod val="90000"/>
                  </a:schemeClr>
                </a:solidFill>
              </a:rPr>
              <a:t>La thérapie cognitive</a:t>
            </a:r>
          </a:p>
        </p:txBody>
      </p:sp>
    </p:spTree>
    <p:extLst>
      <p:ext uri="{BB962C8B-B14F-4D97-AF65-F5344CB8AC3E}">
        <p14:creationId xmlns:p14="http://schemas.microsoft.com/office/powerpoint/2010/main" val="35940931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TM04033921[[fn=Damas]]</Template>
  <TotalTime>86</TotalTime>
  <Words>476</Words>
  <Application>Microsoft Office PowerPoint</Application>
  <PresentationFormat>Grand écran</PresentationFormat>
  <Paragraphs>120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Thème Office</vt:lpstr>
      <vt:lpstr>Place des TCC en tabacologie</vt:lpstr>
      <vt:lpstr>La triple dépendance liée au tabac</vt:lpstr>
      <vt:lpstr>Les recommandations de la HAS (2014)</vt:lpstr>
      <vt:lpstr>Les recommandations de la HAS (2014)</vt:lpstr>
      <vt:lpstr>Les recommandations de la HAS (2014)</vt:lpstr>
      <vt:lpstr>Les recommandations de la HAS (2014)</vt:lpstr>
      <vt:lpstr>Les recommandations de la HAS (2014)</vt:lpstr>
      <vt:lpstr>Plan</vt:lpstr>
      <vt:lpstr>Plan</vt:lpstr>
      <vt:lpstr>Plan</vt:lpstr>
      <vt:lpstr>Plan</vt:lpstr>
      <vt:lpstr>Plan</vt:lpstr>
      <vt:lpstr>Plan</vt:lpstr>
      <vt:lpstr>Plan</vt:lpstr>
      <vt:lpstr>Plan</vt:lpstr>
      <vt:lpstr>Plan</vt:lpstr>
      <vt:lpstr>Plan</vt:lpstr>
      <vt:lpstr>Formation à l’entretien motivationnel (5 heures)</vt:lpstr>
      <vt:lpstr>Formulaire d’inscription</vt:lpstr>
      <vt:lpstr>Contenu du cours</vt:lpstr>
      <vt:lpstr>Contenu du cours</vt:lpstr>
      <vt:lpstr>Après avoir répondu à quelques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Addictions et dépendances Je gère … ou j’exagère !</dc:title>
  <dc:creator>philippe arvers</dc:creator>
  <cp:lastModifiedBy>philippe arvers</cp:lastModifiedBy>
  <cp:revision>8</cp:revision>
  <dcterms:created xsi:type="dcterms:W3CDTF">2021-04-08T15:09:32Z</dcterms:created>
  <dcterms:modified xsi:type="dcterms:W3CDTF">2021-04-09T11:34:58Z</dcterms:modified>
</cp:coreProperties>
</file>