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7" r:id="rId3"/>
    <p:sldId id="259" r:id="rId4"/>
    <p:sldId id="275" r:id="rId5"/>
    <p:sldId id="276" r:id="rId6"/>
    <p:sldId id="277" r:id="rId7"/>
    <p:sldId id="278" r:id="rId8"/>
    <p:sldId id="279" r:id="rId9"/>
    <p:sldId id="281" r:id="rId10"/>
    <p:sldId id="282" r:id="rId11"/>
    <p:sldId id="283" r:id="rId12"/>
    <p:sldId id="274" r:id="rId13"/>
    <p:sldId id="280" r:id="rId14"/>
    <p:sldId id="256" r:id="rId15"/>
    <p:sldId id="270" r:id="rId16"/>
    <p:sldId id="258" r:id="rId17"/>
    <p:sldId id="271" r:id="rId18"/>
    <p:sldId id="272" r:id="rId1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92" d="100"/>
          <a:sy n="92" d="100"/>
        </p:scale>
        <p:origin x="414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14BD2AB-8827-4249-B7E9-08DA50BDE3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22B141A-D8C2-4C1C-B6DC-F8D7D2F97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8E053D0-4BE2-4DE1-83A3-9C91FB10B7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E5284-0FB3-42C5-9329-3BB157BA7902}" type="datetimeFigureOut">
              <a:rPr lang="fr-FR" smtClean="0"/>
              <a:t>09/04/2024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C101572-8104-42C4-82CE-3C005A3C4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DD1D971-45F9-4A69-A419-BB35354C09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04851-7593-4607-9212-AD74269BCE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52025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0D28BB1-2FF4-4717-883C-B05DA43408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3EC2B010-B278-47FB-A600-7252FA92B8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000A34F-E331-4FE6-8E06-F1349A7DD3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E5284-0FB3-42C5-9329-3BB157BA7902}" type="datetimeFigureOut">
              <a:rPr lang="fr-FR" smtClean="0"/>
              <a:t>09/04/2024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D5E6FE7-4F7A-4071-B823-19C96983DA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9D8A812-4E10-495A-991E-E0785A7B8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04851-7593-4607-9212-AD74269BCE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44798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FA69E1B2-26AF-4F04-9073-9AE0B91D9F1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318A23C-6A48-4281-8415-D9EA824EE8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CE2639D-F340-4B64-9910-8F714C86F1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E5284-0FB3-42C5-9329-3BB157BA7902}" type="datetimeFigureOut">
              <a:rPr lang="fr-FR" smtClean="0"/>
              <a:t>09/04/2024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3C07931-375A-4A3A-A340-D859FC74C5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1D641D2-D5E6-412C-AA2C-3F936F9D0A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04851-7593-4607-9212-AD74269BCE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42233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14A45F6E-83DB-FC2F-9A00-E343260392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B8580BE-5F2D-4FA4-8695-3921DF4A2E27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09/04/2024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B34C9D22-3454-89D5-AC80-92DD994DFB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54D02F9-545B-26B5-7FDF-41F0974016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C62FD3-808D-486C-85D4-FC407ED43ECE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30266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CE711CF-9962-46AB-B22C-2AA1E5E237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8FA2DB1-4D2E-4108-9A0A-7E581C8907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5E1185C-BDCB-4C3A-B48A-5E35B34505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E5284-0FB3-42C5-9329-3BB157BA7902}" type="datetimeFigureOut">
              <a:rPr lang="fr-FR" smtClean="0"/>
              <a:t>09/04/2024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6809C17-E1FC-47AE-B3DB-3F9A923AE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3830579-C882-4321-A783-A20D948415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04851-7593-4607-9212-AD74269BCE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19634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074B5A7-36CC-49A5-B04B-3B00A1F0D1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5BECB45-D3D2-45F7-A062-2A810C032B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0EE3A02-B534-4345-A309-532136C1C7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E5284-0FB3-42C5-9329-3BB157BA7902}" type="datetimeFigureOut">
              <a:rPr lang="fr-FR" smtClean="0"/>
              <a:t>09/04/2024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13C5D8D-F923-4ABC-88AF-DC79053CCF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B1D0E37-ADD4-4515-A199-C156CF8A21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04851-7593-4607-9212-AD74269BCE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5119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1FDA747-9C44-4342-ADB1-0D86C5E0CE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DA86D4C-D5A6-4E25-AA96-2D443C930B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AB28D99-C6F5-48B0-B943-9D1FD9E773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4DED4EA-7C86-47FF-B4FE-F50C61E712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E5284-0FB3-42C5-9329-3BB157BA7902}" type="datetimeFigureOut">
              <a:rPr lang="fr-FR" smtClean="0"/>
              <a:t>09/04/2024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61CF068-E049-4B48-9D62-E35782742E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4669361-4D1E-4B12-9E58-2563FF602C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04851-7593-4607-9212-AD74269BCE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6229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6CAAFD2-3B92-429B-8781-4AD399D4D6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5D68998-8BE6-4BD5-A143-2580A3CE1A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1581454-C628-4F30-9E7C-66B3E34C1E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119C63E1-66AD-40A5-BB06-E01AACDAA5D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AB45E412-4297-4434-93C9-6433F2AF6FE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8CAFC545-8708-4073-9053-D51D7B1721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E5284-0FB3-42C5-9329-3BB157BA7902}" type="datetimeFigureOut">
              <a:rPr lang="fr-FR" smtClean="0"/>
              <a:t>09/04/2024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64DDD808-E60A-441E-9DCC-BA97E9E2B6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CC4B7C11-A1AD-4BFD-8BE4-FF218F4D16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04851-7593-4607-9212-AD74269BCE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86667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A1CD0C-40DE-4062-9813-F97A84002F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2AA5EB6-8A3A-477F-9A56-3F57FDF3A9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E5284-0FB3-42C5-9329-3BB157BA7902}" type="datetimeFigureOut">
              <a:rPr lang="fr-FR" smtClean="0"/>
              <a:t>09/04/2024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F886997-0124-4BDD-97E4-C3D81535C3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C72CE7D-8FAC-41DC-85A9-BCC3A6A5A6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04851-7593-4607-9212-AD74269BCE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749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D9DC95B-10E2-498D-850A-01D31CB269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E5284-0FB3-42C5-9329-3BB157BA7902}" type="datetimeFigureOut">
              <a:rPr lang="fr-FR" smtClean="0"/>
              <a:t>09/04/2024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5D225839-DF7E-4DDD-A3FB-FE3BD1B625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4301E7C-1629-44CC-B632-9FCD59E0BA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04851-7593-4607-9212-AD74269BCE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1236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F4EE1A-D02B-4EAE-8A99-136FC05E44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D9FE7C7-76BD-431A-BB66-B210ECE464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F3B572A-A0EF-4B2C-A3C7-C9E8EFFEB3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75FB7F2-8987-44E9-B365-7745032E88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E5284-0FB3-42C5-9329-3BB157BA7902}" type="datetimeFigureOut">
              <a:rPr lang="fr-FR" smtClean="0"/>
              <a:t>09/04/2024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E2B8843-0462-4CAA-9B05-42D8A6A6A0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280F4F1-F541-4515-9190-061A1E054F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04851-7593-4607-9212-AD74269BCE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5065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9C49DA7-4A15-4CDE-BB6D-3A88D18404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4FC891EC-D9E2-478E-9C1A-7BD25D2DAD4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F0924AA-98C3-4D75-8EBA-87259ACCE4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433AFA1-800D-42A0-A04D-E37DD9C41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E5284-0FB3-42C5-9329-3BB157BA7902}" type="datetimeFigureOut">
              <a:rPr lang="fr-FR" smtClean="0"/>
              <a:t>09/04/2024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A0F2DF7-8796-4DE9-AAC3-E8DD8FC219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F8EE8BE-E1B9-4C86-BB40-9A129AC33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04851-7593-4607-9212-AD74269BCE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7527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7FC3035B-5228-4410-8AD6-DCCC2505F4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A233677-695F-40CF-8995-60B09C94E1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7A41BE3-57C6-40BA-B460-6EC551735D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3E5284-0FB3-42C5-9329-3BB157BA7902}" type="datetimeFigureOut">
              <a:rPr lang="fr-FR" smtClean="0"/>
              <a:t>09/04/2024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5978BC3-D0AD-4E21-96B3-6C76D087C6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AF12981-180D-400A-BE64-AE06ADEA9F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504851-7593-4607-9212-AD74269BCE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0857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8A283ED5-D622-48C0-0340-22CB34913A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35AE63C-3BDF-90EA-231D-8B210D88C0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8D8064B-5B35-3BAD-433C-B0D0BD9749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B8580BE-5F2D-4FA4-8695-3921DF4A2E27}" type="datetimeFigureOut">
              <a:rPr lang="fr-FR" smtClean="0"/>
              <a:t>09/04/2024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4FD4758-C9A7-39A0-5CA6-8204431516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A1093E7-FA62-9809-50D5-51645ED0D7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BC62FD3-808D-486C-85D4-FC407ED43EC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7364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209800" y="332656"/>
            <a:ext cx="7772400" cy="1470025"/>
          </a:xfrm>
        </p:spPr>
        <p:txBody>
          <a:bodyPr anchor="ctr">
            <a:normAutofit/>
          </a:bodyPr>
          <a:lstStyle/>
          <a:p>
            <a:r>
              <a:rPr lang="fr-FR" sz="4800" b="1" dirty="0">
                <a:solidFill>
                  <a:srgbClr val="FFFF00"/>
                </a:solidFill>
              </a:rPr>
              <a:t>Place des TCC en tabacologie</a:t>
            </a:r>
            <a:endParaRPr lang="fr-FR" sz="4400" b="1" dirty="0">
              <a:solidFill>
                <a:srgbClr val="FFFF00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200400" y="2307771"/>
            <a:ext cx="5791200" cy="2492829"/>
          </a:xfrm>
        </p:spPr>
        <p:txBody>
          <a:bodyPr>
            <a:normAutofit/>
          </a:bodyPr>
          <a:lstStyle/>
          <a:p>
            <a:r>
              <a:rPr lang="fr-FR" b="1" dirty="0">
                <a:solidFill>
                  <a:schemeClr val="bg1"/>
                </a:solidFill>
              </a:rPr>
              <a:t>Philippe ARVERS, MD PhD</a:t>
            </a:r>
          </a:p>
          <a:p>
            <a:r>
              <a:rPr lang="fr-FR" b="1" dirty="0">
                <a:solidFill>
                  <a:schemeClr val="bg1"/>
                </a:solidFill>
              </a:rPr>
              <a:t>7</a:t>
            </a:r>
            <a:r>
              <a:rPr lang="fr-FR" b="1" baseline="30000" dirty="0">
                <a:solidFill>
                  <a:schemeClr val="bg1"/>
                </a:solidFill>
              </a:rPr>
              <a:t>ème</a:t>
            </a:r>
            <a:r>
              <a:rPr lang="fr-FR" b="1" dirty="0">
                <a:solidFill>
                  <a:schemeClr val="bg1"/>
                </a:solidFill>
              </a:rPr>
              <a:t> CMA - Varces</a:t>
            </a:r>
          </a:p>
          <a:p>
            <a:r>
              <a:rPr lang="fr-FR" sz="2000" b="1" dirty="0">
                <a:solidFill>
                  <a:schemeClr val="bg1"/>
                </a:solidFill>
              </a:rPr>
              <a:t>Observatoire Territorial des Conduites à Risque de l’Adolescent – MSH - Université Grenoble Alpes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0023" y="5484308"/>
            <a:ext cx="2363434" cy="1068892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7271" y="5486400"/>
            <a:ext cx="1174750" cy="1168400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3070132" y="4654877"/>
            <a:ext cx="608838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400" b="1" dirty="0">
                <a:solidFill>
                  <a:srgbClr val="FFFF00"/>
                </a:solidFill>
              </a:rPr>
              <a:t>DIU Tabacologie – Session de Grenoble </a:t>
            </a:r>
          </a:p>
          <a:p>
            <a:pPr algn="ctr"/>
            <a:r>
              <a:rPr lang="fr-FR" sz="2400" b="1" dirty="0">
                <a:solidFill>
                  <a:srgbClr val="FFFF00"/>
                </a:solidFill>
              </a:rPr>
              <a:t>12 AVRIL 2024</a:t>
            </a:r>
            <a:endParaRPr lang="fr-FR" sz="3200" dirty="0">
              <a:solidFill>
                <a:srgbClr val="FFFF0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EBF7D9EC-2A09-4CFB-A672-40C04FB79E7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4711" y="5480692"/>
            <a:ext cx="920837" cy="1333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3609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2E99EFAD-0C37-2A29-8908-A74D0E1177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1844" y="468350"/>
            <a:ext cx="9873517" cy="5754029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3495208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fr-FR" sz="4800" b="1" dirty="0">
                <a:solidFill>
                  <a:srgbClr val="FFFF00"/>
                </a:solidFill>
              </a:rPr>
              <a:t>Plan</a:t>
            </a:r>
            <a:endParaRPr lang="fr-FR" sz="4400" b="1" dirty="0">
              <a:solidFill>
                <a:srgbClr val="FFFF00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b="1" dirty="0">
                <a:solidFill>
                  <a:schemeClr val="bg1"/>
                </a:solidFill>
              </a:rPr>
              <a:t>TCC vs Psychothérapies</a:t>
            </a:r>
          </a:p>
          <a:p>
            <a:r>
              <a:rPr lang="fr-FR" b="1" dirty="0">
                <a:solidFill>
                  <a:schemeClr val="bg1"/>
                </a:solidFill>
              </a:rPr>
              <a:t>Le premier entretien</a:t>
            </a:r>
          </a:p>
          <a:p>
            <a:r>
              <a:rPr lang="fr-FR" b="1" dirty="0">
                <a:solidFill>
                  <a:schemeClr val="bg1"/>
                </a:solidFill>
              </a:rPr>
              <a:t>L’entretien motivationnel</a:t>
            </a:r>
          </a:p>
          <a:p>
            <a:r>
              <a:rPr lang="fr-FR" b="1" dirty="0">
                <a:solidFill>
                  <a:schemeClr val="bg1"/>
                </a:solidFill>
              </a:rPr>
              <a:t>Le cycle de </a:t>
            </a:r>
            <a:r>
              <a:rPr lang="fr-FR" b="1" dirty="0" err="1">
                <a:solidFill>
                  <a:schemeClr val="bg1"/>
                </a:solidFill>
              </a:rPr>
              <a:t>Prochaska</a:t>
            </a:r>
            <a:r>
              <a:rPr lang="fr-FR" b="1" dirty="0">
                <a:solidFill>
                  <a:schemeClr val="bg1"/>
                </a:solidFill>
              </a:rPr>
              <a:t>-Di </a:t>
            </a:r>
            <a:r>
              <a:rPr lang="fr-FR" b="1" dirty="0" err="1">
                <a:solidFill>
                  <a:schemeClr val="bg1"/>
                </a:solidFill>
              </a:rPr>
              <a:t>Clemente</a:t>
            </a:r>
            <a:endParaRPr lang="fr-FR" b="1" dirty="0">
              <a:solidFill>
                <a:schemeClr val="bg1"/>
              </a:solidFill>
            </a:endParaRPr>
          </a:p>
          <a:p>
            <a:r>
              <a:rPr lang="fr-FR" b="1" dirty="0">
                <a:solidFill>
                  <a:schemeClr val="bg1"/>
                </a:solidFill>
              </a:rPr>
              <a:t>La gestion des émotions</a:t>
            </a:r>
          </a:p>
          <a:p>
            <a:r>
              <a:rPr lang="fr-FR" b="1" dirty="0">
                <a:solidFill>
                  <a:schemeClr val="bg1"/>
                </a:solidFill>
              </a:rPr>
              <a:t>L’utilisation des théories de l’engagement</a:t>
            </a:r>
          </a:p>
          <a:p>
            <a:r>
              <a:rPr lang="fr-FR" b="1" dirty="0">
                <a:solidFill>
                  <a:schemeClr val="bg1"/>
                </a:solidFill>
              </a:rPr>
              <a:t>Des cas cliniques</a:t>
            </a:r>
          </a:p>
          <a:p>
            <a:r>
              <a:rPr lang="fr-FR" b="1" dirty="0">
                <a:solidFill>
                  <a:schemeClr val="bg1"/>
                </a:solidFill>
              </a:rPr>
              <a:t>Les techniques d’affirmation de soi</a:t>
            </a:r>
          </a:p>
          <a:p>
            <a:r>
              <a:rPr lang="fr-FR" b="1" dirty="0">
                <a:solidFill>
                  <a:schemeClr val="bg1"/>
                </a:solidFill>
              </a:rPr>
              <a:t>La thérapie cognitive</a:t>
            </a:r>
          </a:p>
        </p:txBody>
      </p:sp>
    </p:spTree>
    <p:extLst>
      <p:ext uri="{BB962C8B-B14F-4D97-AF65-F5344CB8AC3E}">
        <p14:creationId xmlns:p14="http://schemas.microsoft.com/office/powerpoint/2010/main" val="7712631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DB0F67B-F7FC-4A25-A6D7-E1CD79D28A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fr-FR" dirty="0"/>
              <a:t>DU TCC &amp; Dépendances </a:t>
            </a:r>
            <a:br>
              <a:rPr lang="fr-FR" dirty="0"/>
            </a:br>
            <a:r>
              <a:rPr lang="fr-FR" dirty="0"/>
              <a:t>Université Savoie Mont Blanc</a:t>
            </a:r>
            <a:br>
              <a:rPr lang="fr-FR" dirty="0"/>
            </a:br>
            <a:r>
              <a:rPr lang="fr-FR" sz="2200" dirty="0"/>
              <a:t>https://formations.univ-smb.fr/fr/catalogue/diplome-d-universite-1/sciences-humaines-et-sociales-SHS/du-therapies-comportementales-et-cognitives-dependances-IIBGO6X9.html</a:t>
            </a:r>
            <a:endParaRPr lang="fr-FR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E670C0F0-0548-4060-A336-7F9282ADDD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77858"/>
            <a:ext cx="12192000" cy="4684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507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3B57754-2206-4CCF-862B-4D99D9C906A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b="1" dirty="0">
                <a:solidFill>
                  <a:srgbClr val="FFFF00"/>
                </a:solidFill>
              </a:rPr>
              <a:t>Formation à l’entretien motivationnel (5 heures)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71BD388E-0A9F-4229-B62B-6F37C79163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9073" y="4079875"/>
            <a:ext cx="11084312" cy="1655762"/>
          </a:xfrm>
        </p:spPr>
        <p:txBody>
          <a:bodyPr>
            <a:normAutofit/>
          </a:bodyPr>
          <a:lstStyle/>
          <a:p>
            <a:r>
              <a:rPr lang="fr-FR" sz="3600" dirty="0">
                <a:solidFill>
                  <a:srgbClr val="FFFF00"/>
                </a:solidFill>
              </a:rPr>
              <a:t>https://netevent.ccnpps.ca/netevent/default.aspx?id=8O4596JPIOE%3d&amp;f=431&amp;lng=fr</a:t>
            </a:r>
          </a:p>
        </p:txBody>
      </p:sp>
    </p:spTree>
    <p:extLst>
      <p:ext uri="{BB962C8B-B14F-4D97-AF65-F5344CB8AC3E}">
        <p14:creationId xmlns:p14="http://schemas.microsoft.com/office/powerpoint/2010/main" val="28024113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B10042F-5E24-4A4E-A2A8-89C4179C7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>
                <a:solidFill>
                  <a:srgbClr val="FFFF00"/>
                </a:solidFill>
              </a:rPr>
              <a:t>Formulaire d’inscription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20A06EE-6EB8-475E-B8C2-0803643DCA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2740" y="1409602"/>
            <a:ext cx="8912181" cy="5280407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7333659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B7A4F5D-2A56-4124-A5FE-84359E3481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4819"/>
            <a:ext cx="10515600" cy="1325563"/>
          </a:xfrm>
        </p:spPr>
        <p:txBody>
          <a:bodyPr/>
          <a:lstStyle/>
          <a:p>
            <a:r>
              <a:rPr lang="fr-FR" b="1" dirty="0">
                <a:solidFill>
                  <a:srgbClr val="FFFF00"/>
                </a:solidFill>
              </a:rPr>
              <a:t>Contenu du cours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C3E7C001-3AE5-49C3-8C04-941C28517E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7450" y="1236372"/>
            <a:ext cx="5266556" cy="5607492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2301413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B7A4F5D-2A56-4124-A5FE-84359E3481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4819"/>
            <a:ext cx="10515600" cy="1325563"/>
          </a:xfrm>
        </p:spPr>
        <p:txBody>
          <a:bodyPr/>
          <a:lstStyle/>
          <a:p>
            <a:r>
              <a:rPr lang="fr-FR" b="1" dirty="0">
                <a:solidFill>
                  <a:srgbClr val="FFFF00"/>
                </a:solidFill>
              </a:rPr>
              <a:t>Contenu du cours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D8634EC1-0677-49DF-81BC-4524C9C45D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199" y="1095048"/>
            <a:ext cx="10290984" cy="5762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33504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A551A9D-A822-4843-B5BB-9D798BDD39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>
                <a:solidFill>
                  <a:srgbClr val="FFFF00"/>
                </a:solidFill>
              </a:rPr>
              <a:t>Après avoir répondu à quelques questions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7203AA4E-A393-4AC3-8DDF-2C0EF23F09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1996" y="1336064"/>
            <a:ext cx="5068007" cy="5525271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5911704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fr-FR" sz="4800" b="1" dirty="0">
                <a:solidFill>
                  <a:srgbClr val="FFFF00"/>
                </a:solidFill>
              </a:rPr>
              <a:t>La triple dépendance liée au tabac</a:t>
            </a:r>
            <a:endParaRPr lang="fr-FR" sz="4400" b="1" dirty="0">
              <a:solidFill>
                <a:srgbClr val="FFFF00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b="1" dirty="0">
                <a:solidFill>
                  <a:schemeClr val="bg1"/>
                </a:solidFill>
              </a:rPr>
              <a:t>Dépendance nicotinique</a:t>
            </a:r>
          </a:p>
          <a:p>
            <a:r>
              <a:rPr lang="fr-FR" b="1" dirty="0">
                <a:solidFill>
                  <a:schemeClr val="bg1"/>
                </a:solidFill>
              </a:rPr>
              <a:t>Dépendance comportementale</a:t>
            </a:r>
          </a:p>
          <a:p>
            <a:r>
              <a:rPr lang="fr-FR" b="1" dirty="0">
                <a:solidFill>
                  <a:schemeClr val="bg1"/>
                </a:solidFill>
              </a:rPr>
              <a:t>Dépendance psychologique</a:t>
            </a:r>
          </a:p>
        </p:txBody>
      </p:sp>
    </p:spTree>
    <p:extLst>
      <p:ext uri="{BB962C8B-B14F-4D97-AF65-F5344CB8AC3E}">
        <p14:creationId xmlns:p14="http://schemas.microsoft.com/office/powerpoint/2010/main" val="26113285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fr-FR" sz="4800" b="1" dirty="0">
                <a:solidFill>
                  <a:srgbClr val="FFFF00"/>
                </a:solidFill>
              </a:rPr>
              <a:t>Les recommandations de la HAS (2014)</a:t>
            </a:r>
            <a:endParaRPr lang="fr-FR" sz="4400" b="1" dirty="0">
              <a:solidFill>
                <a:srgbClr val="FFFF00"/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0B98C81-9C04-4437-A3DD-280A3CF4C0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0734" y="1499077"/>
            <a:ext cx="3810532" cy="5353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27015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fr-FR" sz="4800" b="1" dirty="0">
                <a:solidFill>
                  <a:srgbClr val="FFFF00"/>
                </a:solidFill>
              </a:rPr>
              <a:t>Les recommandations de la HAS (2014)</a:t>
            </a:r>
            <a:endParaRPr lang="fr-FR" sz="4400" b="1" dirty="0">
              <a:solidFill>
                <a:srgbClr val="FFFF00"/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30B66F90-1221-4ABF-B074-88295C049A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179" y="1826856"/>
            <a:ext cx="6925642" cy="4801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9724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fr-FR" sz="4800" b="1" dirty="0">
                <a:solidFill>
                  <a:srgbClr val="FFFF00"/>
                </a:solidFill>
              </a:rPr>
              <a:t>Les recommandations de la HAS (2014)</a:t>
            </a:r>
            <a:endParaRPr lang="fr-FR" sz="4400" b="1" dirty="0">
              <a:solidFill>
                <a:srgbClr val="FFFF00"/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21B95F37-86FA-4D32-821C-651DAD4D18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9535" y="1861918"/>
            <a:ext cx="8573389" cy="4191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6630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fr-FR" sz="4800" b="1" dirty="0">
                <a:solidFill>
                  <a:srgbClr val="FFFF00"/>
                </a:solidFill>
              </a:rPr>
              <a:t>Les recommandations de la HAS (2014)</a:t>
            </a:r>
            <a:endParaRPr lang="fr-FR" sz="4400" b="1" dirty="0">
              <a:solidFill>
                <a:srgbClr val="FFFF00"/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64CE907-F961-4B8A-B9CA-C70B913921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5600" y="1550762"/>
            <a:ext cx="6620799" cy="4915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44329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fr-FR" sz="4800" b="1" dirty="0">
                <a:solidFill>
                  <a:srgbClr val="FFFF00"/>
                </a:solidFill>
              </a:rPr>
              <a:t>Les recommandations de la HAS (2014)</a:t>
            </a:r>
            <a:endParaRPr lang="fr-FR" sz="4400" b="1" dirty="0">
              <a:solidFill>
                <a:srgbClr val="FFFF00"/>
              </a:solidFill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A273A899-E78D-4B8D-A824-4C51B1CF20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1758" y="1537348"/>
            <a:ext cx="6868484" cy="4839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99688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C262908B-6AD5-BFB3-611D-12A641F34A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61332"/>
            <a:ext cx="8411749" cy="4534533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3AD00CE2-0BDF-F3DE-998E-FCCB0503B0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438867"/>
            <a:ext cx="8345065" cy="3296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0051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BFD1C309-B649-54E5-C1AB-F997125C6F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592749" cy="4525006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6D0F4AC4-58AA-9511-9BE1-F9DFF05E44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525006"/>
            <a:ext cx="8049748" cy="2457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748569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TM04033921[[fn=Damas]]</Template>
  <TotalTime>111</TotalTime>
  <Words>201</Words>
  <Application>Microsoft Office PowerPoint</Application>
  <PresentationFormat>Grand écran</PresentationFormat>
  <Paragraphs>32</Paragraphs>
  <Slides>17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17</vt:i4>
      </vt:variant>
    </vt:vector>
  </HeadingPairs>
  <TitlesOfParts>
    <vt:vector size="24" baseType="lpstr">
      <vt:lpstr>Aptos</vt:lpstr>
      <vt:lpstr>Aptos Display</vt:lpstr>
      <vt:lpstr>Arial</vt:lpstr>
      <vt:lpstr>Calibri</vt:lpstr>
      <vt:lpstr>Calibri Light</vt:lpstr>
      <vt:lpstr>Thème Office</vt:lpstr>
      <vt:lpstr>1_Thème Office</vt:lpstr>
      <vt:lpstr>Place des TCC en tabacologie</vt:lpstr>
      <vt:lpstr>La triple dépendance liée au tabac</vt:lpstr>
      <vt:lpstr>Les recommandations de la HAS (2014)</vt:lpstr>
      <vt:lpstr>Les recommandations de la HAS (2014)</vt:lpstr>
      <vt:lpstr>Les recommandations de la HAS (2014)</vt:lpstr>
      <vt:lpstr>Les recommandations de la HAS (2014)</vt:lpstr>
      <vt:lpstr>Les recommandations de la HAS (2014)</vt:lpstr>
      <vt:lpstr>Présentation PowerPoint</vt:lpstr>
      <vt:lpstr>Présentation PowerPoint</vt:lpstr>
      <vt:lpstr>Présentation PowerPoint</vt:lpstr>
      <vt:lpstr>Plan</vt:lpstr>
      <vt:lpstr>DU TCC &amp; Dépendances  Université Savoie Mont Blanc https://formations.univ-smb.fr/fr/catalogue/diplome-d-universite-1/sciences-humaines-et-sociales-SHS/du-therapies-comportementales-et-cognitives-dependances-IIBGO6X9.html</vt:lpstr>
      <vt:lpstr>Formation à l’entretien motivationnel (5 heures)</vt:lpstr>
      <vt:lpstr>Formulaire d’inscription</vt:lpstr>
      <vt:lpstr>Contenu du cours</vt:lpstr>
      <vt:lpstr>Contenu du cours</vt:lpstr>
      <vt:lpstr>Après avoir répondu à quelques 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Addictions et dépendances Je gère … ou j’exagère !</dc:title>
  <dc:creator>philippe arvers</dc:creator>
  <cp:lastModifiedBy>Philippe ARVERS</cp:lastModifiedBy>
  <cp:revision>14</cp:revision>
  <dcterms:created xsi:type="dcterms:W3CDTF">2021-04-08T15:09:32Z</dcterms:created>
  <dcterms:modified xsi:type="dcterms:W3CDTF">2024-04-09T14:49:19Z</dcterms:modified>
</cp:coreProperties>
</file>