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svg" ContentType="image/svg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260" r:id="rId5"/>
    <p:sldId id="259" r:id="rId6"/>
    <p:sldId id="261" r:id="rId7"/>
    <p:sldId id="262" r:id="rId8"/>
    <p:sldId id="297" r:id="rId9"/>
    <p:sldId id="298" r:id="rId10"/>
    <p:sldId id="300" r:id="rId11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97" autoAdjust="0"/>
    <p:restoredTop sz="94660"/>
  </p:normalViewPr>
  <p:slideViewPr>
    <p:cSldViewPr snapToGrid="0" showGuides="1">
      <p:cViewPr varScale="1">
        <p:scale>
          <a:sx n="92" d="100"/>
          <a:sy n="92" d="100"/>
        </p:scale>
        <p:origin x="366" y="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tif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FA31F5D-19EF-4AAA-A4F9-2247B623579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DA7B2352-6EB9-4E65-89DB-542C4038B39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300B3732-AF92-4374-BD2A-6871461F81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BB55C5-6071-472B-8C5D-47C07EC87256}" type="datetimeFigureOut">
              <a:rPr lang="fr-FR" smtClean="0"/>
              <a:t>13/04/2022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A2797A5D-AC01-4A25-A6BC-CF77B198EB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719D8182-74DE-46C3-B592-9D0BB5F601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CA0434-E3F9-49B8-B27B-B597AF5CD63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446395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D50094E-CE72-4995-A04A-31062C80E2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F6BB13A6-01EA-438A-A61B-530DE5E0BF7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948DD640-A8A7-4A02-BD88-CB9A0D4D4D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BB55C5-6071-472B-8C5D-47C07EC87256}" type="datetimeFigureOut">
              <a:rPr lang="fr-FR" smtClean="0"/>
              <a:t>13/04/2022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64F12B2D-F236-4B4B-A9E4-1F1E3EB443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132878FC-A290-4635-A745-38D15B55FA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CA0434-E3F9-49B8-B27B-B597AF5CD63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502934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5E304A0F-E97D-4B45-8399-C8C77EE0A3A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3F2352F8-3A49-45A5-BD15-7AA01AA7875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1E0E0ECF-F564-442A-94CE-40DC6ED108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BB55C5-6071-472B-8C5D-47C07EC87256}" type="datetimeFigureOut">
              <a:rPr lang="fr-FR" smtClean="0"/>
              <a:t>13/04/2022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01116AFF-B0EC-41BF-95C7-0E94C79E09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9208E42D-DC6F-4BC6-B6CE-2EF8087298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CA0434-E3F9-49B8-B27B-B597AF5CD63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586818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Diapositive de titr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Image 11">
            <a:extLst>
              <a:ext uri="{FF2B5EF4-FFF2-40B4-BE49-F238E27FC236}">
                <a16:creationId xmlns:a16="http://schemas.microsoft.com/office/drawing/2014/main" id="{E8344C93-19A1-904E-BB3A-245261399DA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25736" b="12194"/>
          <a:stretch/>
        </p:blipFill>
        <p:spPr>
          <a:xfrm>
            <a:off x="1667346" y="4499293"/>
            <a:ext cx="2848465" cy="1742437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94FBDF3C-A236-FD41-AB43-B80187B7F6D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l="31772" t="8925" r="34042" b="8324"/>
          <a:stretch/>
        </p:blipFill>
        <p:spPr>
          <a:xfrm>
            <a:off x="0" y="2622681"/>
            <a:ext cx="1667346" cy="4235319"/>
          </a:xfrm>
          <a:prstGeom prst="rect">
            <a:avLst/>
          </a:prstGeom>
        </p:spPr>
      </p:pic>
      <p:pic>
        <p:nvPicPr>
          <p:cNvPr id="17" name="Image 16">
            <a:extLst>
              <a:ext uri="{FF2B5EF4-FFF2-40B4-BE49-F238E27FC236}">
                <a16:creationId xmlns:a16="http://schemas.microsoft.com/office/drawing/2014/main" id="{095FC468-562A-1045-AA4A-A03B6B42443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/>
          <a:srcRect r="85528" b="2754"/>
          <a:stretch/>
        </p:blipFill>
        <p:spPr>
          <a:xfrm flipH="1">
            <a:off x="9343534" y="-2357"/>
            <a:ext cx="2930163" cy="6860357"/>
          </a:xfrm>
          <a:prstGeom prst="rect">
            <a:avLst/>
          </a:prstGeom>
        </p:spPr>
      </p:pic>
      <p:sp>
        <p:nvSpPr>
          <p:cNvPr id="2" name="Titre 1">
            <a:extLst>
              <a:ext uri="{FF2B5EF4-FFF2-40B4-BE49-F238E27FC236}">
                <a16:creationId xmlns:a16="http://schemas.microsoft.com/office/drawing/2014/main" id="{B4FFAA02-6357-7A49-9851-47143125771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37967" y="1122363"/>
            <a:ext cx="10316066" cy="3376930"/>
          </a:xfrm>
        </p:spPr>
        <p:txBody>
          <a:bodyPr anchor="ctr"/>
          <a:lstStyle>
            <a:lvl1pPr algn="ctr">
              <a:defRPr sz="6000"/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614DF558-DB56-4E40-B75C-2E96DCF3E6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8096DB-DCDE-1149-BAF5-72B4FAE1BB48}" type="datetime1">
              <a:rPr lang="fr-FR" smtClean="0"/>
              <a:t>13/04/2022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8B6679B0-B964-9147-9909-EA8560BC6D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873A23B2-08C6-4343-889D-F55D8177A4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D76E2F-83EB-1D48-B9A5-79DFA9740C12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85423041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D7F9D3C-53AB-4693-A947-A2E128FFBA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FE68A78A-0EEE-4178-AC9D-B6536AAB333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05BE56BD-E8D9-41D6-BB72-12BF8DD24C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BB55C5-6071-472B-8C5D-47C07EC87256}" type="datetimeFigureOut">
              <a:rPr lang="fr-FR" smtClean="0"/>
              <a:t>13/04/2022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5BCE9B42-8F36-437D-B588-DFE9094FCD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AF60097F-518C-4C8F-BE6F-BA0E906879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CA0434-E3F9-49B8-B27B-B597AF5CD63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452165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3C283FE-DD57-4308-9993-D08EF89EC0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A233FB7-A371-4B9A-BD1E-27F1FA50505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92514661-2E2A-41AD-A31C-20E8E19576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BB55C5-6071-472B-8C5D-47C07EC87256}" type="datetimeFigureOut">
              <a:rPr lang="fr-FR" smtClean="0"/>
              <a:t>13/04/2022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86361ECE-67F6-41BD-8D77-032FDE81D5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08393992-C8AE-40C0-98D3-09C0D77837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CA0434-E3F9-49B8-B27B-B597AF5CD63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625111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3E4BC4C-B51B-4043-B91A-2AAEAD401A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B3E02465-EB1B-4833-AC51-C8D92F781F8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C9746026-0AA2-41BD-A538-2BC3D86FA4F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CBA10FFF-7ED1-45A8-8C17-7C895EAA2D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BB55C5-6071-472B-8C5D-47C07EC87256}" type="datetimeFigureOut">
              <a:rPr lang="fr-FR" smtClean="0"/>
              <a:t>13/04/2022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2D0336A6-33B7-4C80-B733-AE192DFD91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046CABE5-E7B8-40C2-AB54-E3F5F9CE58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CA0434-E3F9-49B8-B27B-B597AF5CD63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705501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E36033D-6D2E-462C-B1AF-AEB49C0FFE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1875DE5B-4CA3-43B7-8CAA-3C5D8C92E9F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91132529-9997-4700-8281-0D191DC16F7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1733CCB4-B341-4DE4-B72B-8C896F38C20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6E5110D6-D495-4A05-A12B-91852B650EA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371D24AC-38A6-4372-B533-2DF7166A29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BB55C5-6071-472B-8C5D-47C07EC87256}" type="datetimeFigureOut">
              <a:rPr lang="fr-FR" smtClean="0"/>
              <a:t>13/04/2022</a:t>
            </a:fld>
            <a:endParaRPr lang="fr-FR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65F683DD-DA5F-4B79-93E7-396791838E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A570500A-F4EC-4788-A67B-8B65FD1AE5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CA0434-E3F9-49B8-B27B-B597AF5CD63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497211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479D6DB-9D4D-42B0-B551-4834851317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53426167-A549-4124-868F-EE4E593AC3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BB55C5-6071-472B-8C5D-47C07EC87256}" type="datetimeFigureOut">
              <a:rPr lang="fr-FR" smtClean="0"/>
              <a:t>13/04/2022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AF7F8E7E-67CB-4D7A-BF85-76860BB2AD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CE46DA6F-7C00-4109-A08B-61D2DF710C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CA0434-E3F9-49B8-B27B-B597AF5CD63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150953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115799FA-56A6-4DD3-BC74-B35D60D045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BB55C5-6071-472B-8C5D-47C07EC87256}" type="datetimeFigureOut">
              <a:rPr lang="fr-FR" smtClean="0"/>
              <a:t>13/04/2022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42C60C3C-C3F0-4130-8C00-F51236B3AC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DE6D8672-CEC3-4B43-B882-54E23B20DC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CA0434-E3F9-49B8-B27B-B597AF5CD63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831867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0E3DCE2-4866-4111-9026-CF44056077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9C278954-F8EE-4A8D-B693-1E763C41D18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20E43CE2-4FFA-409C-956A-7AD912D7F55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14DD379A-0133-4E7E-AFAF-AA7071E25C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BB55C5-6071-472B-8C5D-47C07EC87256}" type="datetimeFigureOut">
              <a:rPr lang="fr-FR" smtClean="0"/>
              <a:t>13/04/2022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6EBE184C-7508-4728-A403-25568661A9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EAF36817-D055-4F83-8C21-F545B0E928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CA0434-E3F9-49B8-B27B-B597AF5CD63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532319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E38F950-9698-42E9-AE80-42C70EE5BB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31DCAC4A-0708-4F7B-8A11-26CE4EDB6F0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EFCA17EA-0E12-474F-864A-8F52852C49E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C8C8532D-836C-4C10-A6F5-F7BC4C4039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BB55C5-6071-472B-8C5D-47C07EC87256}" type="datetimeFigureOut">
              <a:rPr lang="fr-FR" smtClean="0"/>
              <a:t>13/04/2022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265FAE5F-9F21-48BE-8B76-C80A304D3D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981E0B30-2AB5-478A-8D2E-16F025E6C1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CA0434-E3F9-49B8-B27B-B597AF5CD63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315944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1467854C-5B03-4AE2-9271-866E1D10F8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8FCF8E52-FEB4-4075-ACEA-A4EE885E6A3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2E8A0EF8-589A-4280-8EF6-42ECFA58640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BB55C5-6071-472B-8C5D-47C07EC87256}" type="datetimeFigureOut">
              <a:rPr lang="fr-FR" smtClean="0"/>
              <a:t>13/04/2022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D5D3875F-E09B-4AB4-B28A-70CC6B81824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DB8DE7C4-3EC9-4358-B6B0-3A38E5B54BA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CA0434-E3F9-49B8-B27B-B597AF5CD63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852040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hyperlink" Target="Place%20des%20TCC%20en%20tabacologie.pptx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sv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hyperlink" Target="file:///D:\Documents2021\InfoGyn2021\Rapport_Recos-Tabagisme_Grossesse-CNGOF_SFT-2020.pdf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11516adc-f4e2-4ea2-9d75-89e17b8e1cb4">
            <a:hlinkClick r:id="" action="ppaction://media"/>
            <a:extLst>
              <a:ext uri="{FF2B5EF4-FFF2-40B4-BE49-F238E27FC236}">
                <a16:creationId xmlns:a16="http://schemas.microsoft.com/office/drawing/2014/main" id="{15149E28-97F1-44A1-97E9-C1162600343F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154488" y="0"/>
            <a:ext cx="388143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96131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545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37D0562-7C92-4859-B0FC-5DE14B7143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Un conseil à donner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407E7260-388A-43B0-9CC0-7AF7F9EAE96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fr-FR" dirty="0"/>
              <a:t>Il faut arrêter de fumer du tabac lorsqu’un couple planifie une grossesse :</a:t>
            </a:r>
          </a:p>
          <a:p>
            <a:pPr lvl="1" algn="just"/>
            <a:r>
              <a:rPr lang="fr-FR" dirty="0"/>
              <a:t>Le tabac nuit à la fertilité et interfère avec l’implantation de l’embryon dans l’</a:t>
            </a:r>
            <a:r>
              <a:rPr lang="fr-FR" dirty="0" err="1"/>
              <a:t>uterus</a:t>
            </a:r>
            <a:r>
              <a:rPr lang="fr-FR" dirty="0"/>
              <a:t> (FIV++)</a:t>
            </a:r>
          </a:p>
          <a:p>
            <a:pPr lvl="1" algn="just"/>
            <a:endParaRPr lang="fr-FR" dirty="0"/>
          </a:p>
          <a:p>
            <a:pPr algn="just"/>
            <a:r>
              <a:rPr lang="fr-FR" dirty="0"/>
              <a:t>Il faut impliquer le conjoint dans cette démarche et lui proposer d’ arrêter de fumer, s’il n’est pas non-fumeur ou ex-fumeur.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C12EEBD0-B377-4B68-A76B-308F32E38D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D76E2F-83EB-1D48-B9A5-79DFA9740C12}" type="slidenum">
              <a:rPr lang="fr-FR" smtClean="0"/>
              <a:t>10</a:t>
            </a:fld>
            <a:endParaRPr lang="fr-FR"/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A1111900-160F-4ACC-9D00-2A98631BD10C}"/>
              </a:ext>
            </a:extLst>
          </p:cNvPr>
          <p:cNvSpPr txBox="1"/>
          <p:nvPr/>
        </p:nvSpPr>
        <p:spPr>
          <a:xfrm>
            <a:off x="2587870" y="5710800"/>
            <a:ext cx="6230814" cy="646331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r>
              <a:rPr lang="en-US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Murin</a:t>
            </a:r>
            <a:r>
              <a:rPr lang="en-US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S.,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Rafii</a:t>
            </a:r>
            <a:r>
              <a:rPr lang="en-US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R.,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Bilello</a:t>
            </a:r>
            <a:r>
              <a:rPr lang="en-US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K. Smoking and smoking cessation in pregnancy. </a:t>
            </a:r>
            <a:r>
              <a:rPr lang="en-US" b="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Clin. Chest. Med. </a:t>
            </a:r>
            <a:r>
              <a:rPr lang="en-US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2011;</a:t>
            </a:r>
            <a:r>
              <a:rPr lang="en-US" b="1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32</a:t>
            </a:r>
            <a:r>
              <a:rPr lang="en-US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:75–91</a:t>
            </a:r>
            <a:endParaRPr lang="fr-FR" dirty="0"/>
          </a:p>
        </p:txBody>
      </p:sp>
      <p:pic>
        <p:nvPicPr>
          <p:cNvPr id="7" name="Graphique 6" descr="Flèche : pivoter à droite">
            <a:hlinkClick r:id="rId2" action="ppaction://hlinkpres?slideindex=1&amp;slidetitle="/>
            <a:extLst>
              <a:ext uri="{FF2B5EF4-FFF2-40B4-BE49-F238E27FC236}">
                <a16:creationId xmlns:a16="http://schemas.microsoft.com/office/drawing/2014/main" id="{8898B9CE-5570-4B6E-A7DA-D76C5402738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937173" y="5752364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220155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52907EA-2244-4A56-8D8F-00664497F7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sz="4800" b="1" dirty="0"/>
              <a:t>Reprenons tout d’abord le contenu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C1AE3F22-8FD6-4558-AD91-2AC31B924B6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64199505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4C53FA7-CF82-4C96-9AF2-DCF04AB8C3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sz="4900" b="1" dirty="0"/>
              <a:t>Conduite à tenir ?</a:t>
            </a:r>
            <a:br>
              <a:rPr lang="fr-FR" dirty="0"/>
            </a:br>
            <a:r>
              <a:rPr lang="fr-FR" sz="3100" dirty="0"/>
              <a:t>Il s’agit d’une femme venue à la consultation du Pr Bertrand </a:t>
            </a:r>
            <a:r>
              <a:rPr lang="fr-FR" sz="3100" dirty="0" err="1"/>
              <a:t>Dautzenberg</a:t>
            </a:r>
            <a:r>
              <a:rPr lang="fr-FR" sz="3100" dirty="0"/>
              <a:t> à Paris</a:t>
            </a:r>
            <a:endParaRPr lang="fr-FR" dirty="0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7DD6FCE6-70E5-468A-BF52-AAA4FAED9F7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31044698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4C53FA7-CF82-4C96-9AF2-DCF04AB8C3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sz="4900" b="1" dirty="0"/>
              <a:t>Conduite à tenir ?</a:t>
            </a:r>
            <a:br>
              <a:rPr lang="fr-FR" dirty="0"/>
            </a:br>
            <a:r>
              <a:rPr lang="fr-FR" sz="3100" dirty="0"/>
              <a:t>Il s’agit d’une femme venue à la consultation du Pr Bertrand </a:t>
            </a:r>
            <a:r>
              <a:rPr lang="fr-FR" sz="3100" dirty="0" err="1"/>
              <a:t>Dautzenberg</a:t>
            </a:r>
            <a:r>
              <a:rPr lang="fr-FR" sz="3100" dirty="0"/>
              <a:t> à Paris</a:t>
            </a:r>
            <a:endParaRPr lang="fr-FR" dirty="0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7DD6FCE6-70E5-468A-BF52-AAA4FAED9F7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/>
              <a:t>Ecoute empathique, professionnelle</a:t>
            </a:r>
          </a:p>
          <a:p>
            <a:r>
              <a:rPr lang="fr-FR" dirty="0"/>
              <a:t>Quel stade dans le cycle de </a:t>
            </a:r>
            <a:r>
              <a:rPr lang="fr-FR" dirty="0" err="1"/>
              <a:t>Prochaska</a:t>
            </a:r>
            <a:r>
              <a:rPr lang="fr-FR" dirty="0"/>
              <a:t>-Di </a:t>
            </a:r>
            <a:r>
              <a:rPr lang="fr-FR" dirty="0" err="1"/>
              <a:t>Clemente</a:t>
            </a:r>
            <a:endParaRPr lang="fr-FR" dirty="0"/>
          </a:p>
          <a:p>
            <a:r>
              <a:rPr lang="fr-FR" dirty="0"/>
              <a:t>Ne pas rajouter de culpabilité par rapport à la décision imposée par le spécialiste</a:t>
            </a:r>
          </a:p>
          <a:p>
            <a:r>
              <a:rPr lang="fr-FR" dirty="0"/>
              <a:t>Quelle est sa demande, d’après vous ?</a:t>
            </a:r>
          </a:p>
          <a:p>
            <a:r>
              <a:rPr lang="fr-FR" dirty="0"/>
              <a:t>Que </a:t>
            </a:r>
            <a:r>
              <a:rPr lang="fr-FR"/>
              <a:t>lui proposer ?</a:t>
            </a:r>
            <a:endParaRPr lang="fr-FR" dirty="0"/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23119877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72007BA-383C-455D-8660-24B9F1AE0A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L’avis du gynécologue : que peut-on en dire ?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84ED3B10-7702-4254-80F8-BA0F7E671D8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/>
              <a:t>Arrêt de la vape</a:t>
            </a:r>
          </a:p>
          <a:p>
            <a:r>
              <a:rPr lang="fr-FR" dirty="0"/>
              <a:t>Reprise du tabagisme</a:t>
            </a:r>
          </a:p>
          <a:p>
            <a:endParaRPr lang="fr-FR" dirty="0"/>
          </a:p>
          <a:p>
            <a:r>
              <a:rPr lang="fr-FR" dirty="0"/>
              <a:t>Recommandations du CNOGF (</a:t>
            </a:r>
            <a:r>
              <a:rPr lang="fr-FR" dirty="0" err="1">
                <a:hlinkClick r:id="rId2"/>
              </a:rPr>
              <a:t>Grangé</a:t>
            </a:r>
            <a:r>
              <a:rPr lang="fr-FR" dirty="0">
                <a:hlinkClick r:id="rId2"/>
              </a:rPr>
              <a:t> et Berlin</a:t>
            </a:r>
            <a:r>
              <a:rPr lang="fr-FR" dirty="0"/>
              <a:t>, 2020)</a:t>
            </a:r>
          </a:p>
        </p:txBody>
      </p:sp>
    </p:spTree>
    <p:extLst>
      <p:ext uri="{BB962C8B-B14F-4D97-AF65-F5344CB8AC3E}">
        <p14:creationId xmlns:p14="http://schemas.microsoft.com/office/powerpoint/2010/main" val="18345738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C6D1072-62C1-4866-8334-DE073B6B62F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 anchor="ctr">
            <a:normAutofit/>
          </a:bodyPr>
          <a:lstStyle/>
          <a:p>
            <a:pPr algn="l"/>
            <a:r>
              <a:rPr lang="fr-FR" dirty="0"/>
              <a:t>La vape</a:t>
            </a:r>
            <a:br>
              <a:rPr lang="fr-FR" dirty="0"/>
            </a:br>
            <a:r>
              <a:rPr lang="fr-FR" dirty="0"/>
              <a:t>Les autres produits du tabac</a:t>
            </a:r>
            <a:br>
              <a:rPr lang="fr-FR" dirty="0"/>
            </a:br>
            <a:r>
              <a:rPr lang="fr-FR" sz="4900" dirty="0"/>
              <a:t>pendant la grossesse</a:t>
            </a:r>
            <a:endParaRPr lang="fr-FR" dirty="0"/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12DBFF78-A2A4-4E15-BF8F-F13B1367C88D}"/>
              </a:ext>
            </a:extLst>
          </p:cNvPr>
          <p:cNvSpPr>
            <a:spLocks noGrp="1"/>
          </p:cNvSpPr>
          <p:nvPr>
            <p:ph type="subTitle" idx="4294967295"/>
          </p:nvPr>
        </p:nvSpPr>
        <p:spPr>
          <a:xfrm>
            <a:off x="3927422" y="4776788"/>
            <a:ext cx="8264577" cy="1127125"/>
          </a:xfrm>
        </p:spPr>
        <p:txBody>
          <a:bodyPr>
            <a:normAutofit fontScale="77500" lnSpcReduction="20000"/>
          </a:bodyPr>
          <a:lstStyle/>
          <a:p>
            <a:r>
              <a:rPr lang="fr-FR" b="1" dirty="0"/>
              <a:t>Philippe ARVERS, MD, PhD</a:t>
            </a:r>
          </a:p>
          <a:p>
            <a:r>
              <a:rPr lang="fr-FR" dirty="0"/>
              <a:t>7</a:t>
            </a:r>
            <a:r>
              <a:rPr lang="fr-FR" baseline="30000" dirty="0"/>
              <a:t>ème</a:t>
            </a:r>
            <a:r>
              <a:rPr lang="fr-FR" dirty="0"/>
              <a:t> Centre médical des armées Grenoble-Varces</a:t>
            </a:r>
          </a:p>
          <a:p>
            <a:r>
              <a:rPr lang="fr-FR" dirty="0"/>
              <a:t>Observatoire territorial des conduites à risque de l’adolescent - UGA</a:t>
            </a:r>
          </a:p>
        </p:txBody>
      </p:sp>
    </p:spTree>
    <p:extLst>
      <p:ext uri="{BB962C8B-B14F-4D97-AF65-F5344CB8AC3E}">
        <p14:creationId xmlns:p14="http://schemas.microsoft.com/office/powerpoint/2010/main" val="15624677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54023886-520D-411B-8B4E-33E85B6EC3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just"/>
            <a:r>
              <a:rPr lang="fr-FR" dirty="0"/>
              <a:t>Rapport d’experts et recommandations CNGOF-SFT sur la prise en charge du tabagisme en cours de la grossesse</a:t>
            </a: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1E5345EE-EED0-4EE9-AF25-539E54828E5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0402" y="2140103"/>
            <a:ext cx="5591174" cy="4412643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48377EAE-0D1A-47A3-88C5-CC7FBECB3FC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44145" y="2140104"/>
            <a:ext cx="4973459" cy="45234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590605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97E4079D-F175-46CC-8F03-A9D2397699D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27534" y="339380"/>
            <a:ext cx="8103036" cy="3849165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9D9D7021-157B-426A-985D-F1851D6B297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07351" y="3898738"/>
            <a:ext cx="7154273" cy="29245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689478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EF61B33-192C-4BBC-9276-9A59B69F55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dirty="0"/>
              <a:t>Il faut donc arrêter de fumer au moins 3 mois avant la conception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BBDC9455-52C5-437A-A006-5EB3E240B09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fr-FR" sz="2400" dirty="0"/>
              <a:t>Nous avons observé des altérations dans 26 régions génomiques pour lesquelles </a:t>
            </a:r>
            <a:r>
              <a:rPr lang="fr-FR" sz="2400" b="1" dirty="0"/>
              <a:t>le niveau de méthylation restait inchangé malgré l’arrêt du tabac (dans les 3 mois avant la grossesse), </a:t>
            </a:r>
            <a:r>
              <a:rPr lang="fr-FR" sz="2400" dirty="0"/>
              <a:t>et </a:t>
            </a:r>
            <a:r>
              <a:rPr lang="fr-FR" sz="2400" b="1" dirty="0"/>
              <a:t>comparable à celui des fumeuses</a:t>
            </a:r>
            <a:r>
              <a:rPr lang="fr-FR" sz="2400" dirty="0"/>
              <a:t>. Nous avons émis l’hypothèse que ces régions portaient la mémoire épigénétique de l’exposition </a:t>
            </a:r>
            <a:r>
              <a:rPr lang="fr-FR" sz="2400" dirty="0" err="1"/>
              <a:t>préconceptionnelle</a:t>
            </a:r>
            <a:r>
              <a:rPr lang="fr-FR" sz="2400" dirty="0"/>
              <a:t> au tabac.</a:t>
            </a:r>
          </a:p>
          <a:p>
            <a:pPr algn="just"/>
            <a:r>
              <a:rPr lang="fr-FR" sz="2400" b="1" dirty="0"/>
              <a:t>Parmi les gènes qui étaient affectés par le tabac</a:t>
            </a:r>
            <a:r>
              <a:rPr lang="fr-FR" sz="2400" dirty="0"/>
              <a:t>, un certain nombre sont soumis à “empreinte parentale” et </a:t>
            </a:r>
            <a:r>
              <a:rPr lang="fr-FR" sz="2400" b="1" dirty="0"/>
              <a:t>sont connus pour être particulièrement importants pour le développement du fœtus et de l’enfant</a:t>
            </a:r>
            <a:r>
              <a:rPr lang="fr-FR" sz="24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657191988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</TotalTime>
  <Words>343</Words>
  <Application>Microsoft Office PowerPoint</Application>
  <PresentationFormat>Grand écran</PresentationFormat>
  <Paragraphs>28</Paragraphs>
  <Slides>10</Slides>
  <Notes>0</Notes>
  <HiddenSlides>0</HiddenSlides>
  <MMClips>1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10</vt:i4>
      </vt:variant>
    </vt:vector>
  </HeadingPairs>
  <TitlesOfParts>
    <vt:vector size="15" baseType="lpstr">
      <vt:lpstr>Arial</vt:lpstr>
      <vt:lpstr>Calibri</vt:lpstr>
      <vt:lpstr>Calibri Light</vt:lpstr>
      <vt:lpstr>Times New Roman</vt:lpstr>
      <vt:lpstr>Thème Office</vt:lpstr>
      <vt:lpstr>Présentation PowerPoint</vt:lpstr>
      <vt:lpstr>Reprenons tout d’abord le contenu</vt:lpstr>
      <vt:lpstr>Conduite à tenir ? Il s’agit d’une femme venue à la consultation du Pr Bertrand Dautzenberg à Paris</vt:lpstr>
      <vt:lpstr>Conduite à tenir ? Il s’agit d’une femme venue à la consultation du Pr Bertrand Dautzenberg à Paris</vt:lpstr>
      <vt:lpstr>L’avis du gynécologue : que peut-on en dire ?</vt:lpstr>
      <vt:lpstr>La vape Les autres produits du tabac pendant la grossesse</vt:lpstr>
      <vt:lpstr>Rapport d’experts et recommandations CNGOF-SFT sur la prise en charge du tabagisme en cours de la grossesse</vt:lpstr>
      <vt:lpstr>Présentation PowerPoint</vt:lpstr>
      <vt:lpstr>Il faut donc arrêter de fumer au moins 3 mois avant la conception</vt:lpstr>
      <vt:lpstr>Un conseil à donner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philippe arvers</dc:creator>
  <cp:lastModifiedBy>philippe arvers</cp:lastModifiedBy>
  <cp:revision>5</cp:revision>
  <dcterms:created xsi:type="dcterms:W3CDTF">2022-03-26T20:11:59Z</dcterms:created>
  <dcterms:modified xsi:type="dcterms:W3CDTF">2022-04-13T16:51:10Z</dcterms:modified>
</cp:coreProperties>
</file>